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5119350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lda Kazemi" initials="YK" lastIdx="1" clrIdx="0">
    <p:extLst>
      <p:ext uri="{19B8F6BF-5375-455C-9EA6-DF929625EA0E}">
        <p15:presenceInfo xmlns:p15="http://schemas.microsoft.com/office/powerpoint/2012/main" userId="Yalda Kazem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7B2172"/>
    <a:srgbClr val="FFFF00"/>
    <a:srgbClr val="FFDD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22" d="100"/>
          <a:sy n="22" d="100"/>
        </p:scale>
        <p:origin x="21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3T10:28:38.988" idx="1">
    <p:pos x="10" y="10"/>
    <p:text>We did not translate this poster and the next due to the fact that the English abreviation of TDL is not familiar for Persina/Farsi-speaking people.</p:text>
    <p:extLst>
      <p:ext uri="{C676402C-5697-4E1C-873F-D02D1690AC5C}">
        <p15:threadingInfo xmlns:p15="http://schemas.microsoft.com/office/powerpoint/2012/main" timeZoneBias="-21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9967-9C99-4F2E-8BFB-A629BF5E4F76}" type="datetimeFigureOut">
              <a:rPr lang="en-AU" smtClean="0"/>
              <a:t>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DC5C-7005-4813-8FBC-DD8EC51C3C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135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9967-9C99-4F2E-8BFB-A629BF5E4F76}" type="datetimeFigureOut">
              <a:rPr lang="en-AU" smtClean="0"/>
              <a:t>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DC5C-7005-4813-8FBC-DD8EC51C3C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749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9967-9C99-4F2E-8BFB-A629BF5E4F76}" type="datetimeFigureOut">
              <a:rPr lang="en-AU" smtClean="0"/>
              <a:t>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DC5C-7005-4813-8FBC-DD8EC51C3C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393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9967-9C99-4F2E-8BFB-A629BF5E4F76}" type="datetimeFigureOut">
              <a:rPr lang="en-AU" smtClean="0"/>
              <a:t>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DC5C-7005-4813-8FBC-DD8EC51C3C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712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9967-9C99-4F2E-8BFB-A629BF5E4F76}" type="datetimeFigureOut">
              <a:rPr lang="en-AU" smtClean="0"/>
              <a:t>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DC5C-7005-4813-8FBC-DD8EC51C3C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48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9967-9C99-4F2E-8BFB-A629BF5E4F76}" type="datetimeFigureOut">
              <a:rPr lang="en-AU" smtClean="0"/>
              <a:t>3/08/2022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DC5C-7005-4813-8FBC-DD8EC51C3C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559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9967-9C99-4F2E-8BFB-A629BF5E4F76}" type="datetimeFigureOut">
              <a:rPr lang="en-AU" smtClean="0"/>
              <a:t>3/08/2022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DC5C-7005-4813-8FBC-DD8EC51C3C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364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9967-9C99-4F2E-8BFB-A629BF5E4F76}" type="datetimeFigureOut">
              <a:rPr lang="en-AU" smtClean="0"/>
              <a:t>3/08/2022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DC5C-7005-4813-8FBC-DD8EC51C3C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09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9967-9C99-4F2E-8BFB-A629BF5E4F76}" type="datetimeFigureOut">
              <a:rPr lang="en-AU" smtClean="0"/>
              <a:t>3/08/2022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DC5C-7005-4813-8FBC-DD8EC51C3C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421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9967-9C99-4F2E-8BFB-A629BF5E4F76}" type="datetimeFigureOut">
              <a:rPr lang="en-AU" smtClean="0"/>
              <a:t>3/08/2022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DC5C-7005-4813-8FBC-DD8EC51C3C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80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9967-9C99-4F2E-8BFB-A629BF5E4F76}" type="datetimeFigureOut">
              <a:rPr lang="en-AU" smtClean="0"/>
              <a:t>3/08/2022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DC5C-7005-4813-8FBC-DD8EC51C3C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193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89967-9C99-4F2E-8BFB-A629BF5E4F76}" type="datetimeFigureOut">
              <a:rPr lang="en-AU" smtClean="0"/>
              <a:t>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ADC5C-7005-4813-8FBC-DD8EC51C3C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374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14819E88-D9A5-4565-925A-9687478B3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" y="1336"/>
            <a:ext cx="15114286" cy="213809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A9303C-9ED0-4C21-86D2-21E45CA7BFAE}"/>
              </a:ext>
            </a:extLst>
          </p:cNvPr>
          <p:cNvSpPr txBox="1"/>
          <p:nvPr/>
        </p:nvSpPr>
        <p:spPr>
          <a:xfrm>
            <a:off x="8021782" y="706582"/>
            <a:ext cx="6037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7B21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#DLDSEEME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0BD97DD-F330-47A9-ACCD-12A1482E2DA8}"/>
              </a:ext>
            </a:extLst>
          </p:cNvPr>
          <p:cNvSpPr txBox="1"/>
          <p:nvPr/>
        </p:nvSpPr>
        <p:spPr>
          <a:xfrm>
            <a:off x="2532" y="11768904"/>
            <a:ext cx="14416853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38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روز جهانی </a:t>
            </a:r>
            <a:r>
              <a:rPr lang="fa-IR" sz="13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آگاهی </a:t>
            </a:r>
            <a:r>
              <a:rPr lang="fa-IR" sz="138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از</a:t>
            </a:r>
          </a:p>
          <a:p>
            <a:pPr algn="r" rtl="1"/>
            <a:r>
              <a:rPr lang="fa-IR" sz="138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اختلال تکاملی زبان</a:t>
            </a:r>
            <a:r>
              <a:rPr lang="en-GB" sz="138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 </a:t>
            </a:r>
            <a:r>
              <a:rPr lang="en-GB" sz="16600" b="1" dirty="0" smtClean="0">
                <a:solidFill>
                  <a:srgbClr val="FFDD0E"/>
                </a:solidFill>
                <a:ea typeface="Source Sans Pro" panose="020B0503030403020204" pitchFamily="34" charset="0"/>
                <a:cs typeface="B Titr" panose="00000700000000000000" pitchFamily="2" charset="-78"/>
              </a:rPr>
              <a:t>DLD</a:t>
            </a:r>
            <a:r>
              <a:rPr lang="fa-IR" sz="16600" b="1" dirty="0" smtClean="0">
                <a:solidFill>
                  <a:srgbClr val="FFDD0E"/>
                </a:solidFill>
                <a:ea typeface="Source Sans Pro" panose="020B0503030403020204" pitchFamily="34" charset="0"/>
                <a:cs typeface="B Titr" panose="00000700000000000000" pitchFamily="2" charset="-78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26C20FE-C29E-466D-8A4B-BF2883722E59}"/>
              </a:ext>
            </a:extLst>
          </p:cNvPr>
          <p:cNvSpPr txBox="1"/>
          <p:nvPr/>
        </p:nvSpPr>
        <p:spPr>
          <a:xfrm>
            <a:off x="923702" y="16354775"/>
            <a:ext cx="468429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6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14 </a:t>
            </a:r>
            <a:r>
              <a:rPr lang="fa-IR" sz="6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اکتبر </a:t>
            </a:r>
            <a:r>
              <a:rPr lang="fa-IR" sz="6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2022</a:t>
            </a:r>
            <a:endParaRPr lang="fa-IR" sz="6600" b="1" dirty="0" smtClean="0">
              <a:solidFill>
                <a:srgbClr val="FFDD0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 Roya" panose="00000400000000000000" pitchFamily="2" charset="-78"/>
            </a:endParaRPr>
          </a:p>
          <a:p>
            <a:r>
              <a:rPr lang="fa-IR" sz="6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22 </a:t>
            </a:r>
            <a:r>
              <a:rPr lang="fa-IR" sz="6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مهر </a:t>
            </a:r>
            <a:r>
              <a:rPr lang="fa-IR" sz="6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1401</a:t>
            </a:r>
            <a:endParaRPr lang="en-AU" sz="66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77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s, drawing&#10;&#10;Description automatically generated">
            <a:extLst>
              <a:ext uri="{FF2B5EF4-FFF2-40B4-BE49-F238E27FC236}">
                <a16:creationId xmlns="" xmlns:a16="http://schemas.microsoft.com/office/drawing/2014/main" id="{88C51B5D-9E38-4527-9AE1-0D0C310E4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" y="1336"/>
            <a:ext cx="15114286" cy="21380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481E8C8-A094-46C9-89AC-B58D3073673D}"/>
              </a:ext>
            </a:extLst>
          </p:cNvPr>
          <p:cNvSpPr txBox="1"/>
          <p:nvPr/>
        </p:nvSpPr>
        <p:spPr>
          <a:xfrm>
            <a:off x="8659889" y="17628364"/>
            <a:ext cx="6037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#DLDSEEME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6CCC7A0-9B03-497D-BA70-E0F907CAD9C6}"/>
              </a:ext>
            </a:extLst>
          </p:cNvPr>
          <p:cNvSpPr txBox="1"/>
          <p:nvPr/>
        </p:nvSpPr>
        <p:spPr>
          <a:xfrm>
            <a:off x="2200428" y="2455623"/>
            <a:ext cx="12918922" cy="1392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0"/>
              </a:lnSpc>
            </a:pPr>
            <a:r>
              <a:rPr lang="fa-IR" sz="8800" b="1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دارای اختلال تکاملی زبان است.</a:t>
            </a:r>
            <a:endParaRPr lang="en-AU" sz="8800" b="1" dirty="0">
              <a:latin typeface="Source Sans Pro" panose="020B0503030403020204" pitchFamily="34" charset="0"/>
              <a:ea typeface="Source Sans Pro" panose="020B050303040302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1845757-8060-4270-866C-C55D4A1050B5}"/>
              </a:ext>
            </a:extLst>
          </p:cNvPr>
          <p:cNvSpPr txBox="1"/>
          <p:nvPr/>
        </p:nvSpPr>
        <p:spPr>
          <a:xfrm>
            <a:off x="5591306" y="544460"/>
            <a:ext cx="8715848" cy="1423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lnSpc>
                <a:spcPts val="10000"/>
              </a:lnSpc>
            </a:pPr>
            <a:r>
              <a:rPr lang="fa-IR" sz="9600" dirty="0" smtClean="0">
                <a:solidFill>
                  <a:srgbClr val="7B2172"/>
                </a:solidFill>
                <a:latin typeface="Verdana" panose="020B0604030504040204" pitchFamily="34" charset="0"/>
                <a:ea typeface="Verdana" panose="020B0604030504040204" pitchFamily="34" charset="0"/>
                <a:cs typeface="B Titr" panose="00000700000000000000" pitchFamily="2" charset="-78"/>
              </a:rPr>
              <a:t>یک نفر از هر 14 نفر</a:t>
            </a:r>
            <a:endParaRPr lang="en-AU" sz="9600" dirty="0">
              <a:solidFill>
                <a:srgbClr val="7B2172"/>
              </a:solidFill>
              <a:latin typeface="Verdana" panose="020B0604030504040204" pitchFamily="34" charset="0"/>
              <a:ea typeface="Verdana" panose="020B0604030504040204" pitchFamily="34" charset="0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0BD97DD-F330-47A9-ACCD-12A1482E2DA8}"/>
              </a:ext>
            </a:extLst>
          </p:cNvPr>
          <p:cNvSpPr txBox="1"/>
          <p:nvPr/>
        </p:nvSpPr>
        <p:spPr>
          <a:xfrm>
            <a:off x="1639343" y="13290456"/>
            <a:ext cx="126678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9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روز جهانی </a:t>
            </a:r>
            <a:r>
              <a:rPr lang="fa-IR" sz="9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آگاهی </a:t>
            </a:r>
            <a:r>
              <a:rPr lang="fa-IR" sz="9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از</a:t>
            </a:r>
          </a:p>
          <a:p>
            <a:pPr algn="r" rtl="1"/>
            <a:r>
              <a:rPr lang="fa-IR" sz="9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اختلال تکاملی زبان</a:t>
            </a:r>
            <a:r>
              <a:rPr lang="en-GB" sz="9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 DLD</a:t>
            </a:r>
            <a:r>
              <a:rPr lang="fa-IR" sz="9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6C20FE-C29E-466D-8A4B-BF2883722E59}"/>
              </a:ext>
            </a:extLst>
          </p:cNvPr>
          <p:cNvSpPr txBox="1"/>
          <p:nvPr/>
        </p:nvSpPr>
        <p:spPr>
          <a:xfrm>
            <a:off x="743226" y="16483514"/>
            <a:ext cx="10935278" cy="1144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14 </a:t>
            </a:r>
            <a:r>
              <a:rPr lang="fa-IR" sz="6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اکتبر </a:t>
            </a:r>
            <a:r>
              <a:rPr lang="fa-IR" sz="6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2022 - </a:t>
            </a:r>
            <a:r>
              <a:rPr lang="fa-IR" sz="6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22 </a:t>
            </a:r>
            <a:r>
              <a:rPr lang="fa-IR" sz="6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مهر </a:t>
            </a:r>
            <a:r>
              <a:rPr lang="fa-IR" sz="6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1401</a:t>
            </a:r>
            <a:endParaRPr lang="en-AU" sz="66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24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8151" y="1336"/>
            <a:ext cx="15154969" cy="21380952"/>
            <a:chOff x="-38151" y="1336"/>
            <a:chExt cx="15154969" cy="21380952"/>
          </a:xfrm>
        </p:grpSpPr>
        <p:pic>
          <p:nvPicPr>
            <p:cNvPr id="3" name="Picture 2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889BCD0D-3BA9-466F-8038-5F57F9975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" y="1336"/>
              <a:ext cx="15114286" cy="2138095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61AFD98-EA24-40AB-A37A-818EC951ED24}"/>
                </a:ext>
              </a:extLst>
            </p:cNvPr>
            <p:cNvSpPr txBox="1"/>
            <p:nvPr/>
          </p:nvSpPr>
          <p:spPr>
            <a:xfrm>
              <a:off x="-38151" y="2503716"/>
              <a:ext cx="9610323" cy="3421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>
                <a:lnSpc>
                  <a:spcPts val="10000"/>
                </a:lnSpc>
              </a:pPr>
              <a:r>
                <a:rPr lang="fa-IR" sz="12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B Titr" panose="00000700000000000000" pitchFamily="2" charset="-78"/>
                </a:rPr>
                <a:t>1 کودک </a:t>
              </a:r>
            </a:p>
            <a:p>
              <a:pPr algn="r" rtl="1"/>
              <a:r>
                <a:rPr lang="fa-IR" sz="12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B Titr" panose="00000700000000000000" pitchFamily="2" charset="-78"/>
                </a:rPr>
                <a:t>از هر 14 کودک</a:t>
              </a:r>
              <a:endParaRPr lang="en-AU" sz="1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0BD97DD-F330-47A9-ACCD-12A1482E2DA8}"/>
              </a:ext>
            </a:extLst>
          </p:cNvPr>
          <p:cNvSpPr txBox="1"/>
          <p:nvPr/>
        </p:nvSpPr>
        <p:spPr>
          <a:xfrm>
            <a:off x="-384451" y="11849661"/>
            <a:ext cx="1473156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15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روز جهانی </a:t>
            </a:r>
            <a:r>
              <a:rPr lang="fa-IR" sz="115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آگاهی </a:t>
            </a:r>
            <a:r>
              <a:rPr lang="fa-IR" sz="115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از</a:t>
            </a:r>
          </a:p>
          <a:p>
            <a:pPr algn="r" rtl="1"/>
            <a:r>
              <a:rPr lang="fa-IR" sz="115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اختلال تکاملی زبان</a:t>
            </a:r>
            <a:r>
              <a:rPr lang="en-GB" sz="115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 DLD</a:t>
            </a:r>
            <a:r>
              <a:rPr lang="fa-IR" sz="115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4FEBDF-4D53-4BB3-A70A-617305655159}"/>
              </a:ext>
            </a:extLst>
          </p:cNvPr>
          <p:cNvSpPr txBox="1"/>
          <p:nvPr/>
        </p:nvSpPr>
        <p:spPr>
          <a:xfrm>
            <a:off x="1250802" y="6571909"/>
            <a:ext cx="8840882" cy="3339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9600" b="1" dirty="0" smtClean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دچار اختلالی پنهان </a:t>
            </a:r>
          </a:p>
          <a:p>
            <a:pPr algn="r" rtl="1"/>
            <a:r>
              <a:rPr lang="fa-IR" sz="9600" b="1" dirty="0" smtClean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به نام </a:t>
            </a:r>
            <a:r>
              <a:rPr lang="en-GB" sz="11500" b="1" dirty="0" smtClean="0">
                <a:solidFill>
                  <a:schemeClr val="bg1"/>
                </a:solidFill>
                <a:ea typeface="Source Sans Pro" panose="020B0503030403020204" pitchFamily="34" charset="0"/>
                <a:cs typeface="B Titr" panose="00000700000000000000" pitchFamily="2" charset="-78"/>
              </a:rPr>
              <a:t>DLD</a:t>
            </a:r>
            <a:r>
              <a:rPr lang="fa-IR" sz="9600" b="1" dirty="0" smtClean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 است.</a:t>
            </a:r>
            <a:endParaRPr lang="en-AU" sz="9600" b="1" dirty="0">
              <a:solidFill>
                <a:srgbClr val="FFFF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26C20FE-C29E-466D-8A4B-BF2883722E59}"/>
              </a:ext>
            </a:extLst>
          </p:cNvPr>
          <p:cNvSpPr txBox="1"/>
          <p:nvPr/>
        </p:nvSpPr>
        <p:spPr>
          <a:xfrm>
            <a:off x="2752502" y="16791458"/>
            <a:ext cx="10935278" cy="1144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14 </a:t>
            </a:r>
            <a:r>
              <a:rPr lang="fa-IR" sz="6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اکتبر </a:t>
            </a:r>
            <a:r>
              <a:rPr lang="fa-IR" sz="6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2022 - </a:t>
            </a:r>
            <a:r>
              <a:rPr lang="fa-IR" sz="6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22 </a:t>
            </a:r>
            <a:r>
              <a:rPr lang="fa-IR" sz="6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مهر </a:t>
            </a:r>
            <a:r>
              <a:rPr lang="fa-IR" sz="6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1401</a:t>
            </a:r>
            <a:endParaRPr lang="en-AU" sz="66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56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C05C775-4331-46F7-98BA-19DBA33F8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" y="1336"/>
            <a:ext cx="15114286" cy="213809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0BD97DD-F330-47A9-ACCD-12A1482E2DA8}"/>
              </a:ext>
            </a:extLst>
          </p:cNvPr>
          <p:cNvSpPr txBox="1"/>
          <p:nvPr/>
        </p:nvSpPr>
        <p:spPr>
          <a:xfrm>
            <a:off x="-562708" y="11849661"/>
            <a:ext cx="1473156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15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روز جهانی </a:t>
            </a:r>
            <a:r>
              <a:rPr lang="fa-IR" sz="115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آگاهی </a:t>
            </a:r>
            <a:r>
              <a:rPr lang="fa-IR" sz="115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از</a:t>
            </a:r>
          </a:p>
          <a:p>
            <a:pPr algn="r" rtl="1"/>
            <a:r>
              <a:rPr lang="fa-IR" sz="115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اختلال تکاملی زبان</a:t>
            </a:r>
            <a:r>
              <a:rPr lang="en-GB" sz="115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 DLD</a:t>
            </a:r>
            <a:r>
              <a:rPr lang="fa-IR" sz="115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61AFD98-EA24-40AB-A37A-818EC951ED24}"/>
              </a:ext>
            </a:extLst>
          </p:cNvPr>
          <p:cNvSpPr txBox="1"/>
          <p:nvPr/>
        </p:nvSpPr>
        <p:spPr>
          <a:xfrm>
            <a:off x="-38151" y="2503716"/>
            <a:ext cx="9610323" cy="3421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>
              <a:lnSpc>
                <a:spcPts val="10000"/>
              </a:lnSpc>
            </a:pPr>
            <a:r>
              <a:rPr lang="fa-IR" sz="1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B Titr" panose="00000700000000000000" pitchFamily="2" charset="-78"/>
              </a:rPr>
              <a:t>1 کودک </a:t>
            </a:r>
          </a:p>
          <a:p>
            <a:pPr algn="r" rtl="1"/>
            <a:r>
              <a:rPr lang="fa-IR" sz="1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B Titr" panose="00000700000000000000" pitchFamily="2" charset="-78"/>
              </a:rPr>
              <a:t>از هر 14 کودک</a:t>
            </a:r>
            <a:endParaRPr lang="en-AU" sz="1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24FEBDF-4D53-4BB3-A70A-617305655159}"/>
              </a:ext>
            </a:extLst>
          </p:cNvPr>
          <p:cNvSpPr txBox="1"/>
          <p:nvPr/>
        </p:nvSpPr>
        <p:spPr>
          <a:xfrm>
            <a:off x="1250802" y="6571909"/>
            <a:ext cx="8840882" cy="3339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9600" b="1" dirty="0" smtClean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دچار اختلالی پنهان </a:t>
            </a:r>
          </a:p>
          <a:p>
            <a:pPr algn="r" rtl="1"/>
            <a:r>
              <a:rPr lang="fa-IR" sz="9600" b="1" dirty="0" smtClean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به نام </a:t>
            </a:r>
            <a:r>
              <a:rPr lang="en-GB" sz="11500" b="1" dirty="0" smtClean="0">
                <a:solidFill>
                  <a:schemeClr val="bg1"/>
                </a:solidFill>
                <a:ea typeface="Source Sans Pro" panose="020B0503030403020204" pitchFamily="34" charset="0"/>
                <a:cs typeface="B Titr" panose="00000700000000000000" pitchFamily="2" charset="-78"/>
              </a:rPr>
              <a:t>DLD</a:t>
            </a:r>
            <a:r>
              <a:rPr lang="fa-IR" sz="9600" b="1" dirty="0" smtClean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 است.</a:t>
            </a:r>
            <a:endParaRPr lang="en-AU" sz="9600" b="1" dirty="0">
              <a:solidFill>
                <a:srgbClr val="FFFF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26C20FE-C29E-466D-8A4B-BF2883722E59}"/>
              </a:ext>
            </a:extLst>
          </p:cNvPr>
          <p:cNvSpPr txBox="1"/>
          <p:nvPr/>
        </p:nvSpPr>
        <p:spPr>
          <a:xfrm>
            <a:off x="2752502" y="16791458"/>
            <a:ext cx="10935278" cy="1144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14 </a:t>
            </a:r>
            <a:r>
              <a:rPr lang="fa-IR" sz="6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اکتبر </a:t>
            </a:r>
            <a:r>
              <a:rPr lang="fa-IR" sz="6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2022 - </a:t>
            </a:r>
            <a:r>
              <a:rPr lang="fa-IR" sz="6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22 </a:t>
            </a:r>
            <a:r>
              <a:rPr lang="fa-IR" sz="6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مهر </a:t>
            </a:r>
            <a:r>
              <a:rPr lang="fa-IR" sz="6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1401</a:t>
            </a:r>
            <a:endParaRPr lang="en-AU" sz="66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66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E81E64D3-0FC0-4A76-BA05-A98E2455E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" y="1336"/>
            <a:ext cx="15114286" cy="213809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0BD97DD-F330-47A9-ACCD-12A1482E2DA8}"/>
              </a:ext>
            </a:extLst>
          </p:cNvPr>
          <p:cNvSpPr txBox="1"/>
          <p:nvPr/>
        </p:nvSpPr>
        <p:spPr>
          <a:xfrm>
            <a:off x="-236386" y="12288495"/>
            <a:ext cx="1473156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1500" b="1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روز جهانی </a:t>
            </a:r>
            <a:r>
              <a:rPr lang="fa-IR" sz="11500" b="1" dirty="0"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آگاهی </a:t>
            </a:r>
            <a:r>
              <a:rPr lang="fa-IR" sz="11500" b="1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از</a:t>
            </a:r>
          </a:p>
          <a:p>
            <a:pPr algn="r" rtl="1"/>
            <a:r>
              <a:rPr lang="fa-IR" sz="11500" b="1" dirty="0" smtClean="0">
                <a:solidFill>
                  <a:srgbClr val="7B217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اختلال تکاملی زبان</a:t>
            </a:r>
            <a:r>
              <a:rPr lang="en-GB" sz="11500" b="1" dirty="0" smtClean="0">
                <a:solidFill>
                  <a:srgbClr val="7B217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 DLD</a:t>
            </a:r>
            <a:r>
              <a:rPr lang="fa-IR" sz="11500" b="1" dirty="0" smtClean="0">
                <a:solidFill>
                  <a:srgbClr val="7B217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24FEBDF-4D53-4BB3-A70A-617305655159}"/>
              </a:ext>
            </a:extLst>
          </p:cNvPr>
          <p:cNvSpPr txBox="1"/>
          <p:nvPr/>
        </p:nvSpPr>
        <p:spPr>
          <a:xfrm>
            <a:off x="700614" y="6695377"/>
            <a:ext cx="8840882" cy="3339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9600" b="1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دچار اختلالی پنهان </a:t>
            </a:r>
          </a:p>
          <a:p>
            <a:pPr algn="r" rtl="1"/>
            <a:r>
              <a:rPr lang="fa-IR" sz="9600" b="1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به نام </a:t>
            </a:r>
            <a:r>
              <a:rPr lang="en-GB" sz="11500" b="1" dirty="0" smtClean="0">
                <a:solidFill>
                  <a:srgbClr val="7B2172"/>
                </a:solidFill>
                <a:ea typeface="Source Sans Pro" panose="020B0503030403020204" pitchFamily="34" charset="0"/>
                <a:cs typeface="B Titr" panose="00000700000000000000" pitchFamily="2" charset="-78"/>
              </a:rPr>
              <a:t>DLD</a:t>
            </a:r>
            <a:r>
              <a:rPr lang="fa-IR" sz="9600" b="1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 است.</a:t>
            </a:r>
            <a:endParaRPr lang="en-AU" sz="9600" b="1" dirty="0">
              <a:latin typeface="Source Sans Pro" panose="020B0503030403020204" pitchFamily="34" charset="0"/>
              <a:ea typeface="Source Sans Pro" panose="020B0503030403020204" pitchFamily="34" charset="0"/>
              <a:cs typeface="B Titr" panose="000007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61AFD98-EA24-40AB-A37A-818EC951ED24}"/>
              </a:ext>
            </a:extLst>
          </p:cNvPr>
          <p:cNvSpPr txBox="1"/>
          <p:nvPr/>
        </p:nvSpPr>
        <p:spPr>
          <a:xfrm>
            <a:off x="-38151" y="2503716"/>
            <a:ext cx="9182151" cy="342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10000"/>
              </a:lnSpc>
            </a:pPr>
            <a:r>
              <a:rPr lang="fa-IR" sz="12800" dirty="0" smtClean="0">
                <a:solidFill>
                  <a:srgbClr val="7B2172"/>
                </a:solidFill>
                <a:latin typeface="Verdana" panose="020B0604030504040204" pitchFamily="34" charset="0"/>
                <a:ea typeface="Verdana" panose="020B0604030504040204" pitchFamily="34" charset="0"/>
                <a:cs typeface="B Titr" panose="00000700000000000000" pitchFamily="2" charset="-78"/>
              </a:rPr>
              <a:t>1 کودک </a:t>
            </a:r>
          </a:p>
          <a:p>
            <a:pPr algn="r" rtl="1"/>
            <a:r>
              <a:rPr lang="fa-IR" sz="12800" dirty="0" smtClean="0">
                <a:solidFill>
                  <a:srgbClr val="7B2172"/>
                </a:solidFill>
                <a:latin typeface="Verdana" panose="020B0604030504040204" pitchFamily="34" charset="0"/>
                <a:ea typeface="Verdana" panose="020B0604030504040204" pitchFamily="34" charset="0"/>
                <a:cs typeface="B Titr" panose="00000700000000000000" pitchFamily="2" charset="-78"/>
              </a:rPr>
              <a:t>از هر 14 کودک</a:t>
            </a:r>
            <a:endParaRPr lang="en-AU" sz="12800" dirty="0">
              <a:solidFill>
                <a:srgbClr val="7B217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6C20FE-C29E-466D-8A4B-BF2883722E59}"/>
              </a:ext>
            </a:extLst>
          </p:cNvPr>
          <p:cNvSpPr txBox="1"/>
          <p:nvPr/>
        </p:nvSpPr>
        <p:spPr>
          <a:xfrm>
            <a:off x="2752502" y="16791458"/>
            <a:ext cx="10935278" cy="1144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600" b="1" dirty="0" smtClean="0">
                <a:solidFill>
                  <a:srgbClr val="99009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14 </a:t>
            </a:r>
            <a:r>
              <a:rPr lang="fa-IR" sz="6600" b="1" dirty="0" smtClean="0">
                <a:solidFill>
                  <a:srgbClr val="99009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اکتبر </a:t>
            </a:r>
            <a:r>
              <a:rPr lang="fa-IR" sz="6600" b="1" dirty="0" smtClean="0">
                <a:solidFill>
                  <a:srgbClr val="99009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2022 - 22 </a:t>
            </a:r>
            <a:r>
              <a:rPr lang="fa-IR" sz="6600" b="1" dirty="0" smtClean="0">
                <a:solidFill>
                  <a:srgbClr val="99009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مهر </a:t>
            </a:r>
            <a:r>
              <a:rPr lang="fa-IR" sz="6600" b="1" dirty="0" smtClean="0">
                <a:solidFill>
                  <a:srgbClr val="99009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1401</a:t>
            </a:r>
            <a:endParaRPr lang="en-AU" sz="6600" b="1" dirty="0">
              <a:solidFill>
                <a:srgbClr val="99009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89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B42240CA-9B13-4AC4-B4CE-3F688CDA8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" y="1336"/>
            <a:ext cx="15114286" cy="213809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0BD97DD-F330-47A9-ACCD-12A1482E2DA8}"/>
              </a:ext>
            </a:extLst>
          </p:cNvPr>
          <p:cNvSpPr txBox="1"/>
          <p:nvPr/>
        </p:nvSpPr>
        <p:spPr>
          <a:xfrm>
            <a:off x="-236386" y="12288495"/>
            <a:ext cx="1473156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1500" b="1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روز جهانی </a:t>
            </a:r>
            <a:r>
              <a:rPr lang="fa-IR" sz="11500" b="1" dirty="0"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آگاهی </a:t>
            </a:r>
            <a:r>
              <a:rPr lang="fa-IR" sz="11500" b="1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از</a:t>
            </a:r>
          </a:p>
          <a:p>
            <a:pPr algn="r" rtl="1"/>
            <a:r>
              <a:rPr lang="fa-IR" sz="11500" b="1" dirty="0" smtClean="0">
                <a:solidFill>
                  <a:srgbClr val="7B217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اختلال تکاملی زبان</a:t>
            </a:r>
            <a:r>
              <a:rPr lang="en-GB" sz="11500" b="1" dirty="0" smtClean="0">
                <a:solidFill>
                  <a:srgbClr val="7B217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 DLD</a:t>
            </a:r>
            <a:r>
              <a:rPr lang="fa-IR" sz="11500" b="1" dirty="0" smtClean="0">
                <a:solidFill>
                  <a:srgbClr val="7B217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61AFD98-EA24-40AB-A37A-818EC951ED24}"/>
              </a:ext>
            </a:extLst>
          </p:cNvPr>
          <p:cNvSpPr txBox="1"/>
          <p:nvPr/>
        </p:nvSpPr>
        <p:spPr>
          <a:xfrm>
            <a:off x="-38151" y="2503716"/>
            <a:ext cx="9610323" cy="3421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>
              <a:lnSpc>
                <a:spcPts val="10000"/>
              </a:lnSpc>
            </a:pPr>
            <a:r>
              <a:rPr lang="fa-IR" sz="12800" dirty="0" smtClean="0">
                <a:solidFill>
                  <a:srgbClr val="7B2172"/>
                </a:solidFill>
                <a:latin typeface="Verdana" panose="020B0604030504040204" pitchFamily="34" charset="0"/>
                <a:ea typeface="Verdana" panose="020B0604030504040204" pitchFamily="34" charset="0"/>
                <a:cs typeface="B Titr" panose="00000700000000000000" pitchFamily="2" charset="-78"/>
              </a:rPr>
              <a:t>1 کودک </a:t>
            </a:r>
          </a:p>
          <a:p>
            <a:pPr algn="ctr" rtl="1"/>
            <a:r>
              <a:rPr lang="fa-IR" sz="12800" dirty="0" smtClean="0">
                <a:solidFill>
                  <a:srgbClr val="7B2172"/>
                </a:solidFill>
                <a:latin typeface="Verdana" panose="020B0604030504040204" pitchFamily="34" charset="0"/>
                <a:ea typeface="Verdana" panose="020B0604030504040204" pitchFamily="34" charset="0"/>
                <a:cs typeface="B Titr" panose="00000700000000000000" pitchFamily="2" charset="-78"/>
              </a:rPr>
              <a:t>از هر 14 کودک</a:t>
            </a:r>
            <a:endParaRPr lang="en-AU" sz="12800" dirty="0">
              <a:solidFill>
                <a:srgbClr val="7B217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24FEBDF-4D53-4BB3-A70A-617305655159}"/>
              </a:ext>
            </a:extLst>
          </p:cNvPr>
          <p:cNvSpPr txBox="1"/>
          <p:nvPr/>
        </p:nvSpPr>
        <p:spPr>
          <a:xfrm>
            <a:off x="700614" y="6695377"/>
            <a:ext cx="8840882" cy="3339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9600" b="1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دچار اختلالی پنهان </a:t>
            </a:r>
          </a:p>
          <a:p>
            <a:pPr algn="r" rtl="1"/>
            <a:r>
              <a:rPr lang="fa-IR" sz="9600" b="1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به نام </a:t>
            </a:r>
            <a:r>
              <a:rPr lang="en-GB" sz="11500" b="1" dirty="0" smtClean="0">
                <a:solidFill>
                  <a:srgbClr val="7B2172"/>
                </a:solidFill>
                <a:ea typeface="Source Sans Pro" panose="020B0503030403020204" pitchFamily="34" charset="0"/>
                <a:cs typeface="B Titr" panose="00000700000000000000" pitchFamily="2" charset="-78"/>
              </a:rPr>
              <a:t>DLD</a:t>
            </a:r>
            <a:r>
              <a:rPr lang="fa-IR" sz="9600" b="1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 است.</a:t>
            </a:r>
            <a:endParaRPr lang="en-AU" sz="9600" b="1" dirty="0">
              <a:latin typeface="Source Sans Pro" panose="020B0503030403020204" pitchFamily="34" charset="0"/>
              <a:ea typeface="Source Sans Pro" panose="020B0503030403020204" pitchFamily="34" charset="0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26C20FE-C29E-466D-8A4B-BF2883722E59}"/>
              </a:ext>
            </a:extLst>
          </p:cNvPr>
          <p:cNvSpPr txBox="1"/>
          <p:nvPr/>
        </p:nvSpPr>
        <p:spPr>
          <a:xfrm>
            <a:off x="2752502" y="16791458"/>
            <a:ext cx="10935278" cy="1144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600" b="1" dirty="0" smtClean="0">
                <a:solidFill>
                  <a:srgbClr val="99009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14 </a:t>
            </a:r>
            <a:r>
              <a:rPr lang="fa-IR" sz="6600" b="1" dirty="0" smtClean="0">
                <a:solidFill>
                  <a:srgbClr val="99009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اکتبر </a:t>
            </a:r>
            <a:r>
              <a:rPr lang="fa-IR" sz="6600" b="1" dirty="0" smtClean="0">
                <a:solidFill>
                  <a:srgbClr val="99009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2022 - 22 </a:t>
            </a:r>
            <a:r>
              <a:rPr lang="fa-IR" sz="6600" b="1" dirty="0" smtClean="0">
                <a:solidFill>
                  <a:srgbClr val="99009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مهر </a:t>
            </a:r>
            <a:r>
              <a:rPr lang="fa-IR" sz="6600" b="1" dirty="0" smtClean="0">
                <a:solidFill>
                  <a:srgbClr val="99009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1401</a:t>
            </a:r>
            <a:endParaRPr lang="en-AU" sz="6600" b="1" dirty="0">
              <a:solidFill>
                <a:srgbClr val="99009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36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BF1E99E-6F9B-43D6-90F0-D8F591D49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726"/>
            <a:ext cx="15114286" cy="21380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E8EF1F2-DAC8-4192-BAAA-79B47632093A}"/>
              </a:ext>
            </a:extLst>
          </p:cNvPr>
          <p:cNvSpPr txBox="1"/>
          <p:nvPr/>
        </p:nvSpPr>
        <p:spPr>
          <a:xfrm>
            <a:off x="4538528" y="11951484"/>
            <a:ext cx="6037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#DLDSEEME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EBD6C26-F4EC-4EA4-B43D-A5F49233FCF2}"/>
              </a:ext>
            </a:extLst>
          </p:cNvPr>
          <p:cNvSpPr txBox="1"/>
          <p:nvPr/>
        </p:nvSpPr>
        <p:spPr>
          <a:xfrm>
            <a:off x="1426507" y="13509697"/>
            <a:ext cx="122612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88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روز جهانی </a:t>
            </a:r>
            <a:r>
              <a:rPr lang="fa-IR" sz="88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آگاهی از </a:t>
            </a:r>
          </a:p>
          <a:p>
            <a:pPr algn="ctr" rtl="1"/>
            <a:r>
              <a:rPr lang="fa-IR" sz="88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اختلال تکاملی زبان </a:t>
            </a:r>
            <a:r>
              <a:rPr lang="en-GB" sz="88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 </a:t>
            </a:r>
            <a:r>
              <a:rPr lang="en-GB" sz="9600" b="1" dirty="0" smtClean="0">
                <a:solidFill>
                  <a:srgbClr val="FFDD0E"/>
                </a:solidFill>
                <a:ea typeface="Source Sans Pro" panose="020B0503030403020204" pitchFamily="34" charset="0"/>
                <a:cs typeface="B Titr" panose="00000700000000000000" pitchFamily="2" charset="-78"/>
              </a:rPr>
              <a:t>DLD</a:t>
            </a:r>
            <a:endParaRPr lang="en-AU" sz="9600" b="1" dirty="0">
              <a:solidFill>
                <a:schemeClr val="bg1"/>
              </a:solidFill>
              <a:ea typeface="Source Sans Pro" panose="020B0503030403020204" pitchFamily="34" charset="0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26C20FE-C29E-466D-8A4B-BF2883722E59}"/>
              </a:ext>
            </a:extLst>
          </p:cNvPr>
          <p:cNvSpPr txBox="1"/>
          <p:nvPr/>
        </p:nvSpPr>
        <p:spPr>
          <a:xfrm>
            <a:off x="2752502" y="16791458"/>
            <a:ext cx="10935278" cy="1144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14 </a:t>
            </a:r>
            <a:r>
              <a:rPr lang="fa-IR" sz="6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اکتبر </a:t>
            </a:r>
            <a:r>
              <a:rPr lang="fa-IR" sz="6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2022 - </a:t>
            </a:r>
            <a:r>
              <a:rPr lang="fa-IR" sz="6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22 </a:t>
            </a:r>
            <a:r>
              <a:rPr lang="fa-IR" sz="6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مهر </a:t>
            </a:r>
            <a:r>
              <a:rPr lang="fa-IR" sz="6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1401</a:t>
            </a:r>
            <a:endParaRPr lang="en-AU" sz="66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27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706CB21-F863-47A6-A103-0D7489F9E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" y="1336"/>
            <a:ext cx="15114286" cy="21380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A4331A2-69F6-4730-AD02-2ED31AA087DF}"/>
              </a:ext>
            </a:extLst>
          </p:cNvPr>
          <p:cNvSpPr txBox="1"/>
          <p:nvPr/>
        </p:nvSpPr>
        <p:spPr>
          <a:xfrm>
            <a:off x="4541059" y="12377454"/>
            <a:ext cx="6037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latin typeface="Verdana" panose="020B0604030504040204" pitchFamily="34" charset="0"/>
                <a:ea typeface="Verdana" panose="020B0604030504040204" pitchFamily="34" charset="0"/>
              </a:rPr>
              <a:t>#DLDSEEME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EBD6C26-F4EC-4EA4-B43D-A5F49233FCF2}"/>
              </a:ext>
            </a:extLst>
          </p:cNvPr>
          <p:cNvSpPr txBox="1"/>
          <p:nvPr/>
        </p:nvSpPr>
        <p:spPr>
          <a:xfrm>
            <a:off x="1429038" y="14055802"/>
            <a:ext cx="12261272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b="1" dirty="0" smtClean="0">
                <a:solidFill>
                  <a:srgbClr val="7B217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روز جهانی </a:t>
            </a:r>
            <a:r>
              <a:rPr lang="fa-IR" sz="9600" b="1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آگاهی از </a:t>
            </a:r>
          </a:p>
          <a:p>
            <a:pPr algn="ctr" rtl="1"/>
            <a:r>
              <a:rPr lang="fa-IR" sz="9600" b="1" dirty="0" smtClean="0">
                <a:solidFill>
                  <a:srgbClr val="7B217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اختلال تکاملی زبان </a:t>
            </a:r>
            <a:r>
              <a:rPr lang="en-GB" sz="11500" b="1" dirty="0" smtClean="0">
                <a:solidFill>
                  <a:srgbClr val="7B2172"/>
                </a:solidFill>
                <a:ea typeface="Source Sans Pro" panose="020B0503030403020204" pitchFamily="34" charset="0"/>
                <a:cs typeface="B Titr" panose="00000700000000000000" pitchFamily="2" charset="-78"/>
              </a:rPr>
              <a:t>DLD</a:t>
            </a:r>
            <a:endParaRPr lang="en-AU" sz="11500" b="1" dirty="0">
              <a:solidFill>
                <a:srgbClr val="7B2172"/>
              </a:solidFill>
              <a:ea typeface="Source Sans Pro" panose="020B0503030403020204" pitchFamily="34" charset="0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26C20FE-C29E-466D-8A4B-BF2883722E59}"/>
              </a:ext>
            </a:extLst>
          </p:cNvPr>
          <p:cNvSpPr txBox="1"/>
          <p:nvPr/>
        </p:nvSpPr>
        <p:spPr>
          <a:xfrm>
            <a:off x="2755032" y="17395178"/>
            <a:ext cx="10935278" cy="1144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600" b="1" dirty="0" smtClean="0">
                <a:solidFill>
                  <a:srgbClr val="99009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14 </a:t>
            </a:r>
            <a:r>
              <a:rPr lang="fa-IR" sz="6600" b="1" dirty="0" smtClean="0">
                <a:solidFill>
                  <a:srgbClr val="99009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اکتبر </a:t>
            </a:r>
            <a:r>
              <a:rPr lang="fa-IR" sz="6600" b="1" dirty="0" smtClean="0">
                <a:solidFill>
                  <a:srgbClr val="99009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2022 - 22 </a:t>
            </a:r>
            <a:r>
              <a:rPr lang="fa-IR" sz="6600" b="1" dirty="0" smtClean="0">
                <a:solidFill>
                  <a:srgbClr val="99009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مهر </a:t>
            </a:r>
            <a:r>
              <a:rPr lang="fa-IR" sz="6600" b="1" dirty="0" smtClean="0">
                <a:solidFill>
                  <a:srgbClr val="99009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1401</a:t>
            </a:r>
            <a:endParaRPr lang="en-AU" sz="6600" b="1" dirty="0">
              <a:solidFill>
                <a:srgbClr val="990099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92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44972FDF-913E-491F-8382-F5F9878F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" y="1336"/>
            <a:ext cx="15114286" cy="21380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E8EF1F2-DAC8-4192-BAAA-79B47632093A}"/>
              </a:ext>
            </a:extLst>
          </p:cNvPr>
          <p:cNvSpPr txBox="1"/>
          <p:nvPr/>
        </p:nvSpPr>
        <p:spPr>
          <a:xfrm>
            <a:off x="4398673" y="13051079"/>
            <a:ext cx="6037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#DLDSEEME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EBD6C26-F4EC-4EA4-B43D-A5F49233FCF2}"/>
              </a:ext>
            </a:extLst>
          </p:cNvPr>
          <p:cNvSpPr txBox="1"/>
          <p:nvPr/>
        </p:nvSpPr>
        <p:spPr>
          <a:xfrm>
            <a:off x="1429039" y="14713672"/>
            <a:ext cx="12261272" cy="1975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AU" sz="6000" b="1" dirty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DEVELOPMENTAL LANGUAGE</a:t>
            </a:r>
          </a:p>
          <a:p>
            <a:pPr algn="ctr">
              <a:lnSpc>
                <a:spcPts val="7500"/>
              </a:lnSpc>
            </a:pPr>
            <a:r>
              <a:rPr lang="en-AU" sz="6000" b="1" dirty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DISORDER </a:t>
            </a:r>
            <a:r>
              <a:rPr lang="en-AU" sz="6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AWARENESS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796F083-10B5-4C25-9C64-550CE25205F0}"/>
              </a:ext>
            </a:extLst>
          </p:cNvPr>
          <p:cNvSpPr txBox="1"/>
          <p:nvPr/>
        </p:nvSpPr>
        <p:spPr>
          <a:xfrm>
            <a:off x="5368209" y="17260538"/>
            <a:ext cx="5330434" cy="1201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AU" sz="50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  <a:r>
              <a:rPr lang="fa-IR" sz="50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</a:t>
            </a:r>
            <a:r>
              <a:rPr lang="en-AU" sz="50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AU" sz="5000" b="1" dirty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OCTOBER </a:t>
            </a:r>
            <a:r>
              <a:rPr lang="en-AU" sz="50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202</a:t>
            </a:r>
            <a:r>
              <a:rPr lang="fa-IR" sz="50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endParaRPr lang="en-AU" sz="50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0990F6F-B088-43B2-8088-F55946F98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" y="1336"/>
            <a:ext cx="15114286" cy="21380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A4331A2-69F6-4730-AD02-2ED31AA087DF}"/>
              </a:ext>
            </a:extLst>
          </p:cNvPr>
          <p:cNvSpPr txBox="1"/>
          <p:nvPr/>
        </p:nvSpPr>
        <p:spPr>
          <a:xfrm>
            <a:off x="4541060" y="13716001"/>
            <a:ext cx="6037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latin typeface="Verdana" panose="020B0604030504040204" pitchFamily="34" charset="0"/>
                <a:ea typeface="Verdana" panose="020B0604030504040204" pitchFamily="34" charset="0"/>
              </a:rPr>
              <a:t>#DLDSEEME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5739DF2-1B8C-4171-9C89-386F770CF1B2}"/>
              </a:ext>
            </a:extLst>
          </p:cNvPr>
          <p:cNvSpPr txBox="1"/>
          <p:nvPr/>
        </p:nvSpPr>
        <p:spPr>
          <a:xfrm>
            <a:off x="1429039" y="15711055"/>
            <a:ext cx="12261272" cy="1975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AU" sz="6000" b="1" dirty="0">
                <a:solidFill>
                  <a:srgbClr val="7B217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DEVELOPMENTAL LANGUAGE</a:t>
            </a:r>
          </a:p>
          <a:p>
            <a:pPr algn="ctr">
              <a:lnSpc>
                <a:spcPts val="7500"/>
              </a:lnSpc>
            </a:pPr>
            <a:r>
              <a:rPr lang="en-AU" sz="6000" b="1" dirty="0">
                <a:solidFill>
                  <a:srgbClr val="7B217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DISORDER </a:t>
            </a:r>
            <a:r>
              <a:rPr lang="en-AU" sz="6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AWARENESS 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698DEA-3367-461E-8591-60A3F50E2E58}"/>
              </a:ext>
            </a:extLst>
          </p:cNvPr>
          <p:cNvSpPr txBox="1"/>
          <p:nvPr/>
        </p:nvSpPr>
        <p:spPr>
          <a:xfrm>
            <a:off x="5368209" y="17260538"/>
            <a:ext cx="5340436" cy="1201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AU" sz="5000" b="1" dirty="0" smtClean="0">
                <a:solidFill>
                  <a:srgbClr val="7B217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15 </a:t>
            </a:r>
            <a:r>
              <a:rPr lang="en-AU" sz="5000" b="1" dirty="0">
                <a:solidFill>
                  <a:srgbClr val="7B217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OCTOBER </a:t>
            </a:r>
            <a:r>
              <a:rPr lang="en-AU" sz="5000" b="1" dirty="0" smtClean="0">
                <a:solidFill>
                  <a:srgbClr val="7B217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2021</a:t>
            </a:r>
            <a:endParaRPr lang="en-AU" sz="5000" b="1" dirty="0">
              <a:solidFill>
                <a:srgbClr val="7B217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57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A9701C7-01B2-4243-85A9-584DE5BAA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" y="1336"/>
            <a:ext cx="15114286" cy="21380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16B212-5331-4621-B3F7-B6671054E03A}"/>
              </a:ext>
            </a:extLst>
          </p:cNvPr>
          <p:cNvSpPr txBox="1"/>
          <p:nvPr/>
        </p:nvSpPr>
        <p:spPr>
          <a:xfrm>
            <a:off x="4862946" y="16847656"/>
            <a:ext cx="73356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#DLDSEEME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9F8F446-E887-4E90-A77F-37844C4961F9}"/>
              </a:ext>
            </a:extLst>
          </p:cNvPr>
          <p:cNvSpPr txBox="1"/>
          <p:nvPr/>
        </p:nvSpPr>
        <p:spPr>
          <a:xfrm>
            <a:off x="5932501" y="993630"/>
            <a:ext cx="7726795" cy="1423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lnSpc>
                <a:spcPts val="10000"/>
              </a:lnSpc>
            </a:pPr>
            <a:r>
              <a:rPr lang="fa-IR" sz="9600" b="1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افراد دارای </a:t>
            </a:r>
            <a:r>
              <a:rPr lang="en-GB" sz="9600" b="1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DLD</a:t>
            </a:r>
            <a:endParaRPr lang="en-AU" sz="9600" b="1" dirty="0">
              <a:latin typeface="Source Sans Pro" panose="020B0503030403020204" pitchFamily="34" charset="0"/>
              <a:ea typeface="Source Sans Pro" panose="020B050303040302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1AC224A-ADDF-4624-8F05-627C04DA165F}"/>
              </a:ext>
            </a:extLst>
          </p:cNvPr>
          <p:cNvSpPr txBox="1"/>
          <p:nvPr/>
        </p:nvSpPr>
        <p:spPr>
          <a:xfrm>
            <a:off x="4914499" y="2476711"/>
            <a:ext cx="9001182" cy="3406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8800" dirty="0" smtClean="0">
                <a:solidFill>
                  <a:srgbClr val="7B2172"/>
                </a:solidFill>
                <a:latin typeface="Verdana" panose="020B0604030504040204" pitchFamily="34" charset="0"/>
                <a:ea typeface="Verdana" panose="020B0604030504040204" pitchFamily="34" charset="0"/>
                <a:cs typeface="B Titr" panose="00000700000000000000" pitchFamily="2" charset="-78"/>
              </a:rPr>
              <a:t>در درک و بیان کلامی </a:t>
            </a:r>
          </a:p>
          <a:p>
            <a:pPr algn="r" rtl="1">
              <a:lnSpc>
                <a:spcPts val="10000"/>
              </a:lnSpc>
            </a:pPr>
            <a:r>
              <a:rPr lang="fa-IR" sz="8800" dirty="0" smtClean="0">
                <a:solidFill>
                  <a:srgbClr val="7B2172"/>
                </a:solidFill>
                <a:latin typeface="Verdana" panose="020B0604030504040204" pitchFamily="34" charset="0"/>
                <a:ea typeface="Verdana" panose="020B0604030504040204" pitchFamily="34" charset="0"/>
                <a:cs typeface="B Titr" panose="00000700000000000000" pitchFamily="2" charset="-78"/>
              </a:rPr>
              <a:t>مشکل دارند.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0BD97DD-F330-47A9-ACCD-12A1482E2DA8}"/>
              </a:ext>
            </a:extLst>
          </p:cNvPr>
          <p:cNvSpPr txBox="1"/>
          <p:nvPr/>
        </p:nvSpPr>
        <p:spPr>
          <a:xfrm>
            <a:off x="422028" y="9866283"/>
            <a:ext cx="1414766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15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روز جهانی </a:t>
            </a:r>
            <a:r>
              <a:rPr lang="fa-IR" sz="115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آگاهی </a:t>
            </a:r>
            <a:r>
              <a:rPr lang="fa-IR" sz="115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از</a:t>
            </a:r>
          </a:p>
          <a:p>
            <a:pPr algn="r" rtl="1"/>
            <a:r>
              <a:rPr lang="fa-IR" sz="115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اختلال تکاملی زبان</a:t>
            </a:r>
          </a:p>
          <a:p>
            <a:pPr algn="r" rtl="1"/>
            <a:r>
              <a:rPr lang="en-GB" sz="115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 DLD</a:t>
            </a:r>
            <a:r>
              <a:rPr lang="fa-IR" sz="115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6C20FE-C29E-466D-8A4B-BF2883722E59}"/>
              </a:ext>
            </a:extLst>
          </p:cNvPr>
          <p:cNvSpPr txBox="1"/>
          <p:nvPr/>
        </p:nvSpPr>
        <p:spPr>
          <a:xfrm>
            <a:off x="4862946" y="15267762"/>
            <a:ext cx="10935278" cy="1144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14 </a:t>
            </a:r>
            <a:r>
              <a:rPr lang="fa-IR" sz="6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اکتبر </a:t>
            </a:r>
            <a:r>
              <a:rPr lang="fa-IR" sz="6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2022 - </a:t>
            </a:r>
            <a:r>
              <a:rPr lang="fa-IR" sz="6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22 </a:t>
            </a:r>
            <a:r>
              <a:rPr lang="fa-IR" sz="6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مهر </a:t>
            </a:r>
            <a:r>
              <a:rPr lang="fa-IR" sz="6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1401</a:t>
            </a:r>
            <a:endParaRPr lang="en-AU" sz="66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35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9DC0345-E257-48AD-AF87-511A900A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" y="1336"/>
            <a:ext cx="15114286" cy="21380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184CCA2-C981-40A9-8475-513FF70E8921}"/>
              </a:ext>
            </a:extLst>
          </p:cNvPr>
          <p:cNvSpPr txBox="1"/>
          <p:nvPr/>
        </p:nvSpPr>
        <p:spPr>
          <a:xfrm>
            <a:off x="4862946" y="16847656"/>
            <a:ext cx="73356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#DLDSEEME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9D95E97-3180-4CC6-A671-11C7FE95145E}"/>
              </a:ext>
            </a:extLst>
          </p:cNvPr>
          <p:cNvSpPr txBox="1"/>
          <p:nvPr/>
        </p:nvSpPr>
        <p:spPr>
          <a:xfrm>
            <a:off x="2517867" y="1037999"/>
            <a:ext cx="11681403" cy="1331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lnSpc>
                <a:spcPts val="10000"/>
              </a:lnSpc>
            </a:pPr>
            <a:r>
              <a:rPr lang="fa-IR" sz="7200" b="1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حمایت از طرف معلم و گفتاردرمانگر</a:t>
            </a:r>
            <a:endParaRPr lang="en-AU" sz="7200" b="1" dirty="0">
              <a:latin typeface="Source Sans Pro" panose="020B0503030403020204" pitchFamily="34" charset="0"/>
              <a:ea typeface="Source Sans Pro" panose="020B050303040302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3F3091E-09B2-4574-A89A-9366F268B164}"/>
              </a:ext>
            </a:extLst>
          </p:cNvPr>
          <p:cNvSpPr txBox="1"/>
          <p:nvPr/>
        </p:nvSpPr>
        <p:spPr>
          <a:xfrm>
            <a:off x="6793260" y="2369133"/>
            <a:ext cx="7298793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7600" dirty="0" smtClean="0">
                <a:solidFill>
                  <a:srgbClr val="7B2172"/>
                </a:solidFill>
                <a:latin typeface="Verdana" panose="020B0604030504040204" pitchFamily="34" charset="0"/>
                <a:ea typeface="Verdana" panose="020B0604030504040204" pitchFamily="34" charset="0"/>
                <a:cs typeface="B Titr" panose="00000700000000000000" pitchFamily="2" charset="-78"/>
              </a:rPr>
              <a:t>در وضعیت این افراد </a:t>
            </a:r>
          </a:p>
          <a:p>
            <a:pPr algn="r" rtl="1">
              <a:lnSpc>
                <a:spcPct val="150000"/>
              </a:lnSpc>
            </a:pPr>
            <a:r>
              <a:rPr lang="fa-IR" sz="7600" dirty="0" smtClean="0">
                <a:solidFill>
                  <a:srgbClr val="7B2172"/>
                </a:solidFill>
                <a:latin typeface="Verdana" panose="020B0604030504040204" pitchFamily="34" charset="0"/>
                <a:ea typeface="Verdana" panose="020B0604030504040204" pitchFamily="34" charset="0"/>
                <a:cs typeface="B Titr" panose="00000700000000000000" pitchFamily="2" charset="-78"/>
              </a:rPr>
              <a:t>بسیار تأثیرگذار است.</a:t>
            </a:r>
            <a:endParaRPr lang="en-AU" sz="7600" dirty="0">
              <a:solidFill>
                <a:srgbClr val="7B217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0BD97DD-F330-47A9-ACCD-12A1482E2DA8}"/>
              </a:ext>
            </a:extLst>
          </p:cNvPr>
          <p:cNvSpPr txBox="1"/>
          <p:nvPr/>
        </p:nvSpPr>
        <p:spPr>
          <a:xfrm>
            <a:off x="422028" y="9866283"/>
            <a:ext cx="1414766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15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روز جهانی </a:t>
            </a:r>
            <a:r>
              <a:rPr lang="fa-IR" sz="115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آگاهی </a:t>
            </a:r>
            <a:r>
              <a:rPr lang="fa-IR" sz="115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از</a:t>
            </a:r>
          </a:p>
          <a:p>
            <a:pPr algn="r" rtl="1"/>
            <a:r>
              <a:rPr lang="fa-IR" sz="115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اختلال تکاملی زبان</a:t>
            </a:r>
          </a:p>
          <a:p>
            <a:pPr algn="r" rtl="1"/>
            <a:r>
              <a:rPr lang="en-GB" sz="115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 DLD</a:t>
            </a:r>
            <a:r>
              <a:rPr lang="fa-IR" sz="115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26C20FE-C29E-466D-8A4B-BF2883722E59}"/>
              </a:ext>
            </a:extLst>
          </p:cNvPr>
          <p:cNvSpPr txBox="1"/>
          <p:nvPr/>
        </p:nvSpPr>
        <p:spPr>
          <a:xfrm>
            <a:off x="4440625" y="15557217"/>
            <a:ext cx="10935278" cy="1144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14 </a:t>
            </a:r>
            <a:r>
              <a:rPr lang="fa-IR" sz="6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اکتبر </a:t>
            </a:r>
            <a:r>
              <a:rPr lang="fa-IR" sz="6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2022 - </a:t>
            </a:r>
            <a:r>
              <a:rPr lang="fa-IR" sz="6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22 </a:t>
            </a:r>
            <a:r>
              <a:rPr lang="fa-IR" sz="6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مهر </a:t>
            </a:r>
            <a:r>
              <a:rPr lang="fa-IR" sz="6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1401</a:t>
            </a:r>
            <a:endParaRPr lang="en-AU" sz="66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01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7D8ABF52-F97E-4AF7-A9DB-FB60A2CA9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" y="1336"/>
            <a:ext cx="15114286" cy="21380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C63CEA1-A52E-4965-9BD0-5BD84579F2AB}"/>
              </a:ext>
            </a:extLst>
          </p:cNvPr>
          <p:cNvSpPr txBox="1"/>
          <p:nvPr/>
        </p:nvSpPr>
        <p:spPr>
          <a:xfrm>
            <a:off x="4862946" y="16847656"/>
            <a:ext cx="73356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#DLDSEEME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85FA04-CAC4-4485-A818-E910599EAF80}"/>
              </a:ext>
            </a:extLst>
          </p:cNvPr>
          <p:cNvSpPr txBox="1"/>
          <p:nvPr/>
        </p:nvSpPr>
        <p:spPr>
          <a:xfrm>
            <a:off x="5949781" y="2754412"/>
            <a:ext cx="7590540" cy="398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8800" b="1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در هر کلاس درس </a:t>
            </a:r>
          </a:p>
          <a:p>
            <a:pPr algn="r" rtl="1">
              <a:lnSpc>
                <a:spcPct val="150000"/>
              </a:lnSpc>
            </a:pPr>
            <a:r>
              <a:rPr lang="fa-IR" sz="8800" b="1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دچار </a:t>
            </a:r>
            <a:r>
              <a:rPr lang="en-GB" sz="8800" b="1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DLD</a:t>
            </a:r>
            <a:r>
              <a:rPr lang="fa-IR" sz="8800" b="1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 هستند.</a:t>
            </a:r>
            <a:endParaRPr lang="en-AU" sz="8800" b="1" dirty="0">
              <a:latin typeface="Source Sans Pro" panose="020B0503030403020204" pitchFamily="34" charset="0"/>
              <a:ea typeface="Source Sans Pro" panose="020B0503030403020204" pitchFamily="34" charset="0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60D20D-00B9-44E6-A0AF-CE5DF9415600}"/>
              </a:ext>
            </a:extLst>
          </p:cNvPr>
          <p:cNvSpPr txBox="1"/>
          <p:nvPr/>
        </p:nvSpPr>
        <p:spPr>
          <a:xfrm>
            <a:off x="5860013" y="1108312"/>
            <a:ext cx="7680308" cy="1496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lnSpc>
                <a:spcPts val="10000"/>
              </a:lnSpc>
            </a:pPr>
            <a:r>
              <a:rPr lang="fa-IR" sz="11500" dirty="0" smtClean="0">
                <a:solidFill>
                  <a:srgbClr val="7B2172"/>
                </a:solidFill>
                <a:latin typeface="Verdana" panose="020B0604030504040204" pitchFamily="34" charset="0"/>
                <a:ea typeface="Verdana" panose="020B0604030504040204" pitchFamily="34" charset="0"/>
                <a:cs typeface="B Titr" panose="00000700000000000000" pitchFamily="2" charset="-78"/>
              </a:rPr>
              <a:t>تقریبا 2 کودک</a:t>
            </a:r>
            <a:endParaRPr lang="en-AU" sz="11500" dirty="0">
              <a:solidFill>
                <a:srgbClr val="7B2172"/>
              </a:solidFill>
              <a:latin typeface="Verdana" panose="020B0604030504040204" pitchFamily="34" charset="0"/>
              <a:ea typeface="Verdana" panose="020B0604030504040204" pitchFamily="34" charset="0"/>
              <a:cs typeface="B Titr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0BD97DD-F330-47A9-ACCD-12A1482E2DA8}"/>
              </a:ext>
            </a:extLst>
          </p:cNvPr>
          <p:cNvSpPr txBox="1"/>
          <p:nvPr/>
        </p:nvSpPr>
        <p:spPr>
          <a:xfrm>
            <a:off x="422028" y="9866283"/>
            <a:ext cx="1414766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15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روز جهانی </a:t>
            </a:r>
            <a:r>
              <a:rPr lang="fa-IR" sz="115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آگاهی </a:t>
            </a:r>
            <a:r>
              <a:rPr lang="fa-IR" sz="115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از</a:t>
            </a:r>
          </a:p>
          <a:p>
            <a:pPr algn="r" rtl="1"/>
            <a:r>
              <a:rPr lang="fa-IR" sz="115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اختلال تکاملی زبان</a:t>
            </a:r>
          </a:p>
          <a:p>
            <a:pPr algn="r" rtl="1"/>
            <a:r>
              <a:rPr lang="en-GB" sz="115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 DLD</a:t>
            </a:r>
            <a:r>
              <a:rPr lang="fa-IR" sz="115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26C20FE-C29E-466D-8A4B-BF2883722E59}"/>
              </a:ext>
            </a:extLst>
          </p:cNvPr>
          <p:cNvSpPr txBox="1"/>
          <p:nvPr/>
        </p:nvSpPr>
        <p:spPr>
          <a:xfrm>
            <a:off x="4862946" y="15267762"/>
            <a:ext cx="10935278" cy="1144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14 </a:t>
            </a:r>
            <a:r>
              <a:rPr lang="fa-IR" sz="6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اکتبر </a:t>
            </a:r>
            <a:r>
              <a:rPr lang="fa-IR" sz="6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2022 - </a:t>
            </a:r>
            <a:r>
              <a:rPr lang="fa-IR" sz="6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22 </a:t>
            </a:r>
            <a:r>
              <a:rPr lang="fa-IR" sz="6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مهر </a:t>
            </a:r>
            <a:r>
              <a:rPr lang="fa-IR" sz="6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1401</a:t>
            </a:r>
            <a:endParaRPr lang="en-AU" sz="66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3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shirt&#10;&#10;Description automatically generated">
            <a:extLst>
              <a:ext uri="{FF2B5EF4-FFF2-40B4-BE49-F238E27FC236}">
                <a16:creationId xmlns="" xmlns:a16="http://schemas.microsoft.com/office/drawing/2014/main" id="{745669F4-931B-485D-9A95-2F2EC2188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" y="1336"/>
            <a:ext cx="15114286" cy="21380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6E0787C-52A5-468E-98DC-88635AF5FD11}"/>
              </a:ext>
            </a:extLst>
          </p:cNvPr>
          <p:cNvSpPr txBox="1"/>
          <p:nvPr/>
        </p:nvSpPr>
        <p:spPr>
          <a:xfrm>
            <a:off x="8808607" y="17804555"/>
            <a:ext cx="6037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#DLDSEEME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D6E9398-BB43-44F7-837E-FE1CC652725F}"/>
              </a:ext>
            </a:extLst>
          </p:cNvPr>
          <p:cNvSpPr txBox="1"/>
          <p:nvPr/>
        </p:nvSpPr>
        <p:spPr>
          <a:xfrm>
            <a:off x="3613915" y="3401470"/>
            <a:ext cx="10407016" cy="1392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lnSpc>
                <a:spcPts val="10000"/>
              </a:lnSpc>
            </a:pPr>
            <a:r>
              <a:rPr lang="fa-IR" sz="8800" b="1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فارغ از سن، جنسیت، یا نژاد</a:t>
            </a:r>
            <a:endParaRPr lang="en-AU" sz="8800" b="1" dirty="0">
              <a:latin typeface="Source Sans Pro" panose="020B0503030403020204" pitchFamily="34" charset="0"/>
              <a:ea typeface="Source Sans Pro" panose="020B0503030403020204" pitchFamily="34" charset="0"/>
              <a:cs typeface="B Roya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9134BC-D8DD-4F77-BC30-A69F6FA8B63B}"/>
              </a:ext>
            </a:extLst>
          </p:cNvPr>
          <p:cNvSpPr txBox="1"/>
          <p:nvPr/>
        </p:nvSpPr>
        <p:spPr>
          <a:xfrm>
            <a:off x="3613915" y="555880"/>
            <a:ext cx="10389384" cy="2657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lnSpc>
                <a:spcPts val="10000"/>
              </a:lnSpc>
            </a:pPr>
            <a:r>
              <a:rPr lang="fa-IR" sz="8000" b="1" dirty="0" smtClean="0">
                <a:solidFill>
                  <a:srgbClr val="7B2172"/>
                </a:solidFill>
                <a:latin typeface="Verdana" panose="020B0604030504040204" pitchFamily="34" charset="0"/>
                <a:ea typeface="Verdana" panose="020B0604030504040204" pitchFamily="34" charset="0"/>
                <a:cs typeface="B Roya" panose="00000400000000000000" pitchFamily="2" charset="-78"/>
              </a:rPr>
              <a:t>هر فردی در این دنیا </a:t>
            </a:r>
          </a:p>
          <a:p>
            <a:pPr algn="r" rtl="1">
              <a:lnSpc>
                <a:spcPts val="10000"/>
              </a:lnSpc>
            </a:pPr>
            <a:r>
              <a:rPr lang="fa-IR" sz="8000" b="1" dirty="0" smtClean="0">
                <a:solidFill>
                  <a:srgbClr val="7B2172"/>
                </a:solidFill>
                <a:latin typeface="Verdana" panose="020B0604030504040204" pitchFamily="34" charset="0"/>
                <a:ea typeface="Verdana" panose="020B0604030504040204" pitchFamily="34" charset="0"/>
                <a:cs typeface="B Roya" panose="00000400000000000000" pitchFamily="2" charset="-78"/>
              </a:rPr>
              <a:t>ممکن است دچار </a:t>
            </a:r>
            <a:r>
              <a:rPr lang="en-GB" sz="8000" b="1" dirty="0" smtClean="0">
                <a:solidFill>
                  <a:srgbClr val="7B2172"/>
                </a:solidFill>
                <a:latin typeface="Verdana" panose="020B0604030504040204" pitchFamily="34" charset="0"/>
                <a:ea typeface="Verdana" panose="020B0604030504040204" pitchFamily="34" charset="0"/>
                <a:cs typeface="B Roya" panose="00000400000000000000" pitchFamily="2" charset="-78"/>
              </a:rPr>
              <a:t>DLD</a:t>
            </a:r>
            <a:r>
              <a:rPr lang="fa-IR" sz="8000" b="1" dirty="0" smtClean="0">
                <a:solidFill>
                  <a:srgbClr val="7B2172"/>
                </a:solidFill>
                <a:latin typeface="Verdana" panose="020B0604030504040204" pitchFamily="34" charset="0"/>
                <a:ea typeface="Verdana" panose="020B0604030504040204" pitchFamily="34" charset="0"/>
                <a:cs typeface="B Roya" panose="00000400000000000000" pitchFamily="2" charset="-78"/>
              </a:rPr>
              <a:t> باشد</a:t>
            </a:r>
            <a:endParaRPr lang="en-AU" sz="8000" b="1" dirty="0">
              <a:solidFill>
                <a:srgbClr val="7B2172"/>
              </a:solidFill>
              <a:latin typeface="Verdana" panose="020B0604030504040204" pitchFamily="34" charset="0"/>
              <a:ea typeface="Verdana" panose="020B0604030504040204" pitchFamily="34" charset="0"/>
              <a:cs typeface="B Roya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0BD97DD-F330-47A9-ACCD-12A1482E2DA8}"/>
              </a:ext>
            </a:extLst>
          </p:cNvPr>
          <p:cNvSpPr txBox="1"/>
          <p:nvPr/>
        </p:nvSpPr>
        <p:spPr>
          <a:xfrm>
            <a:off x="1225769" y="14043459"/>
            <a:ext cx="126678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9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روز جهانی </a:t>
            </a:r>
            <a:r>
              <a:rPr lang="fa-IR" sz="9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آگاهی </a:t>
            </a:r>
            <a:r>
              <a:rPr lang="fa-IR" sz="9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از</a:t>
            </a:r>
          </a:p>
          <a:p>
            <a:pPr algn="r" rtl="1"/>
            <a:r>
              <a:rPr lang="fa-IR" sz="9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اختلال تکاملی زبان</a:t>
            </a:r>
            <a:r>
              <a:rPr lang="en-GB" sz="9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 DLD</a:t>
            </a:r>
            <a:r>
              <a:rPr lang="fa-IR" sz="9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Titr" panose="00000700000000000000" pitchFamily="2" charset="-78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6C20FE-C29E-466D-8A4B-BF2883722E59}"/>
              </a:ext>
            </a:extLst>
          </p:cNvPr>
          <p:cNvSpPr txBox="1"/>
          <p:nvPr/>
        </p:nvSpPr>
        <p:spPr>
          <a:xfrm>
            <a:off x="642348" y="16923525"/>
            <a:ext cx="10935278" cy="1144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14 </a:t>
            </a:r>
            <a:r>
              <a:rPr lang="fa-IR" sz="6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اکتبر </a:t>
            </a:r>
            <a:r>
              <a:rPr lang="fa-IR" sz="6600" b="1" dirty="0" smtClean="0">
                <a:solidFill>
                  <a:srgbClr val="FFDD0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2022 - </a:t>
            </a:r>
            <a:r>
              <a:rPr lang="fa-IR" sz="6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22 </a:t>
            </a:r>
            <a:r>
              <a:rPr lang="fa-IR" sz="6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مهر </a:t>
            </a:r>
            <a:r>
              <a:rPr lang="fa-IR" sz="6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 Roya" panose="00000400000000000000" pitchFamily="2" charset="-78"/>
              </a:rPr>
              <a:t>1401</a:t>
            </a:r>
            <a:endParaRPr lang="en-AU" sz="66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4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342</Words>
  <Application>Microsoft Office PowerPoint</Application>
  <PresentationFormat>Custom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 Roya</vt:lpstr>
      <vt:lpstr>B Titr</vt:lpstr>
      <vt:lpstr>Calibri</vt:lpstr>
      <vt:lpstr>Calibri Light</vt:lpstr>
      <vt:lpstr>Source Sans Pro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 Ziegenfusz</dc:creator>
  <cp:lastModifiedBy>Yalda Kazemi</cp:lastModifiedBy>
  <cp:revision>13</cp:revision>
  <cp:lastPrinted>2020-10-06T06:03:58Z</cp:lastPrinted>
  <dcterms:created xsi:type="dcterms:W3CDTF">2020-08-06T14:15:39Z</dcterms:created>
  <dcterms:modified xsi:type="dcterms:W3CDTF">2022-08-03T09:01:47Z</dcterms:modified>
</cp:coreProperties>
</file>