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8" r:id="rId2"/>
    <p:sldId id="322" r:id="rId3"/>
    <p:sldId id="326" r:id="rId4"/>
    <p:sldId id="331" r:id="rId5"/>
    <p:sldId id="333" r:id="rId6"/>
    <p:sldId id="332" r:id="rId7"/>
    <p:sldId id="324" r:id="rId8"/>
    <p:sldId id="330" r:id="rId9"/>
  </p:sldIdLst>
  <p:sldSz cx="12192000" cy="6858000"/>
  <p:notesSz cx="6858000" cy="9144000"/>
  <p:embeddedFontLst>
    <p:embeddedFont>
      <p:font typeface="B Esfehan" panose="00000700000000000000" pitchFamily="2" charset="-78"/>
      <p:bold r:id="rId11"/>
    </p:embeddedFont>
    <p:embeddedFont>
      <p:font typeface="Calibri bold" panose="020F0702030404030204" pitchFamily="34" charset="0"/>
      <p:bold r:id="rId12"/>
    </p:embeddedFont>
    <p:embeddedFont>
      <p:font typeface="B Davat" panose="00000400000000000000" pitchFamily="2" charset="-78"/>
      <p:regular r:id="rId13"/>
    </p:embeddedFont>
    <p:embeddedFont>
      <p:font typeface="B Mitra" panose="00000400000000000000" pitchFamily="2" charset="-78"/>
      <p:regular r:id="rId14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B Titr" panose="00000700000000000000" pitchFamily="2" charset="-78"/>
      <p:bold r:id="rId22"/>
    </p:embeddedFont>
    <p:embeddedFont>
      <p:font typeface="IPT Yekan" panose="020B0604020202020204" charset="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7BA986B-39B4-4AB8-BA35-7B407233438A}">
          <p14:sldIdLst>
            <p14:sldId id="258"/>
            <p14:sldId id="322"/>
            <p14:sldId id="326"/>
            <p14:sldId id="331"/>
            <p14:sldId id="333"/>
            <p14:sldId id="332"/>
            <p14:sldId id="324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1B8"/>
    <a:srgbClr val="29AC44"/>
    <a:srgbClr val="482988"/>
    <a:srgbClr val="A70F84"/>
    <a:srgbClr val="1D60BE"/>
    <a:srgbClr val="394AA3"/>
    <a:srgbClr val="0175D8"/>
    <a:srgbClr val="0C79AF"/>
    <a:srgbClr val="177F87"/>
    <a:srgbClr val="1C6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023" autoAdjust="0"/>
  </p:normalViewPr>
  <p:slideViewPr>
    <p:cSldViewPr snapToGrid="0">
      <p:cViewPr varScale="1">
        <p:scale>
          <a:sx n="97" d="100"/>
          <a:sy n="97" d="100"/>
        </p:scale>
        <p:origin x="1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9D105-83E8-4E0B-AB85-3272C81BC74E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35012-31A4-473C-AD85-53087297A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0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82188-CC7E-454D-AF36-E337931F3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C0CFE-6036-425E-879B-BDC0400F1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520F1-D5C2-4198-A94E-5856E0D5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310D-6094-4D36-B654-C57BAA868970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B023F-C71C-4A0B-959C-5D77B757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398A7-014E-45C8-BA26-289080A4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037D-FC93-415A-AF9F-5D54D7CC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2D51E-7237-4211-95A0-998D1ECB0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E78E2-299A-4928-AE6E-CC014800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7625-A3FF-4984-8ADE-6C953FBBE079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23221-60CD-4497-A0AE-EF82ED8A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A54AF-6EF2-4706-B365-C686FAB0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8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92C77-2FB5-4D79-8D2F-20802C7A0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FBFB9-F371-4299-8814-FC256E25D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2D2B9-5FEE-47C8-8F9F-8052558A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D8D87-6249-4041-A566-82D14164F454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E4E1-D2C4-43B7-8434-40E6FAD0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9B36D-DCAB-46CD-9EC4-4CA96905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463B0-5F23-4024-8C73-90D41162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3874-D4D0-48C7-8A50-977105269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57F-40F7-46A2-8931-1F5FBBB1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B424-1627-48A8-96F8-9083BAB9C947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47015-FA02-4D13-ACA3-26F78DDB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DE925-37B8-4033-9F12-27336A31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9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89CE-5659-4F08-8495-7BE47BA8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45F60-AD65-4232-A2BA-046DC81CE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80EA3-3704-415B-9887-BB86AD21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EC84-FBFB-4CE6-B6CA-F78F16DF24DD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A6300-DC9F-4DAA-BC99-DF2BE175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6844B-60A1-410C-B58E-47C98F16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2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1755-8F13-460D-8B55-1FAA189A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79B52-A4FB-45B4-80B0-1066E1577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BCE53-DB31-48C1-9A3F-B2AFAA360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6D94-22C2-45B4-86DD-58D090B6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81C8-AB2C-4FE9-A111-8318DE2D27F2}" type="datetime1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FF36B-9C3D-4E03-B0B1-31D40AA0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469BD-E19D-4224-A822-107D2F01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7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2F489-F857-4743-B0E4-88843400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08236-783B-4FAD-84D9-44983C4AE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D8E30-6891-40B9-B4B7-583872183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EDD71B-99D3-402F-8F7E-C907961E2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749BF-CB78-4160-8570-0D83F2636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54411-9314-4FD8-92A2-DD55C409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91BC-6F04-4E33-9362-2F89EE8CD164}" type="datetime1">
              <a:rPr lang="en-US" smtClean="0"/>
              <a:t>5/31/2025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F85F8-2268-4B2C-845B-56B997D4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25A4F-A5C8-47F7-BBA0-7E3640FF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3CC5-C8DC-4025-AA49-40D38F93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5AB9C-D0FF-47DB-B019-041E80B1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33EB-53EE-4EE4-9219-2E99204D59EC}" type="datetime1">
              <a:rPr lang="en-US" smtClean="0"/>
              <a:t>5/31/2025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05DBB-0037-4D18-9295-BE434FF2C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CCE5D-2621-4030-B73E-E4135365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0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385D8-DF02-42F0-93EF-A8A2FC92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1164-17E4-4C2A-8ACA-E2A3D7F79BC1}" type="datetime1">
              <a:rPr lang="en-US" smtClean="0"/>
              <a:t>5/31/2025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2C4921-C73D-49CA-BBC9-5B1B7836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CA4F5-22C2-4659-9291-37EE6EF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E4C9-434E-4647-8F68-8BB17BEB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AEEC-7DC4-4780-A429-E71F9A3D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C594E-8A2B-416D-8134-E5D7B9AD9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64151-7169-4CC5-8FC3-05A5715C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2AE-D541-4FF4-A410-2E3D7C983A95}" type="datetime1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0CC0C-4EA0-42A8-A8C9-46DAFAB0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FBCC6-7123-4C61-B41A-494F7BBD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8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E170-B228-49E1-9047-48981E5A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2A21F-A589-4E40-81BB-F32D64EB0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BCE9A-8F56-4DB8-9384-3BE6764F1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D272A-C230-4281-9F66-386E879A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2D1F-65D8-4C06-A53D-6215B852B2EA}" type="datetime1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28960-1DC1-4118-A168-8371F985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16827-801B-4DF4-A9CC-D7207E2D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2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EA3AE-19B4-4FD1-A018-84A54C4F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D2989-4393-41B8-89F5-B5EDE8D65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DCFF-8282-4BDA-B89A-53C1640D3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76E4C-BB28-4EBD-A18A-DFDEE8F9EB80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37BD6-744B-4C15-B3DE-97A1AA5F2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537D0-C269-4D31-8AF6-93600AC0A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04A56-FA90-4C15-9624-45304557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2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info@negargroupe.ir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9D895-3B36-4787-B4F9-F5A3FB3D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E363FF4-5E01-412C-A5BB-2DA8FF7228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6880C618-FB85-4B48-A7CD-DFD1639343CF}"/>
              </a:ext>
            </a:extLst>
          </p:cNvPr>
          <p:cNvSpPr/>
          <p:nvPr/>
        </p:nvSpPr>
        <p:spPr>
          <a:xfrm rot="5400000">
            <a:off x="818773" y="326065"/>
            <a:ext cx="2060891" cy="3698436"/>
          </a:xfrm>
          <a:prstGeom prst="parallelogram">
            <a:avLst>
              <a:gd name="adj" fmla="val 90574"/>
            </a:avLst>
          </a:prstGeom>
          <a:solidFill>
            <a:srgbClr val="00A6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FE24F-72D8-457A-9CC7-B2E9C396D132}"/>
              </a:ext>
            </a:extLst>
          </p:cNvPr>
          <p:cNvSpPr/>
          <p:nvPr/>
        </p:nvSpPr>
        <p:spPr>
          <a:xfrm>
            <a:off x="3081446" y="4874702"/>
            <a:ext cx="5675687" cy="777053"/>
          </a:xfrm>
          <a:prstGeom prst="rect">
            <a:avLst/>
          </a:prstGeom>
          <a:noFill/>
        </p:spPr>
        <p:txBody>
          <a:bodyPr wrap="square" lIns="98978" tIns="49489" rIns="98978" bIns="49489">
            <a:spAutoFit/>
          </a:bodyPr>
          <a:lstStyle/>
          <a:p>
            <a:pPr algn="ctr"/>
            <a:r>
              <a:rPr lang="fa-IR" sz="4400" b="1" dirty="0">
                <a:ln w="0"/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B Davat" panose="00000400000000000000" pitchFamily="2" charset="-78"/>
              </a:rPr>
              <a:t>گروه توسعه اقتصادی نگار</a:t>
            </a: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971DBE4-78E1-465D-B92D-F1CCF79F4EB1}"/>
              </a:ext>
            </a:extLst>
          </p:cNvPr>
          <p:cNvSpPr/>
          <p:nvPr/>
        </p:nvSpPr>
        <p:spPr>
          <a:xfrm rot="16200000" flipH="1">
            <a:off x="9312336" y="326065"/>
            <a:ext cx="2060891" cy="3698436"/>
          </a:xfrm>
          <a:prstGeom prst="parallelogram">
            <a:avLst>
              <a:gd name="adj" fmla="val 90574"/>
            </a:avLst>
          </a:prstGeom>
          <a:solidFill>
            <a:srgbClr val="2E31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36B94-3908-403B-95EB-A66E266EE240}"/>
              </a:ext>
            </a:extLst>
          </p:cNvPr>
          <p:cNvSpPr/>
          <p:nvPr/>
        </p:nvSpPr>
        <p:spPr>
          <a:xfrm>
            <a:off x="3698437" y="1418193"/>
            <a:ext cx="4823669" cy="3028426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BB753D-1A87-4B71-AD9A-0EE051294C4F}"/>
              </a:ext>
            </a:extLst>
          </p:cNvPr>
          <p:cNvSpPr/>
          <p:nvPr/>
        </p:nvSpPr>
        <p:spPr>
          <a:xfrm>
            <a:off x="5274578" y="4355797"/>
            <a:ext cx="1642844" cy="455103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850D5-26D5-4904-AC29-61E83F77D40C}"/>
              </a:ext>
            </a:extLst>
          </p:cNvPr>
          <p:cNvSpPr/>
          <p:nvPr/>
        </p:nvSpPr>
        <p:spPr>
          <a:xfrm>
            <a:off x="5686751" y="4384535"/>
            <a:ext cx="813647" cy="407721"/>
          </a:xfrm>
          <a:prstGeom prst="rect">
            <a:avLst/>
          </a:prstGeom>
          <a:noFill/>
        </p:spPr>
        <p:txBody>
          <a:bodyPr wrap="none" lIns="98978" tIns="49489" rIns="98978" bIns="49489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latin typeface="+mj-lt"/>
                <a:cs typeface="Calibri bold" panose="020F0702030404030204" pitchFamily="34" charset="0"/>
              </a:rPr>
              <a:t>Negar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95C023-4755-4FEB-9360-DD1687FAB4E1}"/>
              </a:ext>
            </a:extLst>
          </p:cNvPr>
          <p:cNvSpPr/>
          <p:nvPr/>
        </p:nvSpPr>
        <p:spPr>
          <a:xfrm>
            <a:off x="6006000" y="2105107"/>
            <a:ext cx="180000" cy="180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2E6229-93B8-4485-9954-FF80E0B6577A}"/>
              </a:ext>
            </a:extLst>
          </p:cNvPr>
          <p:cNvSpPr/>
          <p:nvPr/>
        </p:nvSpPr>
        <p:spPr>
          <a:xfrm>
            <a:off x="6750386" y="2141107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233E6F-CFD0-4EB0-90C9-F44A76BA06DC}"/>
              </a:ext>
            </a:extLst>
          </p:cNvPr>
          <p:cNvSpPr/>
          <p:nvPr/>
        </p:nvSpPr>
        <p:spPr>
          <a:xfrm>
            <a:off x="5325321" y="2141107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032D5A-E80B-41BD-89EB-F250040F3DDA}"/>
              </a:ext>
            </a:extLst>
          </p:cNvPr>
          <p:cNvSpPr/>
          <p:nvPr/>
        </p:nvSpPr>
        <p:spPr>
          <a:xfrm>
            <a:off x="6010147" y="3723468"/>
            <a:ext cx="180000" cy="180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B582-90E6-438C-84F5-C40F27C788B3}"/>
              </a:ext>
            </a:extLst>
          </p:cNvPr>
          <p:cNvSpPr/>
          <p:nvPr/>
        </p:nvSpPr>
        <p:spPr>
          <a:xfrm>
            <a:off x="6754533" y="3759468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28F3C5-2869-4786-8E18-FA878841137F}"/>
              </a:ext>
            </a:extLst>
          </p:cNvPr>
          <p:cNvSpPr/>
          <p:nvPr/>
        </p:nvSpPr>
        <p:spPr>
          <a:xfrm>
            <a:off x="5329468" y="3759468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AD1218-5A67-4376-B069-A907B3EFF59B}"/>
              </a:ext>
            </a:extLst>
          </p:cNvPr>
          <p:cNvSpPr/>
          <p:nvPr/>
        </p:nvSpPr>
        <p:spPr>
          <a:xfrm>
            <a:off x="4328203" y="2860406"/>
            <a:ext cx="144000" cy="144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6FC867-D2C9-4711-9F99-B5B65B8931B2}"/>
              </a:ext>
            </a:extLst>
          </p:cNvPr>
          <p:cNvSpPr/>
          <p:nvPr/>
        </p:nvSpPr>
        <p:spPr>
          <a:xfrm>
            <a:off x="7717354" y="2860406"/>
            <a:ext cx="144000" cy="144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69" y="1447765"/>
            <a:ext cx="2369448" cy="22378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90FE24F-72D8-457A-9CC7-B2E9C396D132}"/>
              </a:ext>
            </a:extLst>
          </p:cNvPr>
          <p:cNvSpPr/>
          <p:nvPr/>
        </p:nvSpPr>
        <p:spPr>
          <a:xfrm>
            <a:off x="3081446" y="5724045"/>
            <a:ext cx="5675687" cy="530832"/>
          </a:xfrm>
          <a:prstGeom prst="rect">
            <a:avLst/>
          </a:prstGeom>
          <a:noFill/>
        </p:spPr>
        <p:txBody>
          <a:bodyPr wrap="square" lIns="98978" tIns="49489" rIns="98978" bIns="49489">
            <a:spAutoFit/>
          </a:bodyPr>
          <a:lstStyle/>
          <a:p>
            <a:pPr algn="ctr"/>
            <a:r>
              <a:rPr lang="fa-IR" sz="2800" b="1" dirty="0">
                <a:ln w="0"/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B Davat" panose="00000400000000000000" pitchFamily="2" charset="-78"/>
              </a:rPr>
              <a:t>از تحلیل تا اجرا، همراه شما درمسیر تحول دیجیتال</a:t>
            </a:r>
          </a:p>
        </p:txBody>
      </p:sp>
    </p:spTree>
    <p:extLst>
      <p:ext uri="{BB962C8B-B14F-4D97-AF65-F5344CB8AC3E}">
        <p14:creationId xmlns:p14="http://schemas.microsoft.com/office/powerpoint/2010/main" val="9085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9D895-3B36-4787-B4F9-F5A3FB3D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DF011CA-27DB-48C4-847F-477477D3E490}"/>
              </a:ext>
            </a:extLst>
          </p:cNvPr>
          <p:cNvSpPr/>
          <p:nvPr/>
        </p:nvSpPr>
        <p:spPr>
          <a:xfrm>
            <a:off x="760765" y="226350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74793D-97AF-4B16-9926-87050B42503F}"/>
              </a:ext>
            </a:extLst>
          </p:cNvPr>
          <p:cNvCxnSpPr>
            <a:cxnSpLocks/>
          </p:cNvCxnSpPr>
          <p:nvPr/>
        </p:nvCxnSpPr>
        <p:spPr>
          <a:xfrm>
            <a:off x="9839151" y="514350"/>
            <a:ext cx="8602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9E65A37-35A2-4606-B6D1-0AD27D39B79E}"/>
              </a:ext>
            </a:extLst>
          </p:cNvPr>
          <p:cNvSpPr/>
          <p:nvPr/>
        </p:nvSpPr>
        <p:spPr>
          <a:xfrm>
            <a:off x="351450" y="424737"/>
            <a:ext cx="180000" cy="179226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7ACDDF-80B2-4603-9323-911F97240625}"/>
              </a:ext>
            </a:extLst>
          </p:cNvPr>
          <p:cNvSpPr/>
          <p:nvPr/>
        </p:nvSpPr>
        <p:spPr>
          <a:xfrm>
            <a:off x="1142383" y="253694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معرفی کلی شرکت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24883B01-9F1A-4067-A6A7-4DF35B300D00}"/>
              </a:ext>
            </a:extLst>
          </p:cNvPr>
          <p:cNvSpPr txBox="1">
            <a:spLocks/>
          </p:cNvSpPr>
          <p:nvPr/>
        </p:nvSpPr>
        <p:spPr>
          <a:xfrm>
            <a:off x="9771824" y="149225"/>
            <a:ext cx="1035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9504A56-FA90-4C15-9624-453045572CD2}" type="slidenum">
              <a:rPr lang="en-US" sz="2800" smtClean="0">
                <a:solidFill>
                  <a:srgbClr val="3B3838"/>
                </a:solidFill>
                <a:latin typeface="IPT Yekan" panose="00000400000000000000" pitchFamily="2" charset="2"/>
                <a:cs typeface="B Esfehan" panose="00000700000000000000" pitchFamily="2" charset="-78"/>
              </a:rPr>
              <a:pPr algn="ctr"/>
              <a:t>2</a:t>
            </a:fld>
            <a:endParaRPr lang="en-US" sz="2800" dirty="0">
              <a:solidFill>
                <a:srgbClr val="3B3838"/>
              </a:solidFill>
              <a:latin typeface="IPT Yekan" panose="00000400000000000000" pitchFamily="2" charset="2"/>
              <a:cs typeface="B Esfehan" panose="00000700000000000000" pitchFamily="2" charset="-78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3A9F8E9-0606-4895-80F8-3F0A45235A46}"/>
              </a:ext>
            </a:extLst>
          </p:cNvPr>
          <p:cNvSpPr/>
          <p:nvPr/>
        </p:nvSpPr>
        <p:spPr>
          <a:xfrm>
            <a:off x="351450" y="6298208"/>
            <a:ext cx="10192725" cy="144000"/>
          </a:xfrm>
          <a:prstGeom prst="roundRect">
            <a:avLst>
              <a:gd name="adj" fmla="val 50000"/>
            </a:avLst>
          </a:prstGeom>
          <a:pattFill prst="ltDnDiag">
            <a:fgClr>
              <a:schemeClr val="bg1">
                <a:lumMod val="65000"/>
              </a:schemeClr>
            </a:fgClr>
            <a:bgClr>
              <a:srgbClr val="F4F4F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B94D3061-16BA-4B8A-BF64-DDD2758D48D3}"/>
              </a:ext>
            </a:extLst>
          </p:cNvPr>
          <p:cNvSpPr/>
          <p:nvPr/>
        </p:nvSpPr>
        <p:spPr>
          <a:xfrm>
            <a:off x="11805910" y="1818696"/>
            <a:ext cx="386091" cy="3220608"/>
          </a:xfrm>
          <a:custGeom>
            <a:avLst/>
            <a:gdLst>
              <a:gd name="connsiteX0" fmla="*/ 222317 w 386091"/>
              <a:gd name="connsiteY0" fmla="*/ 0 h 3220608"/>
              <a:gd name="connsiteX1" fmla="*/ 386091 w 386091"/>
              <a:gd name="connsiteY1" fmla="*/ 0 h 3220608"/>
              <a:gd name="connsiteX2" fmla="*/ 386091 w 386091"/>
              <a:gd name="connsiteY2" fmla="*/ 3220608 h 3220608"/>
              <a:gd name="connsiteX3" fmla="*/ 222317 w 386091"/>
              <a:gd name="connsiteY3" fmla="*/ 3220608 h 3220608"/>
              <a:gd name="connsiteX4" fmla="*/ 0 w 386091"/>
              <a:gd name="connsiteY4" fmla="*/ 2998291 h 3220608"/>
              <a:gd name="connsiteX5" fmla="*/ 0 w 386091"/>
              <a:gd name="connsiteY5" fmla="*/ 222317 h 3220608"/>
              <a:gd name="connsiteX6" fmla="*/ 222317 w 386091"/>
              <a:gd name="connsiteY6" fmla="*/ 0 h 32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91" h="3220608">
                <a:moveTo>
                  <a:pt x="222317" y="0"/>
                </a:moveTo>
                <a:lnTo>
                  <a:pt x="386091" y="0"/>
                </a:lnTo>
                <a:lnTo>
                  <a:pt x="386091" y="3220608"/>
                </a:lnTo>
                <a:lnTo>
                  <a:pt x="222317" y="3220608"/>
                </a:lnTo>
                <a:cubicBezTo>
                  <a:pt x="99535" y="3220608"/>
                  <a:pt x="0" y="3121073"/>
                  <a:pt x="0" y="2998291"/>
                </a:cubicBezTo>
                <a:lnTo>
                  <a:pt x="0" y="222317"/>
                </a:lnTo>
                <a:cubicBezTo>
                  <a:pt x="0" y="99535"/>
                  <a:pt x="99535" y="0"/>
                  <a:pt x="222317" y="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7452CA8-5ED8-48F5-A84F-D505A0938A84}"/>
              </a:ext>
            </a:extLst>
          </p:cNvPr>
          <p:cNvSpPr/>
          <p:nvPr/>
        </p:nvSpPr>
        <p:spPr>
          <a:xfrm rot="5400000">
            <a:off x="10277127" y="3261113"/>
            <a:ext cx="34268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dirty="0">
                <a:ln w="0"/>
                <a:solidFill>
                  <a:schemeClr val="bg1"/>
                </a:solidFill>
                <a:cs typeface="B Davat" panose="00000400000000000000" pitchFamily="2" charset="-78"/>
              </a:rPr>
              <a:t>گروه توسعه اقتصادی نگار</a:t>
            </a:r>
          </a:p>
        </p:txBody>
      </p:sp>
      <p:pic>
        <p:nvPicPr>
          <p:cNvPr id="72" name="3D Model 71" descr="B">
            <a:extLst>
              <a:ext uri="{FF2B5EF4-FFF2-40B4-BE49-F238E27FC236}">
                <a16:creationId xmlns:a16="http://schemas.microsoft.com/office/drawing/2014/main" id="{E8DF021F-9881-47A3-9AD6-3B31E4281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833" y="1815720"/>
            <a:ext cx="22150" cy="287967"/>
          </a:xfrm>
          <a:prstGeom prst="rect">
            <a:avLst/>
          </a:prstGeom>
        </p:spPr>
      </p:pic>
      <p:pic>
        <p:nvPicPr>
          <p:cNvPr id="73" name="3D Model 72" descr="C">
            <a:extLst>
              <a:ext uri="{FF2B5EF4-FFF2-40B4-BE49-F238E27FC236}">
                <a16:creationId xmlns:a16="http://schemas.microsoft.com/office/drawing/2014/main" id="{8D5C4340-D88B-4422-9FB5-C30714695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445" y="1815722"/>
            <a:ext cx="20412" cy="287957"/>
          </a:xfrm>
          <a:prstGeom prst="rect">
            <a:avLst/>
          </a:prstGeom>
        </p:spPr>
      </p:pic>
      <p:pic>
        <p:nvPicPr>
          <p:cNvPr id="74" name="3D Model 73" descr="D">
            <a:extLst>
              <a:ext uri="{FF2B5EF4-FFF2-40B4-BE49-F238E27FC236}">
                <a16:creationId xmlns:a16="http://schemas.microsoft.com/office/drawing/2014/main" id="{C2DE3E6E-4938-4D1D-BEA6-D61E8ADF68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547" y="1815709"/>
            <a:ext cx="22193" cy="2879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6" name="3D Model 75" descr="E">
                <a:extLst>
                  <a:ext uri="{FF2B5EF4-FFF2-40B4-BE49-F238E27FC236}">
                    <a16:creationId xmlns:a16="http://schemas.microsoft.com/office/drawing/2014/main" id="{E34D9A4E-8970-4E25-A371-E6BA3BE0C1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8105733"/>
                  </p:ext>
                </p:extLst>
              </p:nvPr>
            </p:nvGraphicFramePr>
            <p:xfrm>
              <a:off x="9755548" y="1815716"/>
              <a:ext cx="22205" cy="28797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2205" cy="287975"/>
                    </a:xfrm>
                    <a:prstGeom prst="rect">
                      <a:avLst/>
                    </a:prstGeom>
                  </am3d:spPr>
                  <am3d:camera>
                    <am3d:pos x="0" y="0" z="536427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51780" d="1000000"/>
                    <am3d:preTrans dx="2" dy="-18000000" dz="-8096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907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6" name="3D Model 75" descr="E">
                <a:extLst>
                  <a:ext uri="{FF2B5EF4-FFF2-40B4-BE49-F238E27FC236}">
                    <a16:creationId xmlns:a16="http://schemas.microsoft.com/office/drawing/2014/main" id="{E34D9A4E-8970-4E25-A371-E6BA3BE0C1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55548" y="1815716"/>
                <a:ext cx="22205" cy="287975"/>
              </a:xfrm>
              <a:prstGeom prst="rect">
                <a:avLst/>
              </a:prstGeom>
            </p:spPr>
          </p:pic>
        </mc:Fallback>
      </mc:AlternateContent>
      <p:sp>
        <p:nvSpPr>
          <p:cNvPr id="86" name="Oval 85">
            <a:extLst>
              <a:ext uri="{FF2B5EF4-FFF2-40B4-BE49-F238E27FC236}">
                <a16:creationId xmlns:a16="http://schemas.microsoft.com/office/drawing/2014/main" id="{B795A603-B076-4D03-88B6-3F0757610E40}"/>
              </a:ext>
            </a:extLst>
          </p:cNvPr>
          <p:cNvSpPr/>
          <p:nvPr/>
        </p:nvSpPr>
        <p:spPr>
          <a:xfrm>
            <a:off x="11221542" y="2798758"/>
            <a:ext cx="179998" cy="179224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4269" y="1065588"/>
            <a:ext cx="1000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ما در گروه توسعه اقتصادی نگار متشکل از تیم تخصصی در حوزه‌های مهندسی صنایع، مدیریت و فناوری اطلاعات نسبت به ارائه خدمات و اجرای پروژه‌ها در حوزه‌های طراحی و توسعه سیستم‌های نرم افزاری، هوش تجاری، تحلیل و مکانیزاسیون فرآیندها و ارائه خدمات مشاوره مدیریت اقدام می‏نماید. این شرکت و با تکیه بر تجربه اعضای مدیره و تیم اجرایی خود، امید دارد خدمات تخصصی و اثر بخش را به مشتریان خود ارائه نماید.</a:t>
            </a:r>
          </a:p>
          <a:p>
            <a:pPr algn="r" rtl="1"/>
            <a:endParaRPr lang="fa-IR" dirty="0">
              <a:cs typeface="B Mitra" panose="00000400000000000000" pitchFamily="2" charset="-78"/>
            </a:endParaRPr>
          </a:p>
          <a:p>
            <a:pPr algn="r" rtl="1"/>
            <a:endParaRPr lang="fa-IR" dirty="0">
              <a:cs typeface="B Mitra" panose="00000400000000000000" pitchFamily="2" charset="-78"/>
            </a:endParaRP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متن معرفی شرکت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33A28-9DDF-E387-F0F0-07530573745E}"/>
              </a:ext>
            </a:extLst>
          </p:cNvPr>
          <p:cNvSpPr txBox="1"/>
          <p:nvPr/>
        </p:nvSpPr>
        <p:spPr>
          <a:xfrm>
            <a:off x="76536" y="3160923"/>
            <a:ext cx="10192725" cy="243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>
                <a:cs typeface="B Mitra" panose="00000400000000000000" pitchFamily="2" charset="-78"/>
              </a:rPr>
              <a:t>حوزه های اصلی فعالیت شرکت:</a:t>
            </a:r>
          </a:p>
          <a:p>
            <a:pPr marL="342900" marR="480695" lvl="0" indent="-342900" algn="r" rtl="1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مشاوره مدیریت فناوری اطلاعات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(ITMC)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480695" lvl="0" indent="-342900" algn="r" rtl="1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پیاده سازی سیستم های مدیریت فرآیند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(BPMS) 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و توسعه نرم‌افزار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480695" lvl="0" indent="-342900" algn="r" rtl="1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هوش تجاری و هوش مصنوعی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(BI &amp; AI)</a:t>
            </a:r>
          </a:p>
          <a:p>
            <a:pPr marL="342900" marR="480695" lvl="0" indent="-342900" algn="r" rtl="1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راهبری و حاکمیت شرکتی دیجیتال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(DCG)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r" rtl="1"/>
            <a:endParaRPr lang="en-US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0759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9D895-3B36-4787-B4F9-F5A3FB3D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DF011CA-27DB-48C4-847F-477477D3E490}"/>
              </a:ext>
            </a:extLst>
          </p:cNvPr>
          <p:cNvSpPr/>
          <p:nvPr/>
        </p:nvSpPr>
        <p:spPr>
          <a:xfrm>
            <a:off x="760765" y="226350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74793D-97AF-4B16-9926-87050B42503F}"/>
              </a:ext>
            </a:extLst>
          </p:cNvPr>
          <p:cNvCxnSpPr>
            <a:cxnSpLocks/>
          </p:cNvCxnSpPr>
          <p:nvPr/>
        </p:nvCxnSpPr>
        <p:spPr>
          <a:xfrm>
            <a:off x="9839151" y="514350"/>
            <a:ext cx="8602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9E65A37-35A2-4606-B6D1-0AD27D39B79E}"/>
              </a:ext>
            </a:extLst>
          </p:cNvPr>
          <p:cNvSpPr/>
          <p:nvPr/>
        </p:nvSpPr>
        <p:spPr>
          <a:xfrm>
            <a:off x="351450" y="424737"/>
            <a:ext cx="180000" cy="179226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7ACDDF-80B2-4603-9323-911F97240625}"/>
              </a:ext>
            </a:extLst>
          </p:cNvPr>
          <p:cNvSpPr/>
          <p:nvPr/>
        </p:nvSpPr>
        <p:spPr>
          <a:xfrm>
            <a:off x="1142383" y="253694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حوزه های اصلی فعالیت شرکت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24883B01-9F1A-4067-A6A7-4DF35B300D00}"/>
              </a:ext>
            </a:extLst>
          </p:cNvPr>
          <p:cNvSpPr txBox="1">
            <a:spLocks/>
          </p:cNvSpPr>
          <p:nvPr/>
        </p:nvSpPr>
        <p:spPr>
          <a:xfrm>
            <a:off x="9688151" y="149225"/>
            <a:ext cx="1202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9504A56-FA90-4C15-9624-453045572CD2}" type="slidenum">
              <a:rPr lang="en-US" sz="2800" smtClean="0">
                <a:solidFill>
                  <a:srgbClr val="3B3838"/>
                </a:solidFill>
                <a:latin typeface="IPT Yekan" panose="00000400000000000000" pitchFamily="2" charset="2"/>
                <a:cs typeface="B Esfehan" panose="00000700000000000000" pitchFamily="2" charset="-78"/>
              </a:rPr>
              <a:pPr algn="ctr"/>
              <a:t>3</a:t>
            </a:fld>
            <a:endParaRPr lang="en-US" sz="2800" dirty="0">
              <a:solidFill>
                <a:srgbClr val="3B3838"/>
              </a:solidFill>
              <a:latin typeface="IPT Yekan" panose="00000400000000000000" pitchFamily="2" charset="2"/>
              <a:cs typeface="B Esfehan" panose="00000700000000000000" pitchFamily="2" charset="-78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3A9F8E9-0606-4895-80F8-3F0A45235A46}"/>
              </a:ext>
            </a:extLst>
          </p:cNvPr>
          <p:cNvSpPr/>
          <p:nvPr/>
        </p:nvSpPr>
        <p:spPr>
          <a:xfrm>
            <a:off x="351450" y="6298208"/>
            <a:ext cx="10192725" cy="144000"/>
          </a:xfrm>
          <a:prstGeom prst="roundRect">
            <a:avLst>
              <a:gd name="adj" fmla="val 50000"/>
            </a:avLst>
          </a:prstGeom>
          <a:pattFill prst="ltDnDiag">
            <a:fgClr>
              <a:schemeClr val="bg1">
                <a:lumMod val="65000"/>
              </a:schemeClr>
            </a:fgClr>
            <a:bgClr>
              <a:srgbClr val="F4F4F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B94D3061-16BA-4B8A-BF64-DDD2758D48D3}"/>
              </a:ext>
            </a:extLst>
          </p:cNvPr>
          <p:cNvSpPr/>
          <p:nvPr/>
        </p:nvSpPr>
        <p:spPr>
          <a:xfrm>
            <a:off x="11805910" y="1818696"/>
            <a:ext cx="386091" cy="3220608"/>
          </a:xfrm>
          <a:custGeom>
            <a:avLst/>
            <a:gdLst>
              <a:gd name="connsiteX0" fmla="*/ 222317 w 386091"/>
              <a:gd name="connsiteY0" fmla="*/ 0 h 3220608"/>
              <a:gd name="connsiteX1" fmla="*/ 386091 w 386091"/>
              <a:gd name="connsiteY1" fmla="*/ 0 h 3220608"/>
              <a:gd name="connsiteX2" fmla="*/ 386091 w 386091"/>
              <a:gd name="connsiteY2" fmla="*/ 3220608 h 3220608"/>
              <a:gd name="connsiteX3" fmla="*/ 222317 w 386091"/>
              <a:gd name="connsiteY3" fmla="*/ 3220608 h 3220608"/>
              <a:gd name="connsiteX4" fmla="*/ 0 w 386091"/>
              <a:gd name="connsiteY4" fmla="*/ 2998291 h 3220608"/>
              <a:gd name="connsiteX5" fmla="*/ 0 w 386091"/>
              <a:gd name="connsiteY5" fmla="*/ 222317 h 3220608"/>
              <a:gd name="connsiteX6" fmla="*/ 222317 w 386091"/>
              <a:gd name="connsiteY6" fmla="*/ 0 h 32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91" h="3220608">
                <a:moveTo>
                  <a:pt x="222317" y="0"/>
                </a:moveTo>
                <a:lnTo>
                  <a:pt x="386091" y="0"/>
                </a:lnTo>
                <a:lnTo>
                  <a:pt x="386091" y="3220608"/>
                </a:lnTo>
                <a:lnTo>
                  <a:pt x="222317" y="3220608"/>
                </a:lnTo>
                <a:cubicBezTo>
                  <a:pt x="99535" y="3220608"/>
                  <a:pt x="0" y="3121073"/>
                  <a:pt x="0" y="2998291"/>
                </a:cubicBezTo>
                <a:lnTo>
                  <a:pt x="0" y="222317"/>
                </a:lnTo>
                <a:cubicBezTo>
                  <a:pt x="0" y="99535"/>
                  <a:pt x="99535" y="0"/>
                  <a:pt x="222317" y="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7452CA8-5ED8-48F5-A84F-D505A0938A84}"/>
              </a:ext>
            </a:extLst>
          </p:cNvPr>
          <p:cNvSpPr/>
          <p:nvPr/>
        </p:nvSpPr>
        <p:spPr>
          <a:xfrm rot="5400000">
            <a:off x="10277127" y="3261113"/>
            <a:ext cx="34268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dirty="0">
                <a:ln w="0"/>
                <a:solidFill>
                  <a:schemeClr val="bg1"/>
                </a:solidFill>
                <a:cs typeface="B Davat" panose="00000400000000000000" pitchFamily="2" charset="-78"/>
              </a:rPr>
              <a:t>گروه توسعه اقتصادی نگار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2765425" y="3579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84450" y="403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C1628-EA24-1226-F662-11EA5ED7D0F1}"/>
              </a:ext>
            </a:extLst>
          </p:cNvPr>
          <p:cNvSpPr txBox="1"/>
          <p:nvPr/>
        </p:nvSpPr>
        <p:spPr>
          <a:xfrm>
            <a:off x="3678238" y="1479443"/>
            <a:ext cx="7521574" cy="341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480695" lvl="0" indent="-342900" algn="r" rtl="1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مشاوره مدیریت فناوری اطلاعات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(ITMC)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خدمات قابل ارائه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معماری سازمانی و تدوین برنامه جامع فناوری اطلاعات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IT Master Plan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مدیریت سبد پروژه های فناوری اطلاعات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(IT Portfolio Management)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ارزیابی و بهبود بلوغ فناوری اطلاعات بر اساس مدل‌های مرجع نظیر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COBIT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،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ITIL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،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CMMI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و مدل دولت هوشمند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طراحی و سنجش شاخص‌های کلیدی عملکرد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(KPIs)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پروژه های فناوری اطلاعات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ارزیابی و نظارت بر پروژه ها و قراردادهای فناوری اطلاعات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475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06CAC-C7FF-00C3-C9BA-1BADAAC6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7ACF8-A616-73BC-88C8-C0B164B2C5B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21C686F-D1A3-545C-32FB-AE650F07F278}"/>
              </a:ext>
            </a:extLst>
          </p:cNvPr>
          <p:cNvSpPr/>
          <p:nvPr/>
        </p:nvSpPr>
        <p:spPr>
          <a:xfrm>
            <a:off x="760765" y="226350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F689C5E-5A92-B9DE-4D8D-53124ABEF1E8}"/>
              </a:ext>
            </a:extLst>
          </p:cNvPr>
          <p:cNvCxnSpPr>
            <a:cxnSpLocks/>
          </p:cNvCxnSpPr>
          <p:nvPr/>
        </p:nvCxnSpPr>
        <p:spPr>
          <a:xfrm>
            <a:off x="9839151" y="514350"/>
            <a:ext cx="8602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D1F4171-9CA6-D66E-6B1D-A95AC30E39A3}"/>
              </a:ext>
            </a:extLst>
          </p:cNvPr>
          <p:cNvSpPr/>
          <p:nvPr/>
        </p:nvSpPr>
        <p:spPr>
          <a:xfrm>
            <a:off x="351450" y="424737"/>
            <a:ext cx="180000" cy="179226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8B247D-A365-DA29-FC2D-4D4A20A64C0A}"/>
              </a:ext>
            </a:extLst>
          </p:cNvPr>
          <p:cNvSpPr/>
          <p:nvPr/>
        </p:nvSpPr>
        <p:spPr>
          <a:xfrm>
            <a:off x="1142383" y="253694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حوزه های اصلی فعالیت شرکت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D17AA6B-4A16-D99C-B291-012B952A2D32}"/>
              </a:ext>
            </a:extLst>
          </p:cNvPr>
          <p:cNvSpPr txBox="1">
            <a:spLocks/>
          </p:cNvSpPr>
          <p:nvPr/>
        </p:nvSpPr>
        <p:spPr>
          <a:xfrm>
            <a:off x="9688151" y="149225"/>
            <a:ext cx="1202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9504A56-FA90-4C15-9624-453045572CD2}" type="slidenum">
              <a:rPr lang="en-US" sz="2800" smtClean="0">
                <a:solidFill>
                  <a:srgbClr val="3B3838"/>
                </a:solidFill>
                <a:latin typeface="IPT Yekan" panose="00000400000000000000" pitchFamily="2" charset="2"/>
                <a:cs typeface="B Esfehan" panose="00000700000000000000" pitchFamily="2" charset="-78"/>
              </a:rPr>
              <a:pPr algn="ctr"/>
              <a:t>4</a:t>
            </a:fld>
            <a:endParaRPr lang="en-US" sz="2800" dirty="0">
              <a:solidFill>
                <a:srgbClr val="3B3838"/>
              </a:solidFill>
              <a:latin typeface="IPT Yekan" panose="00000400000000000000" pitchFamily="2" charset="2"/>
              <a:cs typeface="B Esfehan" panose="00000700000000000000" pitchFamily="2" charset="-78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E172769-03F4-8AA7-9965-98693DF1D7B3}"/>
              </a:ext>
            </a:extLst>
          </p:cNvPr>
          <p:cNvSpPr/>
          <p:nvPr/>
        </p:nvSpPr>
        <p:spPr>
          <a:xfrm>
            <a:off x="351450" y="6298208"/>
            <a:ext cx="10192725" cy="144000"/>
          </a:xfrm>
          <a:prstGeom prst="roundRect">
            <a:avLst>
              <a:gd name="adj" fmla="val 50000"/>
            </a:avLst>
          </a:prstGeom>
          <a:pattFill prst="ltDnDiag">
            <a:fgClr>
              <a:schemeClr val="bg1">
                <a:lumMod val="65000"/>
              </a:schemeClr>
            </a:fgClr>
            <a:bgClr>
              <a:srgbClr val="F4F4F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B5BB560F-2653-4910-6A39-E121CA946417}"/>
              </a:ext>
            </a:extLst>
          </p:cNvPr>
          <p:cNvSpPr/>
          <p:nvPr/>
        </p:nvSpPr>
        <p:spPr>
          <a:xfrm>
            <a:off x="11805910" y="1818696"/>
            <a:ext cx="386091" cy="3220608"/>
          </a:xfrm>
          <a:custGeom>
            <a:avLst/>
            <a:gdLst>
              <a:gd name="connsiteX0" fmla="*/ 222317 w 386091"/>
              <a:gd name="connsiteY0" fmla="*/ 0 h 3220608"/>
              <a:gd name="connsiteX1" fmla="*/ 386091 w 386091"/>
              <a:gd name="connsiteY1" fmla="*/ 0 h 3220608"/>
              <a:gd name="connsiteX2" fmla="*/ 386091 w 386091"/>
              <a:gd name="connsiteY2" fmla="*/ 3220608 h 3220608"/>
              <a:gd name="connsiteX3" fmla="*/ 222317 w 386091"/>
              <a:gd name="connsiteY3" fmla="*/ 3220608 h 3220608"/>
              <a:gd name="connsiteX4" fmla="*/ 0 w 386091"/>
              <a:gd name="connsiteY4" fmla="*/ 2998291 h 3220608"/>
              <a:gd name="connsiteX5" fmla="*/ 0 w 386091"/>
              <a:gd name="connsiteY5" fmla="*/ 222317 h 3220608"/>
              <a:gd name="connsiteX6" fmla="*/ 222317 w 386091"/>
              <a:gd name="connsiteY6" fmla="*/ 0 h 32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91" h="3220608">
                <a:moveTo>
                  <a:pt x="222317" y="0"/>
                </a:moveTo>
                <a:lnTo>
                  <a:pt x="386091" y="0"/>
                </a:lnTo>
                <a:lnTo>
                  <a:pt x="386091" y="3220608"/>
                </a:lnTo>
                <a:lnTo>
                  <a:pt x="222317" y="3220608"/>
                </a:lnTo>
                <a:cubicBezTo>
                  <a:pt x="99535" y="3220608"/>
                  <a:pt x="0" y="3121073"/>
                  <a:pt x="0" y="2998291"/>
                </a:cubicBezTo>
                <a:lnTo>
                  <a:pt x="0" y="222317"/>
                </a:lnTo>
                <a:cubicBezTo>
                  <a:pt x="0" y="99535"/>
                  <a:pt x="99535" y="0"/>
                  <a:pt x="222317" y="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3369631-18F1-32A3-DB07-97066013D4BB}"/>
              </a:ext>
            </a:extLst>
          </p:cNvPr>
          <p:cNvSpPr/>
          <p:nvPr/>
        </p:nvSpPr>
        <p:spPr>
          <a:xfrm rot="5400000">
            <a:off x="10277127" y="3261113"/>
            <a:ext cx="34268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dirty="0">
                <a:ln w="0"/>
                <a:solidFill>
                  <a:schemeClr val="bg1"/>
                </a:solidFill>
                <a:cs typeface="B Davat" panose="00000400000000000000" pitchFamily="2" charset="-78"/>
              </a:rPr>
              <a:t>گروه توسعه اقتصادی نگار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8E2197E-2F59-FBBF-2F6C-AAEC50E05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3579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BF092EA2-D627-B6D3-4735-B779651C6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403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20790-9CEB-249A-E6E3-5EB99A75DA28}"/>
              </a:ext>
            </a:extLst>
          </p:cNvPr>
          <p:cNvSpPr txBox="1"/>
          <p:nvPr/>
        </p:nvSpPr>
        <p:spPr>
          <a:xfrm>
            <a:off x="3745355" y="1142039"/>
            <a:ext cx="7480300" cy="4860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80695" lvl="0" algn="r" rtl="1">
              <a:lnSpc>
                <a:spcPct val="115000"/>
              </a:lnSpc>
              <a:spcAft>
                <a:spcPts val="1000"/>
              </a:spcAft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2. پیاده سازی سیستم های مدیریت فرآیند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(BPMS) 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و توسعه نرم‌افزار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خدمات قابل ارائه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تحلیل، بازمهندسی  و مدلسازی فرآیندهای سازمان با استاندارد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BPMN 2.0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طراحی و پیاده‌سازی سامانه‌های مدیریت فرآیند در قالب نرم افزارهای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BPMS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معماری، طراحی و توسعه نرم‌افزارهای اختصاصی و سفارشی متناسب با نیاز سازمان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محصولات: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سامانه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مدیریت یکپارچه ی فرآیندهای اصلی (ویژه 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سازمان های خدمت دهنده به متقاضیان)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نرم افزار فارسی سازی شده بیزاجی نسخه 11.2.5 به همراه کارتابل فارسی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وبگاه اطلاعاتی و آموزشی بیزاجیو (تخصصی خدمات نرم افزار بیزاجی) به نشانی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bizagio.ir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فرآیندهای اداری پیاده سازی شده در قالب نرم افزار بیزاجی شامل</a:t>
            </a:r>
          </a:p>
          <a:p>
            <a:pPr marR="0" lvl="0" algn="r" rtl="1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5A11A6-2142-4E5A-CAB9-A33E3942A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38932"/>
              </p:ext>
            </p:extLst>
          </p:nvPr>
        </p:nvGraphicFramePr>
        <p:xfrm>
          <a:off x="1790700" y="5110565"/>
          <a:ext cx="9532323" cy="208367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77441">
                  <a:extLst>
                    <a:ext uri="{9D8B030D-6E8A-4147-A177-3AD203B41FA5}">
                      <a16:colId xmlns:a16="http://schemas.microsoft.com/office/drawing/2014/main" val="3008677472"/>
                    </a:ext>
                  </a:extLst>
                </a:gridCol>
                <a:gridCol w="3177441">
                  <a:extLst>
                    <a:ext uri="{9D8B030D-6E8A-4147-A177-3AD203B41FA5}">
                      <a16:colId xmlns:a16="http://schemas.microsoft.com/office/drawing/2014/main" val="2768566999"/>
                    </a:ext>
                  </a:extLst>
                </a:gridCol>
                <a:gridCol w="3177441">
                  <a:extLst>
                    <a:ext uri="{9D8B030D-6E8A-4147-A177-3AD203B41FA5}">
                      <a16:colId xmlns:a16="http://schemas.microsoft.com/office/drawing/2014/main" val="2785871924"/>
                    </a:ext>
                  </a:extLst>
                </a:gridCol>
              </a:tblGrid>
              <a:tr h="529191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Mitra" panose="00000400000000000000" pitchFamily="2" charset="-78"/>
                        </a:rPr>
                        <a:t>برنامه ریزی و مدیریت عملکرد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Mitra" panose="00000400000000000000" pitchFamily="2" charset="-78"/>
                        </a:rPr>
                        <a:t>منابع انسانی/مالی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>
                          <a:cs typeface="B Mitra" panose="00000400000000000000" pitchFamily="2" charset="-78"/>
                        </a:rPr>
                        <a:t>تدارکات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457669"/>
                  </a:ext>
                </a:extLst>
              </a:tr>
              <a:tr h="529191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برنامه و بودجه سالانه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ارزیابی عملکرد سازمانی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تخصیص بودجه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مدیریت خدمات رفاهی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ارزیابی عملکرد فردی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ماموریت پرسنلی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استخدام 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مدیریت آموزش</a:t>
                      </a:r>
                    </a:p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مدیریت فرآیند درخواست پرداخت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درخواست کالا و خدمات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تامین کالا و خدمات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مدیریت اموال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مدیریت تحویل و انتقال اموال</a:t>
                      </a:r>
                    </a:p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600" dirty="0">
                          <a:cs typeface="B Mitra" panose="00000400000000000000" pitchFamily="2" charset="-78"/>
                        </a:rPr>
                        <a:t>تولید و امضا قراردادها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endParaRPr lang="fa-IR" sz="16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37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407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3DD33-4ECE-3292-CDC6-EF6E9D6A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27123-C287-78E2-4425-5054285B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9EEB232-56CC-A4DA-0770-FD020A7A2146}"/>
              </a:ext>
            </a:extLst>
          </p:cNvPr>
          <p:cNvSpPr/>
          <p:nvPr/>
        </p:nvSpPr>
        <p:spPr>
          <a:xfrm>
            <a:off x="760765" y="226350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32E22F-6C4E-80C8-D889-53D8F8C0F3CB}"/>
              </a:ext>
            </a:extLst>
          </p:cNvPr>
          <p:cNvCxnSpPr>
            <a:cxnSpLocks/>
          </p:cNvCxnSpPr>
          <p:nvPr/>
        </p:nvCxnSpPr>
        <p:spPr>
          <a:xfrm>
            <a:off x="9839151" y="514350"/>
            <a:ext cx="8602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FBFA64CE-71B6-0EDA-9A7B-1F62601C90C5}"/>
              </a:ext>
            </a:extLst>
          </p:cNvPr>
          <p:cNvSpPr/>
          <p:nvPr/>
        </p:nvSpPr>
        <p:spPr>
          <a:xfrm>
            <a:off x="351450" y="424737"/>
            <a:ext cx="180000" cy="179226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2545DB-5000-C6F1-EBAE-B221DE4324B7}"/>
              </a:ext>
            </a:extLst>
          </p:cNvPr>
          <p:cNvSpPr/>
          <p:nvPr/>
        </p:nvSpPr>
        <p:spPr>
          <a:xfrm>
            <a:off x="1142383" y="253694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حوزه های اصلی فعالیت شرکت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E4EAC2DA-B2F4-743B-B234-7EEE4DDC8C76}"/>
              </a:ext>
            </a:extLst>
          </p:cNvPr>
          <p:cNvSpPr txBox="1">
            <a:spLocks/>
          </p:cNvSpPr>
          <p:nvPr/>
        </p:nvSpPr>
        <p:spPr>
          <a:xfrm>
            <a:off x="9688151" y="149225"/>
            <a:ext cx="1202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9504A56-FA90-4C15-9624-453045572CD2}" type="slidenum">
              <a:rPr lang="en-US" sz="2800" smtClean="0">
                <a:solidFill>
                  <a:srgbClr val="3B3838"/>
                </a:solidFill>
                <a:latin typeface="IPT Yekan" panose="00000400000000000000" pitchFamily="2" charset="2"/>
                <a:cs typeface="B Esfehan" panose="00000700000000000000" pitchFamily="2" charset="-78"/>
              </a:rPr>
              <a:pPr algn="ctr"/>
              <a:t>5</a:t>
            </a:fld>
            <a:endParaRPr lang="en-US" sz="2800" dirty="0">
              <a:solidFill>
                <a:srgbClr val="3B3838"/>
              </a:solidFill>
              <a:latin typeface="IPT Yekan" panose="00000400000000000000" pitchFamily="2" charset="2"/>
              <a:cs typeface="B Esfehan" panose="00000700000000000000" pitchFamily="2" charset="-78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7C5933DF-7EE6-9CCC-C68F-E8DDD304C409}"/>
              </a:ext>
            </a:extLst>
          </p:cNvPr>
          <p:cNvSpPr/>
          <p:nvPr/>
        </p:nvSpPr>
        <p:spPr>
          <a:xfrm>
            <a:off x="351450" y="6298208"/>
            <a:ext cx="10192725" cy="144000"/>
          </a:xfrm>
          <a:prstGeom prst="roundRect">
            <a:avLst>
              <a:gd name="adj" fmla="val 50000"/>
            </a:avLst>
          </a:prstGeom>
          <a:pattFill prst="ltDnDiag">
            <a:fgClr>
              <a:schemeClr val="bg1">
                <a:lumMod val="65000"/>
              </a:schemeClr>
            </a:fgClr>
            <a:bgClr>
              <a:srgbClr val="F4F4F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CDF8879F-92D8-76C5-9A07-25AA5AE9C1B3}"/>
              </a:ext>
            </a:extLst>
          </p:cNvPr>
          <p:cNvSpPr/>
          <p:nvPr/>
        </p:nvSpPr>
        <p:spPr>
          <a:xfrm>
            <a:off x="11805910" y="1818696"/>
            <a:ext cx="386091" cy="3220608"/>
          </a:xfrm>
          <a:custGeom>
            <a:avLst/>
            <a:gdLst>
              <a:gd name="connsiteX0" fmla="*/ 222317 w 386091"/>
              <a:gd name="connsiteY0" fmla="*/ 0 h 3220608"/>
              <a:gd name="connsiteX1" fmla="*/ 386091 w 386091"/>
              <a:gd name="connsiteY1" fmla="*/ 0 h 3220608"/>
              <a:gd name="connsiteX2" fmla="*/ 386091 w 386091"/>
              <a:gd name="connsiteY2" fmla="*/ 3220608 h 3220608"/>
              <a:gd name="connsiteX3" fmla="*/ 222317 w 386091"/>
              <a:gd name="connsiteY3" fmla="*/ 3220608 h 3220608"/>
              <a:gd name="connsiteX4" fmla="*/ 0 w 386091"/>
              <a:gd name="connsiteY4" fmla="*/ 2998291 h 3220608"/>
              <a:gd name="connsiteX5" fmla="*/ 0 w 386091"/>
              <a:gd name="connsiteY5" fmla="*/ 222317 h 3220608"/>
              <a:gd name="connsiteX6" fmla="*/ 222317 w 386091"/>
              <a:gd name="connsiteY6" fmla="*/ 0 h 32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91" h="3220608">
                <a:moveTo>
                  <a:pt x="222317" y="0"/>
                </a:moveTo>
                <a:lnTo>
                  <a:pt x="386091" y="0"/>
                </a:lnTo>
                <a:lnTo>
                  <a:pt x="386091" y="3220608"/>
                </a:lnTo>
                <a:lnTo>
                  <a:pt x="222317" y="3220608"/>
                </a:lnTo>
                <a:cubicBezTo>
                  <a:pt x="99535" y="3220608"/>
                  <a:pt x="0" y="3121073"/>
                  <a:pt x="0" y="2998291"/>
                </a:cubicBezTo>
                <a:lnTo>
                  <a:pt x="0" y="222317"/>
                </a:lnTo>
                <a:cubicBezTo>
                  <a:pt x="0" y="99535"/>
                  <a:pt x="99535" y="0"/>
                  <a:pt x="222317" y="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24C6E68-C25C-8E6A-27C9-18050C3661BC}"/>
              </a:ext>
            </a:extLst>
          </p:cNvPr>
          <p:cNvSpPr/>
          <p:nvPr/>
        </p:nvSpPr>
        <p:spPr>
          <a:xfrm rot="5400000">
            <a:off x="10277127" y="3261113"/>
            <a:ext cx="34268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dirty="0">
                <a:ln w="0"/>
                <a:solidFill>
                  <a:schemeClr val="bg1"/>
                </a:solidFill>
                <a:cs typeface="B Davat" panose="00000400000000000000" pitchFamily="2" charset="-78"/>
              </a:rPr>
              <a:t>گروه توسعه اقتصادی نگار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99B921AC-D097-7F22-27C4-7CEA658BF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3579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92DFA154-A6F2-9E1D-55F0-18BA5E69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403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B3E87-AB2B-8695-22FD-0042ADCC04B7}"/>
              </a:ext>
            </a:extLst>
          </p:cNvPr>
          <p:cNvSpPr txBox="1"/>
          <p:nvPr/>
        </p:nvSpPr>
        <p:spPr>
          <a:xfrm>
            <a:off x="1911350" y="973680"/>
            <a:ext cx="9321800" cy="6665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80695" lvl="0" algn="r" rtl="1">
              <a:lnSpc>
                <a:spcPct val="115000"/>
              </a:lnSpc>
              <a:spcAft>
                <a:spcPts val="1000"/>
              </a:spcAft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3. هوش تجاری و هوش مصنوعی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(BI &amp; AI)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خدمات قابل ارائه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طراحی و ساخت داشبوردهای مدیریتی با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Power BI 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و استقرار اتاق وضعیت پایش عملکرد سازمان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طراحی و پیاده سازی دریاچه داده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Data lake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) و انبار داده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(Data Warehouse)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و پایگاه داده تحلیلی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(OLAP)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اجرای پروژه های علم داده (ِ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Data science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) نظیر پیش‌بینی و تحلیل روندها با الگوریتم‌های یادگیری ماشین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تحلیل کسب و کار و تدوین شاخص های کلیدی عملکرد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KPI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) و دیتا کاتالوگ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ارائه خدمات کاربردی هوش مصنوعی در سازمانها نظیر چت بات، تحلیل و ارجاع هوشمند نامه و ...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محصولات: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سامانه یکپارچه هوش تجاری سازمان داده نگار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داشبورد مدیریت کارخانجات تولیدی( شامل داشبورد تولید، فروش، ضایعات، بهره وری، ماشین آلات و دستگاه ها و ...)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سامانه و داشبورد تحلیلی مدیریت فروشگاهی متبنی بر پردازش تصویر و فیلم دوربین های مدار بسته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داشبورد تحلیل مالی شامل تحلیل صورت های مالی، نسبت های مالی، شاخص های ورشکستگی و ....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داشبورد کارت امتیازی متوازن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BSC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داشبورد  فرآیند کاوی شامل تحلیل جریان گردش کار فرآیندها(زمان، رخدادها، انحرافات و ...)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گزارشات و داشبوردهای تحلیل بازار و رقبا مبتنی بر داده های موجود در وبسایتهای مرجع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055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FBC5B-76B3-E7E7-A802-A0EF8F651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35993-1089-9ACD-9CFF-EAB343AC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BE8054B-FCA6-CBBD-6BBF-FB8879110157}"/>
              </a:ext>
            </a:extLst>
          </p:cNvPr>
          <p:cNvSpPr/>
          <p:nvPr/>
        </p:nvSpPr>
        <p:spPr>
          <a:xfrm>
            <a:off x="760765" y="226350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C69E5C-E492-2097-7E4B-B2F189A32C0B}"/>
              </a:ext>
            </a:extLst>
          </p:cNvPr>
          <p:cNvCxnSpPr>
            <a:cxnSpLocks/>
          </p:cNvCxnSpPr>
          <p:nvPr/>
        </p:nvCxnSpPr>
        <p:spPr>
          <a:xfrm>
            <a:off x="9839151" y="514350"/>
            <a:ext cx="8602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99DB8879-BECB-5B35-9E0F-D64EB24D2D97}"/>
              </a:ext>
            </a:extLst>
          </p:cNvPr>
          <p:cNvSpPr/>
          <p:nvPr/>
        </p:nvSpPr>
        <p:spPr>
          <a:xfrm>
            <a:off x="351450" y="424737"/>
            <a:ext cx="180000" cy="179226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D864AFB-D576-F9B0-605D-9F7E21F948E5}"/>
              </a:ext>
            </a:extLst>
          </p:cNvPr>
          <p:cNvSpPr/>
          <p:nvPr/>
        </p:nvSpPr>
        <p:spPr>
          <a:xfrm>
            <a:off x="1142383" y="253694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حوزه های اصلی فعالیت شرکت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FB40DB02-6068-25F2-D136-DC782DB998FE}"/>
              </a:ext>
            </a:extLst>
          </p:cNvPr>
          <p:cNvSpPr txBox="1">
            <a:spLocks/>
          </p:cNvSpPr>
          <p:nvPr/>
        </p:nvSpPr>
        <p:spPr>
          <a:xfrm>
            <a:off x="9688151" y="149225"/>
            <a:ext cx="1202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9504A56-FA90-4C15-9624-453045572CD2}" type="slidenum">
              <a:rPr lang="en-US" sz="2800" smtClean="0">
                <a:solidFill>
                  <a:srgbClr val="3B3838"/>
                </a:solidFill>
                <a:latin typeface="IPT Yekan" panose="00000400000000000000" pitchFamily="2" charset="2"/>
                <a:cs typeface="B Esfehan" panose="00000700000000000000" pitchFamily="2" charset="-78"/>
              </a:rPr>
              <a:pPr algn="ctr"/>
              <a:t>6</a:t>
            </a:fld>
            <a:endParaRPr lang="en-US" sz="2800" dirty="0">
              <a:solidFill>
                <a:srgbClr val="3B3838"/>
              </a:solidFill>
              <a:latin typeface="IPT Yekan" panose="00000400000000000000" pitchFamily="2" charset="2"/>
              <a:cs typeface="B Esfehan" panose="00000700000000000000" pitchFamily="2" charset="-78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74B2DE-9F8B-18F3-275A-17B89C1F9CA9}"/>
              </a:ext>
            </a:extLst>
          </p:cNvPr>
          <p:cNvSpPr/>
          <p:nvPr/>
        </p:nvSpPr>
        <p:spPr>
          <a:xfrm>
            <a:off x="351450" y="6298208"/>
            <a:ext cx="10192725" cy="144000"/>
          </a:xfrm>
          <a:prstGeom prst="roundRect">
            <a:avLst>
              <a:gd name="adj" fmla="val 50000"/>
            </a:avLst>
          </a:prstGeom>
          <a:pattFill prst="ltDnDiag">
            <a:fgClr>
              <a:schemeClr val="bg1">
                <a:lumMod val="65000"/>
              </a:schemeClr>
            </a:fgClr>
            <a:bgClr>
              <a:srgbClr val="F4F4F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DB1377D9-CFB9-2DCE-4334-27B7912A8737}"/>
              </a:ext>
            </a:extLst>
          </p:cNvPr>
          <p:cNvSpPr/>
          <p:nvPr/>
        </p:nvSpPr>
        <p:spPr>
          <a:xfrm>
            <a:off x="11805910" y="1818696"/>
            <a:ext cx="386091" cy="3220608"/>
          </a:xfrm>
          <a:custGeom>
            <a:avLst/>
            <a:gdLst>
              <a:gd name="connsiteX0" fmla="*/ 222317 w 386091"/>
              <a:gd name="connsiteY0" fmla="*/ 0 h 3220608"/>
              <a:gd name="connsiteX1" fmla="*/ 386091 w 386091"/>
              <a:gd name="connsiteY1" fmla="*/ 0 h 3220608"/>
              <a:gd name="connsiteX2" fmla="*/ 386091 w 386091"/>
              <a:gd name="connsiteY2" fmla="*/ 3220608 h 3220608"/>
              <a:gd name="connsiteX3" fmla="*/ 222317 w 386091"/>
              <a:gd name="connsiteY3" fmla="*/ 3220608 h 3220608"/>
              <a:gd name="connsiteX4" fmla="*/ 0 w 386091"/>
              <a:gd name="connsiteY4" fmla="*/ 2998291 h 3220608"/>
              <a:gd name="connsiteX5" fmla="*/ 0 w 386091"/>
              <a:gd name="connsiteY5" fmla="*/ 222317 h 3220608"/>
              <a:gd name="connsiteX6" fmla="*/ 222317 w 386091"/>
              <a:gd name="connsiteY6" fmla="*/ 0 h 32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91" h="3220608">
                <a:moveTo>
                  <a:pt x="222317" y="0"/>
                </a:moveTo>
                <a:lnTo>
                  <a:pt x="386091" y="0"/>
                </a:lnTo>
                <a:lnTo>
                  <a:pt x="386091" y="3220608"/>
                </a:lnTo>
                <a:lnTo>
                  <a:pt x="222317" y="3220608"/>
                </a:lnTo>
                <a:cubicBezTo>
                  <a:pt x="99535" y="3220608"/>
                  <a:pt x="0" y="3121073"/>
                  <a:pt x="0" y="2998291"/>
                </a:cubicBezTo>
                <a:lnTo>
                  <a:pt x="0" y="222317"/>
                </a:lnTo>
                <a:cubicBezTo>
                  <a:pt x="0" y="99535"/>
                  <a:pt x="99535" y="0"/>
                  <a:pt x="222317" y="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ED1009F-E957-2B08-61F8-43DD4A80C2AB}"/>
              </a:ext>
            </a:extLst>
          </p:cNvPr>
          <p:cNvSpPr/>
          <p:nvPr/>
        </p:nvSpPr>
        <p:spPr>
          <a:xfrm rot="5400000">
            <a:off x="10277127" y="3261113"/>
            <a:ext cx="34268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dirty="0">
                <a:ln w="0"/>
                <a:solidFill>
                  <a:schemeClr val="bg1"/>
                </a:solidFill>
                <a:cs typeface="B Davat" panose="00000400000000000000" pitchFamily="2" charset="-78"/>
              </a:rPr>
              <a:t>گروه توسعه اقتصادی نگار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7E21CF87-F6AC-73B0-2773-3D7507470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3579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A0753443-C5AA-AE76-BD0B-AD9985AB4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403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72EF6-22A2-3236-735D-1A5859D9B5D1}"/>
              </a:ext>
            </a:extLst>
          </p:cNvPr>
          <p:cNvSpPr txBox="1"/>
          <p:nvPr/>
        </p:nvSpPr>
        <p:spPr>
          <a:xfrm>
            <a:off x="3740150" y="1277129"/>
            <a:ext cx="7480300" cy="473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4. 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راهبری و حاکمیت شرکتی دیجیتال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(DCG)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خدمات قابل ارائه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تدوین نظام نامه راهبری شرکتی شامل موضوعاتی نظیر برنامه و بودجه، ارزیابی عملکرد، برگزاری مجامع، هیات مدیره، مالی و ...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تدوین سیاست‌ها، دستورالعمل‌ها و ساختار گزارش‌دهی هیئت‌مدیره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طراحی سامانه‌های پایش راهبردی و ارزیابی عملکرد مدیران ارشد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طراحی نظام بودجه ریزی شرکتی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تدوین نظام نامه ها و دستورالعمل ها و فرآیندهای مورد نیاز در سازمانهای مادر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252095" marR="0" algn="r" rtl="1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محصولات: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سامانه مدیریت یکپارچه هلدینگ 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میهن (مدیریت و راهبری شرکتهای تابعه سازمانهای مادر و هلدینگی)</a:t>
            </a:r>
          </a:p>
          <a:p>
            <a:pPr marL="342900" marR="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پادکست تخصصی در حوزه سازمانهای بزرگ مقیاس و هلدینگ ها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(C-level)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597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9D895-3B36-4787-B4F9-F5A3FB3D59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E363FF4-5E01-412C-A5BB-2DA8FF722882}"/>
              </a:ext>
            </a:extLst>
          </p:cNvPr>
          <p:cNvSpPr/>
          <p:nvPr/>
        </p:nvSpPr>
        <p:spPr>
          <a:xfrm>
            <a:off x="90488" y="-122463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DF011CA-27DB-48C4-847F-477477D3E490}"/>
              </a:ext>
            </a:extLst>
          </p:cNvPr>
          <p:cNvSpPr/>
          <p:nvPr/>
        </p:nvSpPr>
        <p:spPr>
          <a:xfrm>
            <a:off x="760765" y="226350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74793D-97AF-4B16-9926-87050B42503F}"/>
              </a:ext>
            </a:extLst>
          </p:cNvPr>
          <p:cNvCxnSpPr>
            <a:cxnSpLocks/>
          </p:cNvCxnSpPr>
          <p:nvPr/>
        </p:nvCxnSpPr>
        <p:spPr>
          <a:xfrm>
            <a:off x="9839151" y="514350"/>
            <a:ext cx="8602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9E65A37-35A2-4606-B6D1-0AD27D39B79E}"/>
              </a:ext>
            </a:extLst>
          </p:cNvPr>
          <p:cNvSpPr/>
          <p:nvPr/>
        </p:nvSpPr>
        <p:spPr>
          <a:xfrm>
            <a:off x="351450" y="424737"/>
            <a:ext cx="180000" cy="179226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7ACDDF-80B2-4603-9323-911F97240625}"/>
              </a:ext>
            </a:extLst>
          </p:cNvPr>
          <p:cNvSpPr/>
          <p:nvPr/>
        </p:nvSpPr>
        <p:spPr>
          <a:xfrm>
            <a:off x="1142383" y="253694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مشتریان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24883B01-9F1A-4067-A6A7-4DF35B300D00}"/>
              </a:ext>
            </a:extLst>
          </p:cNvPr>
          <p:cNvSpPr txBox="1">
            <a:spLocks/>
          </p:cNvSpPr>
          <p:nvPr/>
        </p:nvSpPr>
        <p:spPr>
          <a:xfrm>
            <a:off x="9688151" y="149225"/>
            <a:ext cx="1202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9504A56-FA90-4C15-9624-453045572CD2}" type="slidenum">
              <a:rPr lang="en-US" sz="2800" smtClean="0">
                <a:solidFill>
                  <a:srgbClr val="3B3838"/>
                </a:solidFill>
                <a:latin typeface="IPT Yekan" panose="00000400000000000000" pitchFamily="2" charset="2"/>
                <a:cs typeface="B Esfehan" panose="00000700000000000000" pitchFamily="2" charset="-78"/>
              </a:rPr>
              <a:pPr algn="ctr"/>
              <a:t>7</a:t>
            </a:fld>
            <a:endParaRPr lang="en-US" sz="2800" dirty="0">
              <a:solidFill>
                <a:srgbClr val="3B3838"/>
              </a:solidFill>
              <a:latin typeface="IPT Yekan" panose="00000400000000000000" pitchFamily="2" charset="2"/>
              <a:cs typeface="B Esfehan" panose="00000700000000000000" pitchFamily="2" charset="-78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3A9F8E9-0606-4895-80F8-3F0A45235A46}"/>
              </a:ext>
            </a:extLst>
          </p:cNvPr>
          <p:cNvSpPr/>
          <p:nvPr/>
        </p:nvSpPr>
        <p:spPr>
          <a:xfrm>
            <a:off x="351450" y="6298208"/>
            <a:ext cx="10192725" cy="144000"/>
          </a:xfrm>
          <a:prstGeom prst="roundRect">
            <a:avLst>
              <a:gd name="adj" fmla="val 50000"/>
            </a:avLst>
          </a:prstGeom>
          <a:pattFill prst="ltDnDiag">
            <a:fgClr>
              <a:schemeClr val="bg1">
                <a:lumMod val="65000"/>
              </a:schemeClr>
            </a:fgClr>
            <a:bgClr>
              <a:srgbClr val="F4F4F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B94D3061-16BA-4B8A-BF64-DDD2758D48D3}"/>
              </a:ext>
            </a:extLst>
          </p:cNvPr>
          <p:cNvSpPr/>
          <p:nvPr/>
        </p:nvSpPr>
        <p:spPr>
          <a:xfrm>
            <a:off x="11805910" y="1818696"/>
            <a:ext cx="386091" cy="3220608"/>
          </a:xfrm>
          <a:custGeom>
            <a:avLst/>
            <a:gdLst>
              <a:gd name="connsiteX0" fmla="*/ 222317 w 386091"/>
              <a:gd name="connsiteY0" fmla="*/ 0 h 3220608"/>
              <a:gd name="connsiteX1" fmla="*/ 386091 w 386091"/>
              <a:gd name="connsiteY1" fmla="*/ 0 h 3220608"/>
              <a:gd name="connsiteX2" fmla="*/ 386091 w 386091"/>
              <a:gd name="connsiteY2" fmla="*/ 3220608 h 3220608"/>
              <a:gd name="connsiteX3" fmla="*/ 222317 w 386091"/>
              <a:gd name="connsiteY3" fmla="*/ 3220608 h 3220608"/>
              <a:gd name="connsiteX4" fmla="*/ 0 w 386091"/>
              <a:gd name="connsiteY4" fmla="*/ 2998291 h 3220608"/>
              <a:gd name="connsiteX5" fmla="*/ 0 w 386091"/>
              <a:gd name="connsiteY5" fmla="*/ 222317 h 3220608"/>
              <a:gd name="connsiteX6" fmla="*/ 222317 w 386091"/>
              <a:gd name="connsiteY6" fmla="*/ 0 h 322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91" h="3220608">
                <a:moveTo>
                  <a:pt x="222317" y="0"/>
                </a:moveTo>
                <a:lnTo>
                  <a:pt x="386091" y="0"/>
                </a:lnTo>
                <a:lnTo>
                  <a:pt x="386091" y="3220608"/>
                </a:lnTo>
                <a:lnTo>
                  <a:pt x="222317" y="3220608"/>
                </a:lnTo>
                <a:cubicBezTo>
                  <a:pt x="99535" y="3220608"/>
                  <a:pt x="0" y="3121073"/>
                  <a:pt x="0" y="2998291"/>
                </a:cubicBezTo>
                <a:lnTo>
                  <a:pt x="0" y="222317"/>
                </a:lnTo>
                <a:cubicBezTo>
                  <a:pt x="0" y="99535"/>
                  <a:pt x="99535" y="0"/>
                  <a:pt x="222317" y="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7452CA8-5ED8-48F5-A84F-D505A0938A84}"/>
              </a:ext>
            </a:extLst>
          </p:cNvPr>
          <p:cNvSpPr/>
          <p:nvPr/>
        </p:nvSpPr>
        <p:spPr>
          <a:xfrm rot="5400000">
            <a:off x="10277127" y="3261113"/>
            <a:ext cx="34268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dirty="0">
                <a:ln w="0"/>
                <a:solidFill>
                  <a:schemeClr val="bg1"/>
                </a:solidFill>
                <a:cs typeface="B Davat" panose="00000400000000000000" pitchFamily="2" charset="-78"/>
              </a:rPr>
              <a:t>گروه توسعه اقتصادی نگار</a:t>
            </a:r>
          </a:p>
        </p:txBody>
      </p:sp>
      <p:pic>
        <p:nvPicPr>
          <p:cNvPr id="4114" name="Picture 25" descr="https://encrypted-tbn0.gstatic.com/images?q=tbn:ANd9GcTJuU1cXJpA3PXaGJjUtmuxYJkfmdgC755GVgmZPZS0TOJlZ8LYoiFB3D3Xbdr9Ymfrsto&amp;usqp=C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72" y="1111485"/>
            <a:ext cx="1481233" cy="10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11" y="1084726"/>
            <a:ext cx="1243718" cy="9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1" y="2399003"/>
            <a:ext cx="1855420" cy="7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28" descr="https://encrypted-tbn0.gstatic.com/images?q=tbn:ANd9GcT8OnrPmmSHOAsfs1U4V60_JT3UTCn2AA4RrT-P6-OC_ZH9NWNNJmleiVz4KlOZQ01mJ5g&amp;usqp=C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5" y="2397248"/>
            <a:ext cx="1323796" cy="7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186372"/>
              </p:ext>
            </p:extLst>
          </p:nvPr>
        </p:nvGraphicFramePr>
        <p:xfrm>
          <a:off x="5978211" y="3415857"/>
          <a:ext cx="1111864" cy="117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9" imgW="4427604" imgH="4717189" progId="Paint.Picture">
                  <p:embed/>
                </p:oleObj>
              </mc:Choice>
              <mc:Fallback>
                <p:oleObj name="Bitmap Image" r:id="rId9" imgW="4427604" imgH="4717189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211" y="3415857"/>
                        <a:ext cx="1111864" cy="1172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3" name="Picture 5" descr="https://encrypted-tbn0.gstatic.com/images?q=tbn:ANd9GcRZYUcRfR_Y1rpZLVfW33IDdXv9l1LsvrK7IAblpQ0JH7L4NQALpGARRRBYSmSF8lMscIs&amp;usqp=CA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59" y="1104647"/>
            <a:ext cx="1085300" cy="10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34" descr="https://jahadsazandegi.org/wp-content/uploads/2023/01/png-%D9%84%D9%88%DA%AF%D9%88%DB%8C-%D8%B4%D9%88%D8%B1%D8%A7-%D8%B9%D8%A7%D9%84%DB%8C-%D8%AC%D9%87%D8%A7%D8%AF-1-e169545513170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4" y="3465726"/>
            <a:ext cx="2782929" cy="10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43" descr="https://encrypted-tbn0.gstatic.com/images?q=tbn:ANd9GcTVWKbhulr94Bp__gOrEX1OI-Roh1V0ZAaSSw&amp;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r="22163"/>
          <a:stretch>
            <a:fillRect/>
          </a:stretch>
        </p:blipFill>
        <p:spPr bwMode="auto">
          <a:xfrm>
            <a:off x="4896226" y="3453618"/>
            <a:ext cx="1098158" cy="106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3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25" y="2354749"/>
            <a:ext cx="849086" cy="84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44" descr="https://encrypted-tbn0.gstatic.com/images?q=tbn:ANd9GcTfc1m-egcoiOgMynYI3fDTK-w8VxplNcmhdqSWeoeS8oEe53zPfK9sZmgoTBpLbb32-R0&amp;usqp=CA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66" y="1108951"/>
            <a:ext cx="1817130" cy="11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45" descr="بنیاد مستضعفان - ویکی امام خمینی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5" y="1094980"/>
            <a:ext cx="890914" cy="11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5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r="9129"/>
          <a:stretch>
            <a:fillRect/>
          </a:stretch>
        </p:blipFill>
        <p:spPr bwMode="auto">
          <a:xfrm>
            <a:off x="1983200" y="2377178"/>
            <a:ext cx="799925" cy="8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2" descr="خانه - شرکت فنی مهندسی کانی مس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37" y="2309511"/>
            <a:ext cx="1460563" cy="8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2765425" y="3579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84450" y="403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5" name="Picture 10" descr="https://static.evand.net/images/organizations/logos/original/f61a6090468d79af4fa56589e0cd9208.jpg?x-oss-process=image/resize,h_25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b="19231"/>
          <a:stretch>
            <a:fillRect/>
          </a:stretch>
        </p:blipFill>
        <p:spPr bwMode="auto">
          <a:xfrm>
            <a:off x="3143243" y="3459616"/>
            <a:ext cx="1742270" cy="10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940225" y="4665933"/>
            <a:ext cx="5371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1- </a:t>
            </a:r>
            <a:r>
              <a:rPr lang="fa-IR" dirty="0"/>
              <a:t>گواهینامه صلاحیت خدمات انفورماتیکی (رتبه 3)</a:t>
            </a:r>
          </a:p>
          <a:p>
            <a:pPr algn="r" rtl="1"/>
            <a:r>
              <a:rPr lang="fa-IR" dirty="0"/>
              <a:t>2- گواهینامه پایه 3 مدیریت عمومی</a:t>
            </a:r>
          </a:p>
          <a:p>
            <a:pPr algn="r" rtl="1"/>
            <a:r>
              <a:rPr lang="fa-IR" dirty="0"/>
              <a:t>3- عضویت در نظام صنفی رایانه ای استان تهران</a:t>
            </a:r>
          </a:p>
          <a:p>
            <a:pPr algn="r" rtl="1"/>
            <a:r>
              <a:rPr lang="fa-IR" dirty="0"/>
              <a:t>4- عضویت در انجمن مدیریت مشاوران ایران</a:t>
            </a:r>
          </a:p>
          <a:p>
            <a:pPr algn="r" rtl="1"/>
            <a:r>
              <a:rPr lang="fa-IR" dirty="0"/>
              <a:t>5- عضویت در پارک علم و فناوری دانشگاه صنعتی شریف</a:t>
            </a:r>
          </a:p>
          <a:p>
            <a:pPr algn="r" rtl="1"/>
            <a:r>
              <a:rPr lang="fa-IR" dirty="0"/>
              <a:t>6- عضویت در انجمن احیاگران واحدهای اقتصادی</a:t>
            </a:r>
          </a:p>
          <a:p>
            <a:pPr algn="r" rtl="1"/>
            <a:r>
              <a:rPr lang="fa-IR" dirty="0"/>
              <a:t>7- نماینده شتابدهنده انجمن فرانچایز ایران در حوزه خدمات سیستمی</a:t>
            </a:r>
            <a:endParaRPr lang="en-US" dirty="0"/>
          </a:p>
        </p:txBody>
      </p:sp>
      <p:sp>
        <p:nvSpPr>
          <p:cNvPr id="30" name="Rectangle: Rounded Corners 46">
            <a:extLst>
              <a:ext uri="{FF2B5EF4-FFF2-40B4-BE49-F238E27FC236}">
                <a16:creationId xmlns:a16="http://schemas.microsoft.com/office/drawing/2014/main" id="{2DF011CA-27DB-48C4-847F-477477D3E490}"/>
              </a:ext>
            </a:extLst>
          </p:cNvPr>
          <p:cNvSpPr/>
          <p:nvPr/>
        </p:nvSpPr>
        <p:spPr>
          <a:xfrm>
            <a:off x="2203123" y="4428896"/>
            <a:ext cx="8927384" cy="576000"/>
          </a:xfrm>
          <a:prstGeom prst="roundRect">
            <a:avLst>
              <a:gd name="adj" fmla="val 50000"/>
            </a:avLst>
          </a:prstGeom>
          <a:solidFill>
            <a:srgbClr val="3B3838"/>
          </a:solidFill>
          <a:ln>
            <a:noFill/>
          </a:ln>
          <a:effectLst>
            <a:outerShdw blurRad="127000" dist="38100" dir="5400000" sx="97000" sy="97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7ACDDF-80B2-4603-9323-911F97240625}"/>
              </a:ext>
            </a:extLst>
          </p:cNvPr>
          <p:cNvSpPr/>
          <p:nvPr/>
        </p:nvSpPr>
        <p:spPr>
          <a:xfrm>
            <a:off x="2584741" y="4456240"/>
            <a:ext cx="765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 smtClean="0">
                <a:solidFill>
                  <a:schemeClr val="bg1"/>
                </a:solidFill>
                <a:cs typeface="B Titr" panose="00000700000000000000" pitchFamily="2" charset="-78"/>
              </a:rPr>
              <a:t>تاییدیه ها و مجوزهای شرکت</a:t>
            </a:r>
            <a:endParaRPr lang="fa-IR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7262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9D895-3B36-4787-B4F9-F5A3FB3D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E363FF4-5E01-412C-A5BB-2DA8FF7228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6880C618-FB85-4B48-A7CD-DFD1639343CF}"/>
              </a:ext>
            </a:extLst>
          </p:cNvPr>
          <p:cNvSpPr/>
          <p:nvPr/>
        </p:nvSpPr>
        <p:spPr>
          <a:xfrm rot="5400000">
            <a:off x="818773" y="326065"/>
            <a:ext cx="2060891" cy="3698436"/>
          </a:xfrm>
          <a:prstGeom prst="parallelogram">
            <a:avLst>
              <a:gd name="adj" fmla="val 90574"/>
            </a:avLst>
          </a:prstGeom>
          <a:solidFill>
            <a:srgbClr val="00A6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FE24F-72D8-457A-9CC7-B2E9C396D132}"/>
              </a:ext>
            </a:extLst>
          </p:cNvPr>
          <p:cNvSpPr/>
          <p:nvPr/>
        </p:nvSpPr>
        <p:spPr>
          <a:xfrm>
            <a:off x="3168156" y="5247526"/>
            <a:ext cx="5675687" cy="777053"/>
          </a:xfrm>
          <a:prstGeom prst="rect">
            <a:avLst/>
          </a:prstGeom>
          <a:noFill/>
        </p:spPr>
        <p:txBody>
          <a:bodyPr wrap="square" lIns="98978" tIns="49489" rIns="98978" bIns="49489">
            <a:spAutoFit/>
          </a:bodyPr>
          <a:lstStyle/>
          <a:p>
            <a:pPr algn="ctr"/>
            <a:r>
              <a:rPr lang="fa-IR" sz="4400" b="1" dirty="0">
                <a:ln w="0"/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B Davat" panose="00000400000000000000" pitchFamily="2" charset="-78"/>
              </a:rPr>
              <a:t>گروه توسعه اقتصادی نگار</a:t>
            </a: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971DBE4-78E1-465D-B92D-F1CCF79F4EB1}"/>
              </a:ext>
            </a:extLst>
          </p:cNvPr>
          <p:cNvSpPr/>
          <p:nvPr/>
        </p:nvSpPr>
        <p:spPr>
          <a:xfrm rot="16200000" flipH="1">
            <a:off x="9312336" y="326065"/>
            <a:ext cx="2060891" cy="3698436"/>
          </a:xfrm>
          <a:prstGeom prst="parallelogram">
            <a:avLst>
              <a:gd name="adj" fmla="val 90574"/>
            </a:avLst>
          </a:prstGeom>
          <a:solidFill>
            <a:srgbClr val="2E31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36B94-3908-403B-95EB-A66E266EE240}"/>
              </a:ext>
            </a:extLst>
          </p:cNvPr>
          <p:cNvSpPr/>
          <p:nvPr/>
        </p:nvSpPr>
        <p:spPr>
          <a:xfrm>
            <a:off x="3698437" y="1418193"/>
            <a:ext cx="4823669" cy="3028426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BB753D-1A87-4B71-AD9A-0EE051294C4F}"/>
              </a:ext>
            </a:extLst>
          </p:cNvPr>
          <p:cNvSpPr/>
          <p:nvPr/>
        </p:nvSpPr>
        <p:spPr>
          <a:xfrm>
            <a:off x="5274578" y="4355797"/>
            <a:ext cx="1642844" cy="455103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850D5-26D5-4904-AC29-61E83F77D40C}"/>
              </a:ext>
            </a:extLst>
          </p:cNvPr>
          <p:cNvSpPr/>
          <p:nvPr/>
        </p:nvSpPr>
        <p:spPr>
          <a:xfrm>
            <a:off x="5686751" y="4384535"/>
            <a:ext cx="813647" cy="407721"/>
          </a:xfrm>
          <a:prstGeom prst="rect">
            <a:avLst/>
          </a:prstGeom>
          <a:noFill/>
        </p:spPr>
        <p:txBody>
          <a:bodyPr wrap="none" lIns="98978" tIns="49489" rIns="98978" bIns="49489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latin typeface="+mj-lt"/>
                <a:cs typeface="Calibri bold" panose="020F0702030404030204" pitchFamily="34" charset="0"/>
              </a:rPr>
              <a:t>Negar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95C023-4755-4FEB-9360-DD1687FAB4E1}"/>
              </a:ext>
            </a:extLst>
          </p:cNvPr>
          <p:cNvSpPr/>
          <p:nvPr/>
        </p:nvSpPr>
        <p:spPr>
          <a:xfrm>
            <a:off x="6006000" y="2105107"/>
            <a:ext cx="180000" cy="180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2E6229-93B8-4485-9954-FF80E0B6577A}"/>
              </a:ext>
            </a:extLst>
          </p:cNvPr>
          <p:cNvSpPr/>
          <p:nvPr/>
        </p:nvSpPr>
        <p:spPr>
          <a:xfrm>
            <a:off x="6750386" y="2141107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233E6F-CFD0-4EB0-90C9-F44A76BA06DC}"/>
              </a:ext>
            </a:extLst>
          </p:cNvPr>
          <p:cNvSpPr/>
          <p:nvPr/>
        </p:nvSpPr>
        <p:spPr>
          <a:xfrm>
            <a:off x="5325321" y="2141107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032D5A-E80B-41BD-89EB-F250040F3DDA}"/>
              </a:ext>
            </a:extLst>
          </p:cNvPr>
          <p:cNvSpPr/>
          <p:nvPr/>
        </p:nvSpPr>
        <p:spPr>
          <a:xfrm>
            <a:off x="6010147" y="3723468"/>
            <a:ext cx="180000" cy="180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B582-90E6-438C-84F5-C40F27C788B3}"/>
              </a:ext>
            </a:extLst>
          </p:cNvPr>
          <p:cNvSpPr/>
          <p:nvPr/>
        </p:nvSpPr>
        <p:spPr>
          <a:xfrm>
            <a:off x="6754533" y="3759468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28F3C5-2869-4786-8E18-FA878841137F}"/>
              </a:ext>
            </a:extLst>
          </p:cNvPr>
          <p:cNvSpPr/>
          <p:nvPr/>
        </p:nvSpPr>
        <p:spPr>
          <a:xfrm>
            <a:off x="5329468" y="3759468"/>
            <a:ext cx="108000" cy="108000"/>
          </a:xfrm>
          <a:prstGeom prst="ellipse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AD1218-5A67-4376-B069-A907B3EFF59B}"/>
              </a:ext>
            </a:extLst>
          </p:cNvPr>
          <p:cNvSpPr/>
          <p:nvPr/>
        </p:nvSpPr>
        <p:spPr>
          <a:xfrm>
            <a:off x="4328203" y="2860406"/>
            <a:ext cx="144000" cy="144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6FC867-D2C9-4711-9F99-B5B65B8931B2}"/>
              </a:ext>
            </a:extLst>
          </p:cNvPr>
          <p:cNvSpPr/>
          <p:nvPr/>
        </p:nvSpPr>
        <p:spPr>
          <a:xfrm>
            <a:off x="7717354" y="2860406"/>
            <a:ext cx="144000" cy="14400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69" y="1447765"/>
            <a:ext cx="2369448" cy="22378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57850D5-26D5-4904-AC29-61E83F77D40C}"/>
              </a:ext>
            </a:extLst>
          </p:cNvPr>
          <p:cNvSpPr/>
          <p:nvPr/>
        </p:nvSpPr>
        <p:spPr>
          <a:xfrm>
            <a:off x="3339699" y="5888832"/>
            <a:ext cx="5182407" cy="407721"/>
          </a:xfrm>
          <a:prstGeom prst="rect">
            <a:avLst/>
          </a:prstGeom>
          <a:noFill/>
        </p:spPr>
        <p:txBody>
          <a:bodyPr wrap="none" lIns="98978" tIns="49489" rIns="98978" bIns="49489">
            <a:spAutoFit/>
          </a:bodyPr>
          <a:lstStyle/>
          <a:p>
            <a:pPr algn="ctr"/>
            <a:r>
              <a:rPr lang="en-US" sz="2000" dirty="0">
                <a:ln w="0"/>
                <a:latin typeface="+mj-lt"/>
                <a:cs typeface="Calibri bold" panose="020F0702030404030204" pitchFamily="34" charset="0"/>
              </a:rPr>
              <a:t>Negargroupe.ir , </a:t>
            </a:r>
            <a:r>
              <a:rPr lang="en-US" sz="2000" dirty="0">
                <a:ln w="0"/>
                <a:latin typeface="+mj-lt"/>
                <a:cs typeface="Calibri bold" panose="020F0702030404030204" pitchFamily="34" charset="0"/>
                <a:hlinkClick r:id="rId5"/>
              </a:rPr>
              <a:t>info@negargroupe.ir</a:t>
            </a:r>
            <a:r>
              <a:rPr lang="en-US" sz="2000" dirty="0">
                <a:ln w="0"/>
                <a:latin typeface="+mj-lt"/>
                <a:cs typeface="Calibri bold" panose="020F0702030404030204" pitchFamily="34" charset="0"/>
              </a:rPr>
              <a:t>, </a:t>
            </a:r>
            <a:r>
              <a:rPr lang="fa-IR" b="1" dirty="0"/>
              <a:t>66091392</a:t>
            </a:r>
            <a:endParaRPr lang="en-US" sz="2000" dirty="0">
              <a:ln w="0"/>
              <a:latin typeface="+mj-lt"/>
              <a:cs typeface="Calibri bold" panose="020F07020304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7850D5-26D5-4904-AC29-61E83F77D40C}"/>
              </a:ext>
            </a:extLst>
          </p:cNvPr>
          <p:cNvSpPr/>
          <p:nvPr/>
        </p:nvSpPr>
        <p:spPr>
          <a:xfrm>
            <a:off x="2654617" y="6302122"/>
            <a:ext cx="6552590" cy="407721"/>
          </a:xfrm>
          <a:prstGeom prst="rect">
            <a:avLst/>
          </a:prstGeom>
          <a:noFill/>
        </p:spPr>
        <p:txBody>
          <a:bodyPr wrap="none" lIns="98978" tIns="49489" rIns="98978" bIns="49489">
            <a:spAutoFit/>
          </a:bodyPr>
          <a:lstStyle/>
          <a:p>
            <a:pPr algn="ctr"/>
            <a:r>
              <a:rPr lang="fa-IR" sz="2000" dirty="0">
                <a:ln w="0"/>
                <a:latin typeface="+mj-lt"/>
                <a:cs typeface="Calibri bold" panose="020F0702030404030204" pitchFamily="34" charset="0"/>
              </a:rPr>
              <a:t>تهران، بلوار تیموری، نرسیده به مترو دانشگاه شریف، پلاک 116، واحد 13</a:t>
            </a:r>
            <a:endParaRPr lang="en-US" sz="2000" dirty="0">
              <a:ln w="0"/>
              <a:latin typeface="+mj-lt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</TotalTime>
  <Words>836</Words>
  <Application>Microsoft Office PowerPoint</Application>
  <PresentationFormat>Widescreen</PresentationFormat>
  <Paragraphs>102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B Esfehan</vt:lpstr>
      <vt:lpstr>Calibri bold</vt:lpstr>
      <vt:lpstr>Times New Roman</vt:lpstr>
      <vt:lpstr>B Davat</vt:lpstr>
      <vt:lpstr>B Mitra</vt:lpstr>
      <vt:lpstr>Symbol</vt:lpstr>
      <vt:lpstr>Calibri Light</vt:lpstr>
      <vt:lpstr>Calibri</vt:lpstr>
      <vt:lpstr>Arial</vt:lpstr>
      <vt:lpstr>B Titr</vt:lpstr>
      <vt:lpstr>IPT Yekan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Noureddin</dc:creator>
  <cp:lastModifiedBy>Ali VaeziNejad</cp:lastModifiedBy>
  <cp:revision>252</cp:revision>
  <dcterms:created xsi:type="dcterms:W3CDTF">2019-12-16T13:05:13Z</dcterms:created>
  <dcterms:modified xsi:type="dcterms:W3CDTF">2025-05-31T08:27:56Z</dcterms:modified>
</cp:coreProperties>
</file>