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5C6130-CA84-4C25-BB37-2190925B6EE1}" type="datetimeFigureOut">
              <a:rPr lang="en-US" smtClean="0"/>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5847F-F67E-4E13-877F-8E09B33388B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6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5C6130-CA84-4C25-BB37-2190925B6EE1}" type="datetimeFigureOut">
              <a:rPr lang="en-US" smtClean="0"/>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158171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5C6130-CA84-4C25-BB37-2190925B6EE1}" type="datetimeFigureOut">
              <a:rPr lang="en-US" smtClean="0"/>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373792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5C6130-CA84-4C25-BB37-2190925B6EE1}" type="datetimeFigureOut">
              <a:rPr lang="en-US" smtClean="0"/>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503357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5C6130-CA84-4C25-BB37-2190925B6EE1}" type="datetimeFigureOut">
              <a:rPr lang="en-US" smtClean="0"/>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5847F-F67E-4E13-877F-8E09B33388B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171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5C6130-CA84-4C25-BB37-2190925B6EE1}" type="datetimeFigureOut">
              <a:rPr lang="en-US" smtClean="0"/>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287668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5C6130-CA84-4C25-BB37-2190925B6EE1}" type="datetimeFigureOut">
              <a:rPr lang="en-US" smtClean="0"/>
              <a:t>6/27/2025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3902625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5C6130-CA84-4C25-BB37-2190925B6EE1}" type="datetimeFigureOut">
              <a:rPr lang="en-US" smtClean="0"/>
              <a:t>6/27/2025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2901889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85C6130-CA84-4C25-BB37-2190925B6EE1}" type="datetimeFigureOut">
              <a:rPr lang="en-US" smtClean="0"/>
              <a:t>6/27/2025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4110574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85C6130-CA84-4C25-BB37-2190925B6EE1}" type="datetimeFigureOut">
              <a:rPr lang="en-US" smtClean="0"/>
              <a:t>6/27/2025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C5847F-F67E-4E13-877F-8E09B33388BA}" type="slidenum">
              <a:rPr lang="en-US" smtClean="0"/>
              <a:t>‹#›</a:t>
            </a:fld>
            <a:endParaRPr lang="en-US"/>
          </a:p>
        </p:txBody>
      </p:sp>
    </p:spTree>
    <p:extLst>
      <p:ext uri="{BB962C8B-B14F-4D97-AF65-F5344CB8AC3E}">
        <p14:creationId xmlns:p14="http://schemas.microsoft.com/office/powerpoint/2010/main" val="4137390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C6130-CA84-4C25-BB37-2190925B6EE1}" type="datetimeFigureOut">
              <a:rPr lang="en-US" smtClean="0"/>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5847F-F67E-4E13-877F-8E09B33388BA}" type="slidenum">
              <a:rPr lang="en-US" smtClean="0"/>
              <a:t>‹#›</a:t>
            </a:fld>
            <a:endParaRPr lang="en-US"/>
          </a:p>
        </p:txBody>
      </p:sp>
    </p:spTree>
    <p:extLst>
      <p:ext uri="{BB962C8B-B14F-4D97-AF65-F5344CB8AC3E}">
        <p14:creationId xmlns:p14="http://schemas.microsoft.com/office/powerpoint/2010/main" val="3060240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85C6130-CA84-4C25-BB37-2190925B6EE1}" type="datetimeFigureOut">
              <a:rPr lang="en-US" smtClean="0"/>
              <a:t>6/27/2025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C5847F-F67E-4E13-877F-8E09B33388B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127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2527712"/>
          </a:xfrm>
        </p:spPr>
        <p:txBody>
          <a:bodyPr>
            <a:normAutofit/>
          </a:bodyPr>
          <a:lstStyle/>
          <a:p>
            <a:pPr algn="ctr"/>
            <a:r>
              <a:rPr lang="en-US" sz="6000" dirty="0" smtClean="0"/>
              <a:t>Strategy name : hadi Seyedi (HS)</a:t>
            </a:r>
            <a:endParaRPr lang="en-US" sz="6000" dirty="0"/>
          </a:p>
        </p:txBody>
      </p:sp>
    </p:spTree>
    <p:extLst>
      <p:ext uri="{BB962C8B-B14F-4D97-AF65-F5344CB8AC3E}">
        <p14:creationId xmlns:p14="http://schemas.microsoft.com/office/powerpoint/2010/main" val="4010016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2860" y="398389"/>
            <a:ext cx="11240218" cy="646331"/>
          </a:xfrm>
          <a:prstGeom prst="rect">
            <a:avLst/>
          </a:prstGeom>
          <a:noFill/>
        </p:spPr>
        <p:txBody>
          <a:bodyPr wrap="square" rtlCol="0">
            <a:spAutoFit/>
          </a:bodyPr>
          <a:lstStyle/>
          <a:p>
            <a:pPr algn="r" rtl="1"/>
            <a:r>
              <a:rPr lang="fa-IR" dirty="0" smtClean="0">
                <a:cs typeface="B Titr" panose="00000700000000000000" pitchFamily="2" charset="-78"/>
              </a:rPr>
              <a:t>حالت چهار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میکند و سپس تا </a:t>
            </a:r>
            <a:r>
              <a:rPr lang="en-US" dirty="0" smtClean="0">
                <a:cs typeface="B Titr" panose="00000700000000000000" pitchFamily="2" charset="-78"/>
              </a:rPr>
              <a:t>R/R=1.7</a:t>
            </a:r>
            <a:r>
              <a:rPr lang="fa-IR" dirty="0">
                <a:cs typeface="B Titr" panose="00000700000000000000" pitchFamily="2" charset="-78"/>
              </a:rPr>
              <a:t> </a:t>
            </a:r>
            <a:r>
              <a:rPr lang="fa-IR" dirty="0" smtClean="0">
                <a:cs typeface="B Titr" panose="00000700000000000000" pitchFamily="2" charset="-78"/>
              </a:rPr>
              <a:t>(حد </a:t>
            </a:r>
            <a:r>
              <a:rPr lang="en-US" dirty="0" smtClean="0">
                <a:cs typeface="B Titr" panose="00000700000000000000" pitchFamily="2" charset="-78"/>
              </a:rPr>
              <a:t>Alert</a:t>
            </a:r>
            <a:r>
              <a:rPr lang="fa-IR" dirty="0" smtClean="0">
                <a:cs typeface="B Titr" panose="00000700000000000000" pitchFamily="2" charset="-78"/>
              </a:rPr>
              <a:t>) میرسد در این حالت </a:t>
            </a:r>
            <a:r>
              <a:rPr lang="en-US" dirty="0" smtClean="0">
                <a:cs typeface="B Titr" panose="00000700000000000000" pitchFamily="2" charset="-78"/>
              </a:rPr>
              <a:t>SL</a:t>
            </a:r>
            <a:r>
              <a:rPr lang="fa-IR" dirty="0" smtClean="0">
                <a:cs typeface="B Titr" panose="00000700000000000000" pitchFamily="2" charset="-78"/>
              </a:rPr>
              <a:t> معامله اول به محل </a:t>
            </a:r>
            <a:r>
              <a:rPr lang="en-US" dirty="0" smtClean="0">
                <a:cs typeface="B Titr" panose="00000700000000000000" pitchFamily="2" charset="-78"/>
              </a:rPr>
              <a:t>TP</a:t>
            </a:r>
            <a:r>
              <a:rPr lang="fa-IR" dirty="0" smtClean="0">
                <a:cs typeface="B Titr" panose="00000700000000000000" pitchFamily="2" charset="-78"/>
              </a:rPr>
              <a:t> معامله دوم تریل میشود و</a:t>
            </a:r>
            <a:r>
              <a:rPr lang="en-US" dirty="0">
                <a:cs typeface="B Titr" panose="00000700000000000000" pitchFamily="2" charset="-78"/>
              </a:rPr>
              <a:t> </a:t>
            </a:r>
            <a:r>
              <a:rPr lang="fa-IR" dirty="0" smtClean="0">
                <a:cs typeface="B Titr" panose="00000700000000000000" pitchFamily="2" charset="-78"/>
              </a:rPr>
              <a:t>قیمت تا </a:t>
            </a:r>
            <a:r>
              <a:rPr lang="en-US" dirty="0" smtClean="0">
                <a:cs typeface="B Titr" panose="00000700000000000000" pitchFamily="2" charset="-78"/>
              </a:rPr>
              <a:t>R/R=2</a:t>
            </a:r>
            <a:r>
              <a:rPr lang="fa-IR" dirty="0" smtClean="0">
                <a:cs typeface="B Titr" panose="00000700000000000000" pitchFamily="2" charset="-78"/>
              </a:rPr>
              <a:t> میرود. (</a:t>
            </a:r>
            <a:r>
              <a:rPr lang="en-US" dirty="0" smtClean="0">
                <a:cs typeface="B Titr" panose="00000700000000000000" pitchFamily="2" charset="-78"/>
              </a:rPr>
              <a:t>High Super profit</a:t>
            </a:r>
            <a:r>
              <a:rPr lang="fa-IR" dirty="0" smtClean="0">
                <a:cs typeface="B Titr" panose="00000700000000000000" pitchFamily="2" charset="-78"/>
              </a:rPr>
              <a:t>)</a:t>
            </a:r>
            <a:endParaRPr lang="en-US" dirty="0">
              <a:cs typeface="B Titr" panose="00000700000000000000" pitchFamily="2" charset="-78"/>
            </a:endParaRPr>
          </a:p>
        </p:txBody>
      </p:sp>
      <p:cxnSp>
        <p:nvCxnSpPr>
          <p:cNvPr id="3" name="Straight Connector 2"/>
          <p:cNvCxnSpPr/>
          <p:nvPr/>
        </p:nvCxnSpPr>
        <p:spPr>
          <a:xfrm>
            <a:off x="1354347" y="4388690"/>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V="1">
            <a:off x="1570007" y="4166561"/>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871518" y="3286665"/>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45124" y="2544793"/>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091076" y="2565091"/>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571999" y="2915729"/>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53154" y="2915729"/>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5287992" y="3554083"/>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434641" y="3558397"/>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054414" y="254479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822830" y="3554083"/>
            <a:ext cx="362309" cy="808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40147" y="4166560"/>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216988" y="3286665"/>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267199" y="2915729"/>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0573" y="3528300"/>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065361" y="4952829"/>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587041" y="2478620"/>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730313" y="4628074"/>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902983" y="3640348"/>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902983" y="2265872"/>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902983" y="5811330"/>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902983" y="5250612"/>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902983" y="3948742"/>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218760" y="2126382"/>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SL </a:t>
            </a:r>
            <a:r>
              <a:rPr lang="fa-IR" sz="1200" dirty="0" smtClean="0">
                <a:cs typeface="B Titr" panose="00000700000000000000" pitchFamily="2" charset="-78"/>
              </a:rPr>
              <a:t> هردو معامله</a:t>
            </a:r>
            <a:endParaRPr lang="en-US" sz="1200" dirty="0">
              <a:cs typeface="B Titr" panose="00000700000000000000" pitchFamily="2" charset="-78"/>
            </a:endParaRPr>
          </a:p>
        </p:txBody>
      </p:sp>
      <p:sp>
        <p:nvSpPr>
          <p:cNvPr id="27" name="TextBox 26"/>
          <p:cNvSpPr txBox="1"/>
          <p:nvPr/>
        </p:nvSpPr>
        <p:spPr>
          <a:xfrm>
            <a:off x="7090912" y="3537719"/>
            <a:ext cx="1463616" cy="276999"/>
          </a:xfrm>
          <a:prstGeom prst="rect">
            <a:avLst/>
          </a:prstGeom>
          <a:noFill/>
        </p:spPr>
        <p:txBody>
          <a:bodyPr wrap="square" rtlCol="0">
            <a:spAutoFit/>
          </a:bodyPr>
          <a:lstStyle/>
          <a:p>
            <a:pPr algn="r" rtl="1"/>
            <a:r>
              <a:rPr lang="fa-IR" sz="1200" dirty="0" smtClean="0">
                <a:cs typeface="B Titr" panose="00000700000000000000" pitchFamily="2" charset="-78"/>
              </a:rPr>
              <a:t>نقطه ورود هردو معامله</a:t>
            </a:r>
            <a:endParaRPr lang="en-US" sz="1200" dirty="0">
              <a:cs typeface="B Titr" panose="00000700000000000000" pitchFamily="2" charset="-78"/>
            </a:endParaRPr>
          </a:p>
        </p:txBody>
      </p:sp>
      <p:sp>
        <p:nvSpPr>
          <p:cNvPr id="28" name="TextBox 27"/>
          <p:cNvSpPr txBox="1"/>
          <p:nvPr/>
        </p:nvSpPr>
        <p:spPr>
          <a:xfrm>
            <a:off x="7016510" y="3830128"/>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a:t>
            </a:r>
            <a:r>
              <a:rPr lang="fa-IR" sz="1200" dirty="0">
                <a:cs typeface="B Titr" panose="00000700000000000000" pitchFamily="2" charset="-78"/>
              </a:rPr>
              <a:t> </a:t>
            </a:r>
            <a:r>
              <a:rPr lang="fa-IR" sz="1200" dirty="0" smtClean="0">
                <a:cs typeface="B Titr" panose="00000700000000000000" pitchFamily="2" charset="-78"/>
              </a:rPr>
              <a:t>دوم</a:t>
            </a:r>
            <a:endParaRPr lang="en-US" sz="1200" dirty="0">
              <a:cs typeface="B Titr" panose="00000700000000000000" pitchFamily="2" charset="-78"/>
            </a:endParaRPr>
          </a:p>
        </p:txBody>
      </p:sp>
      <p:sp>
        <p:nvSpPr>
          <p:cNvPr id="29" name="TextBox 28"/>
          <p:cNvSpPr txBox="1"/>
          <p:nvPr/>
        </p:nvSpPr>
        <p:spPr>
          <a:xfrm>
            <a:off x="7090912" y="5144764"/>
            <a:ext cx="1250831" cy="276999"/>
          </a:xfrm>
          <a:prstGeom prst="rect">
            <a:avLst/>
          </a:prstGeom>
          <a:noFill/>
        </p:spPr>
        <p:txBody>
          <a:bodyPr wrap="square" rtlCol="0">
            <a:spAutoFit/>
          </a:bodyPr>
          <a:lstStyle/>
          <a:p>
            <a:pPr algn="r" rtl="1"/>
            <a:r>
              <a:rPr lang="en-US" sz="1200" dirty="0" smtClean="0">
                <a:cs typeface="B Titr" panose="00000700000000000000" pitchFamily="2" charset="-78"/>
              </a:rPr>
              <a:t>Alert </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
        <p:nvSpPr>
          <p:cNvPr id="30" name="TextBox 29"/>
          <p:cNvSpPr txBox="1"/>
          <p:nvPr/>
        </p:nvSpPr>
        <p:spPr>
          <a:xfrm>
            <a:off x="7181489" y="5710919"/>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cxnSp>
        <p:nvCxnSpPr>
          <p:cNvPr id="31" name="Straight Connector 30"/>
          <p:cNvCxnSpPr/>
          <p:nvPr/>
        </p:nvCxnSpPr>
        <p:spPr>
          <a:xfrm>
            <a:off x="6185139" y="3554083"/>
            <a:ext cx="112144" cy="3946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297283" y="3948742"/>
            <a:ext cx="396815" cy="13737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694098" y="5322498"/>
            <a:ext cx="138023" cy="48883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268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4.07407E-6 L 0.00117 0.20255 " pathEditMode="relative" rAng="0" ptsTypes="AA">
                                      <p:cBhvr>
                                        <p:cTn id="16" dur="2000" fill="hold"/>
                                        <p:tgtEl>
                                          <p:spTgt spid="22"/>
                                        </p:tgtEl>
                                        <p:attrNameLst>
                                          <p:attrName>ppt_x</p:attrName>
                                          <p:attrName>ppt_y</p:attrName>
                                        </p:attrNameLst>
                                      </p:cBhvr>
                                      <p:rCtr x="52" y="10116"/>
                                    </p:animMotion>
                                  </p:childTnLst>
                                </p:cTn>
                              </p:par>
                              <p:par>
                                <p:cTn id="17" presetID="42" presetClass="path" presetSubtype="0" accel="50000" decel="50000" fill="hold" grpId="0" nodeType="withEffect">
                                  <p:stCondLst>
                                    <p:cond delay="0"/>
                                  </p:stCondLst>
                                  <p:childTnLst>
                                    <p:animMotion origin="layout" path="M -6.25E-7 -2.59259E-6 L -0.00065 0.20324 " pathEditMode="relative" rAng="0" ptsTypes="AA">
                                      <p:cBhvr>
                                        <p:cTn id="18" dur="2000" fill="hold"/>
                                        <p:tgtEl>
                                          <p:spTgt spid="26"/>
                                        </p:tgtEl>
                                        <p:attrNameLst>
                                          <p:attrName>ppt_x</p:attrName>
                                          <p:attrName>ppt_y</p:attrName>
                                        </p:attrNameLst>
                                      </p:cBhvr>
                                      <p:rCtr x="-39" y="10162"/>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00117 0.20255 L 1.45833E-6 0.25 " pathEditMode="relative" rAng="0" ptsTypes="AA">
                                      <p:cBhvr>
                                        <p:cTn id="27" dur="2000" fill="hold"/>
                                        <p:tgtEl>
                                          <p:spTgt spid="22"/>
                                        </p:tgtEl>
                                        <p:attrNameLst>
                                          <p:attrName>ppt_x</p:attrName>
                                          <p:attrName>ppt_y</p:attrName>
                                        </p:attrNameLst>
                                      </p:cBhvr>
                                      <p:rCtr x="-65" y="2361"/>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5993" y="398389"/>
            <a:ext cx="11240218" cy="646331"/>
          </a:xfrm>
          <a:prstGeom prst="rect">
            <a:avLst/>
          </a:prstGeom>
          <a:noFill/>
        </p:spPr>
        <p:txBody>
          <a:bodyPr wrap="square" rtlCol="0">
            <a:spAutoFit/>
          </a:bodyPr>
          <a:lstStyle/>
          <a:p>
            <a:pPr algn="r" rtl="1"/>
            <a:r>
              <a:rPr lang="fa-IR" dirty="0" smtClean="0">
                <a:cs typeface="B Titr" panose="00000700000000000000" pitchFamily="2" charset="-78"/>
              </a:rPr>
              <a:t>حالت پنج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نمیکند و به سمت لول بالاتر میرود. در این صورت مطابق حالت های یک تا چهار معاملات انجام میشود با این تفاوت که در این لول دو معامله هرکدام با </a:t>
            </a:r>
            <a:r>
              <a:rPr lang="en-US" dirty="0" smtClean="0">
                <a:cs typeface="B Titr" panose="00000700000000000000" pitchFamily="2" charset="-78"/>
              </a:rPr>
              <a:t>0.5</a:t>
            </a:r>
            <a:r>
              <a:rPr lang="fa-IR" dirty="0" smtClean="0">
                <a:cs typeface="B Titr" panose="00000700000000000000" pitchFamily="2" charset="-78"/>
              </a:rPr>
              <a:t>% ریسک باز میشود.</a:t>
            </a:r>
            <a:endParaRPr lang="en-US" dirty="0">
              <a:cs typeface="B Titr" panose="00000700000000000000" pitchFamily="2" charset="-78"/>
            </a:endParaRPr>
          </a:p>
        </p:txBody>
      </p:sp>
      <p:cxnSp>
        <p:nvCxnSpPr>
          <p:cNvPr id="3" name="Straight Connector 2"/>
          <p:cNvCxnSpPr/>
          <p:nvPr/>
        </p:nvCxnSpPr>
        <p:spPr>
          <a:xfrm>
            <a:off x="1483743" y="4526712"/>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V="1">
            <a:off x="1699403" y="4304583"/>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00914" y="3424687"/>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174520" y="1608859"/>
            <a:ext cx="368779" cy="24283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33976" y="2793751"/>
            <a:ext cx="263106" cy="984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701395" y="3053751"/>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82550" y="3053751"/>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5417388" y="3692105"/>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564037" y="3696419"/>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11845" y="2759550"/>
            <a:ext cx="6519415" cy="342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952226" y="3683577"/>
            <a:ext cx="1045238" cy="817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69543" y="4304582"/>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346384" y="3424687"/>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396595" y="3053751"/>
            <a:ext cx="648994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49969" y="3666322"/>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194757" y="5090851"/>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716437" y="2616642"/>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859709" y="4766096"/>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032379" y="3778370"/>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032379" y="2468716"/>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032379" y="5949352"/>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097799" y="5421285"/>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032379" y="4086764"/>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543298" y="1608859"/>
            <a:ext cx="329244" cy="590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872542" y="1732679"/>
            <a:ext cx="120046" cy="484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08405" y="1741932"/>
            <a:ext cx="283232" cy="1273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305749" y="2795845"/>
            <a:ext cx="143866" cy="221902"/>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612667" y="1741932"/>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6997464" y="3094986"/>
            <a:ext cx="757683" cy="573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7686494" y="3109364"/>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86494" y="1608859"/>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686494" y="3350772"/>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7686494" y="4705710"/>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686494" y="5251157"/>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5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fade">
                                      <p:cBhvr>
                                        <p:cTn id="12" dur="1000"/>
                                        <p:tgtEl>
                                          <p:spTgt spid="5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1000"/>
                                        <p:tgtEl>
                                          <p:spTgt spid="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10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fade">
                                      <p:cBhvr>
                                        <p:cTn id="27" dur="1000"/>
                                        <p:tgtEl>
                                          <p:spTgt spid="6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4"/>
                                        </p:tgtEl>
                                        <p:attrNameLst>
                                          <p:attrName>style.visibility</p:attrName>
                                        </p:attrNameLst>
                                      </p:cBhvr>
                                      <p:to>
                                        <p:strVal val="visible"/>
                                      </p:to>
                                    </p:set>
                                    <p:animEffect transition="in" filter="fade">
                                      <p:cBhvr>
                                        <p:cTn id="32" dur="1000"/>
                                        <p:tgtEl>
                                          <p:spTgt spid="6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9562" y="398389"/>
            <a:ext cx="11576649" cy="1200329"/>
          </a:xfrm>
          <a:prstGeom prst="rect">
            <a:avLst/>
          </a:prstGeom>
          <a:noFill/>
        </p:spPr>
        <p:txBody>
          <a:bodyPr wrap="square" rtlCol="0">
            <a:spAutoFit/>
          </a:bodyPr>
          <a:lstStyle/>
          <a:p>
            <a:pPr algn="just" rtl="1"/>
            <a:r>
              <a:rPr lang="fa-IR" dirty="0" smtClean="0">
                <a:cs typeface="B Titr" panose="00000700000000000000" pitchFamily="2" charset="-78"/>
              </a:rPr>
              <a:t>حالت شش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نمیکند و به سمت لول بالاتر میرود. در این صورت در لول بالاتر مطابق حالت های یک تا چهار معاملات انجام میشود با این تفاوت که در این لول بالاتر دو معامله هرکدام با </a:t>
            </a:r>
            <a:r>
              <a:rPr lang="en-US" dirty="0" smtClean="0">
                <a:cs typeface="B Titr" panose="00000700000000000000" pitchFamily="2" charset="-78"/>
              </a:rPr>
              <a:t>0.5</a:t>
            </a:r>
            <a:r>
              <a:rPr lang="fa-IR" dirty="0" smtClean="0">
                <a:cs typeface="B Titr" panose="00000700000000000000" pitchFamily="2" charset="-78"/>
              </a:rPr>
              <a:t>% ریسک باز میشود. و اگر در این لول هم </a:t>
            </a:r>
            <a:r>
              <a:rPr lang="en-US" dirty="0" smtClean="0">
                <a:cs typeface="B Titr" panose="00000700000000000000" pitchFamily="2" charset="-78"/>
              </a:rPr>
              <a:t>TP </a:t>
            </a:r>
            <a:r>
              <a:rPr lang="fa-IR" dirty="0">
                <a:cs typeface="B Titr" panose="00000700000000000000" pitchFamily="2" charset="-78"/>
              </a:rPr>
              <a:t> </a:t>
            </a:r>
            <a:r>
              <a:rPr lang="fa-IR" dirty="0" smtClean="0">
                <a:cs typeface="B Titr" panose="00000700000000000000" pitchFamily="2" charset="-78"/>
              </a:rPr>
              <a:t>معامله 20 پیپی تاچ نشد</a:t>
            </a:r>
            <a:r>
              <a:rPr lang="en-US" dirty="0">
                <a:cs typeface="B Titr" panose="00000700000000000000" pitchFamily="2" charset="-78"/>
              </a:rPr>
              <a:t> </a:t>
            </a:r>
            <a:r>
              <a:rPr lang="fa-IR" dirty="0" smtClean="0">
                <a:cs typeface="B Titr" panose="00000700000000000000" pitchFamily="2" charset="-78"/>
              </a:rPr>
              <a:t>. هیچ معامله ی جدیدی در لول های بالاتر باز نشود تا اینکه قیمت به </a:t>
            </a:r>
            <a:r>
              <a:rPr lang="en-US" dirty="0" smtClean="0">
                <a:cs typeface="B Titr" panose="00000700000000000000" pitchFamily="2" charset="-78"/>
              </a:rPr>
              <a:t>SL</a:t>
            </a:r>
            <a:r>
              <a:rPr lang="fa-IR" dirty="0" smtClean="0">
                <a:cs typeface="B Titr" panose="00000700000000000000" pitchFamily="2" charset="-78"/>
              </a:rPr>
              <a:t> شماره یک برخورد کند. اگر در آن روز </a:t>
            </a:r>
            <a:r>
              <a:rPr lang="en-US" dirty="0" smtClean="0">
                <a:cs typeface="B Titr" panose="00000700000000000000" pitchFamily="2" charset="-78"/>
              </a:rPr>
              <a:t>SL </a:t>
            </a:r>
            <a:r>
              <a:rPr lang="fa-IR" dirty="0" smtClean="0">
                <a:cs typeface="B Titr" panose="00000700000000000000" pitchFamily="2" charset="-78"/>
              </a:rPr>
              <a:t> خورد دیگر معامله ی جدیدی باز نمیشود، و تنها معامله ی باز ما همان دو معامله ی نیم درصد ریسکی هستند که باید مطابق حالت های 1 تا 4 عمل میکند . (</a:t>
            </a:r>
            <a:r>
              <a:rPr lang="en-US" dirty="0" smtClean="0">
                <a:cs typeface="B Titr" panose="00000700000000000000" pitchFamily="2" charset="-78"/>
              </a:rPr>
              <a:t>Loss</a:t>
            </a:r>
            <a:r>
              <a:rPr lang="fa-IR" dirty="0" smtClean="0">
                <a:cs typeface="B Titr" panose="00000700000000000000" pitchFamily="2" charset="-78"/>
              </a:rPr>
              <a:t>)</a:t>
            </a:r>
            <a:endParaRPr lang="en-US" dirty="0">
              <a:cs typeface="B Titr" panose="00000700000000000000" pitchFamily="2" charset="-78"/>
            </a:endParaRPr>
          </a:p>
        </p:txBody>
      </p:sp>
      <p:cxnSp>
        <p:nvCxnSpPr>
          <p:cNvPr id="4" name="Straight Connector 3"/>
          <p:cNvCxnSpPr/>
          <p:nvPr/>
        </p:nvCxnSpPr>
        <p:spPr>
          <a:xfrm>
            <a:off x="1004979" y="4837263"/>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20639" y="4615134"/>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522150" y="3735238"/>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695756" y="1919410"/>
            <a:ext cx="368779" cy="242830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955212" y="3104302"/>
            <a:ext cx="263106" cy="984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222631" y="3364302"/>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03786" y="3364302"/>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4938624" y="4002656"/>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085273" y="4006970"/>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733081" y="3070101"/>
            <a:ext cx="6519415" cy="342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473462" y="3994128"/>
            <a:ext cx="1045238" cy="817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690779" y="4615133"/>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1867620" y="3735238"/>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917831" y="3364302"/>
            <a:ext cx="648994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671205" y="397687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5993" y="5401402"/>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237673" y="2927193"/>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380945" y="5076647"/>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553615" y="4088921"/>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5553615" y="2777706"/>
            <a:ext cx="2572468" cy="1561"/>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553615" y="6259903"/>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619035" y="5731836"/>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53615" y="4397315"/>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064534" y="1919410"/>
            <a:ext cx="329244" cy="590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3393778" y="2043230"/>
            <a:ext cx="120046" cy="484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529641" y="2052483"/>
            <a:ext cx="283232" cy="1273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3826985" y="3106396"/>
            <a:ext cx="143866" cy="2219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133903" y="205248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518700" y="3405537"/>
            <a:ext cx="757683" cy="573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7730" y="3419915"/>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207730" y="1919410"/>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207730" y="3661323"/>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07730" y="5016261"/>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207730" y="5561708"/>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7276383" y="2786627"/>
            <a:ext cx="849700" cy="618910"/>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927675" y="2510288"/>
            <a:ext cx="465827" cy="4917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Arrow Connector 44"/>
          <p:cNvCxnSpPr/>
          <p:nvPr/>
        </p:nvCxnSpPr>
        <p:spPr>
          <a:xfrm flipH="1" flipV="1">
            <a:off x="8574657" y="3443325"/>
            <a:ext cx="1595886" cy="380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9753242" y="3824015"/>
            <a:ext cx="1654841" cy="307777"/>
          </a:xfrm>
          <a:prstGeom prst="rect">
            <a:avLst/>
          </a:prstGeom>
          <a:noFill/>
        </p:spPr>
        <p:txBody>
          <a:bodyPr wrap="square" rtlCol="0">
            <a:spAutoFit/>
          </a:bodyPr>
          <a:lstStyle/>
          <a:p>
            <a:pPr algn="r" rtl="1"/>
            <a:r>
              <a:rPr lang="fa-IR" sz="1400" dirty="0" smtClean="0">
                <a:cs typeface="B Nazanin" panose="00000400000000000000" pitchFamily="2" charset="-78"/>
              </a:rPr>
              <a:t>تنها معامله باز ما در آن روز</a:t>
            </a:r>
            <a:endParaRPr lang="en-US" sz="1400" dirty="0">
              <a:cs typeface="B Nazanin" panose="00000400000000000000" pitchFamily="2" charset="-78"/>
            </a:endParaRPr>
          </a:p>
        </p:txBody>
      </p:sp>
      <p:cxnSp>
        <p:nvCxnSpPr>
          <p:cNvPr id="38" name="Straight Arrow Connector 37"/>
          <p:cNvCxnSpPr/>
          <p:nvPr/>
        </p:nvCxnSpPr>
        <p:spPr>
          <a:xfrm flipH="1">
            <a:off x="9635706" y="2457531"/>
            <a:ext cx="379562" cy="553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9870050" y="2158226"/>
            <a:ext cx="1930886" cy="523220"/>
          </a:xfrm>
          <a:prstGeom prst="rect">
            <a:avLst/>
          </a:prstGeom>
          <a:noFill/>
        </p:spPr>
        <p:txBody>
          <a:bodyPr wrap="square" rtlCol="0">
            <a:spAutoFit/>
          </a:bodyPr>
          <a:lstStyle/>
          <a:p>
            <a:pPr algn="r" rtl="1"/>
            <a:r>
              <a:rPr lang="fa-IR" sz="1400" dirty="0" smtClean="0">
                <a:cs typeface="B Nazanin" panose="00000400000000000000" pitchFamily="2" charset="-78"/>
              </a:rPr>
              <a:t>چون دو پوزیشن باز داریم در این لول معامله جدید باز نشد</a:t>
            </a:r>
            <a:endParaRPr lang="en-US" sz="1400" dirty="0">
              <a:cs typeface="B Nazanin" panose="00000400000000000000" pitchFamily="2" charset="-78"/>
            </a:endParaRPr>
          </a:p>
        </p:txBody>
      </p:sp>
    </p:spTree>
    <p:extLst>
      <p:ext uri="{BB962C8B-B14F-4D97-AF65-F5344CB8AC3E}">
        <p14:creationId xmlns:p14="http://schemas.microsoft.com/office/powerpoint/2010/main" val="190583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10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10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10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1000"/>
                                        <p:tgtEl>
                                          <p:spTgt spid="3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10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5"/>
                                        </p:tgtEl>
                                        <p:attrNameLst>
                                          <p:attrName>style.visibility</p:attrName>
                                        </p:attrNameLst>
                                      </p:cBhvr>
                                      <p:to>
                                        <p:strVal val="visible"/>
                                      </p:to>
                                    </p:set>
                                    <p:animEffect transition="in" filter="fade">
                                      <p:cBhvr>
                                        <p:cTn id="52" dur="1000"/>
                                        <p:tgtEl>
                                          <p:spTgt spid="4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fade">
                                      <p:cBhvr>
                                        <p:cTn id="57" dur="10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fade">
                                      <p:cBhvr>
                                        <p:cTn id="62" dur="500"/>
                                        <p:tgtEl>
                                          <p:spTgt spid="3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6" grpId="0"/>
      <p:bldP spid="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5509" y="117813"/>
            <a:ext cx="8678174" cy="369332"/>
          </a:xfrm>
          <a:prstGeom prst="rect">
            <a:avLst/>
          </a:prstGeom>
          <a:noFill/>
        </p:spPr>
        <p:txBody>
          <a:bodyPr wrap="square" rtlCol="0">
            <a:spAutoFit/>
          </a:bodyPr>
          <a:lstStyle/>
          <a:p>
            <a:pPr algn="r" rtl="1"/>
            <a:r>
              <a:rPr lang="fa-IR" dirty="0" smtClean="0">
                <a:cs typeface="B Titr" panose="00000700000000000000" pitchFamily="2" charset="-78"/>
              </a:rPr>
              <a:t>نکات تکمیلی :</a:t>
            </a:r>
            <a:endParaRPr lang="en-US" dirty="0">
              <a:cs typeface="B Titr" panose="00000700000000000000" pitchFamily="2" charset="-78"/>
            </a:endParaRPr>
          </a:p>
        </p:txBody>
      </p:sp>
      <p:sp>
        <p:nvSpPr>
          <p:cNvPr id="3" name="TextBox 2"/>
          <p:cNvSpPr txBox="1"/>
          <p:nvPr/>
        </p:nvSpPr>
        <p:spPr>
          <a:xfrm>
            <a:off x="379563" y="340081"/>
            <a:ext cx="11404120" cy="1754326"/>
          </a:xfrm>
          <a:prstGeom prst="rect">
            <a:avLst/>
          </a:prstGeom>
          <a:noFill/>
        </p:spPr>
        <p:txBody>
          <a:bodyPr wrap="square" rtlCol="0">
            <a:spAutoFit/>
          </a:bodyPr>
          <a:lstStyle/>
          <a:p>
            <a:pPr marL="285750" indent="-285750" algn="just" rtl="1">
              <a:lnSpc>
                <a:spcPct val="150000"/>
              </a:lnSpc>
              <a:buFont typeface="Arial" panose="020B0604020202020204" pitchFamily="34" charset="0"/>
              <a:buChar char="•"/>
            </a:pPr>
            <a:r>
              <a:rPr lang="fa-IR" dirty="0" smtClean="0">
                <a:cs typeface="B Nazanin" panose="00000400000000000000" pitchFamily="2" charset="-78"/>
              </a:rPr>
              <a:t>در لول های </a:t>
            </a:r>
            <a:r>
              <a:rPr lang="en-US" dirty="0" smtClean="0">
                <a:cs typeface="B Nazanin" panose="00000400000000000000" pitchFamily="2" charset="-78"/>
              </a:rPr>
              <a:t>SELL</a:t>
            </a:r>
            <a:r>
              <a:rPr lang="fa-IR" dirty="0" smtClean="0">
                <a:cs typeface="B Nazanin" panose="00000400000000000000" pitchFamily="2" charset="-78"/>
              </a:rPr>
              <a:t> تنها پوزیشن های </a:t>
            </a:r>
            <a:r>
              <a:rPr lang="en-US" dirty="0" smtClean="0">
                <a:cs typeface="B Nazanin" panose="00000400000000000000" pitchFamily="2" charset="-78"/>
              </a:rPr>
              <a:t>SELL</a:t>
            </a:r>
            <a:r>
              <a:rPr lang="fa-IR" dirty="0" smtClean="0">
                <a:cs typeface="B Nazanin" panose="00000400000000000000" pitchFamily="2" charset="-78"/>
              </a:rPr>
              <a:t> باز میشود و در لول های </a:t>
            </a:r>
            <a:r>
              <a:rPr lang="en-US" dirty="0" smtClean="0">
                <a:cs typeface="B Nazanin" panose="00000400000000000000" pitchFamily="2" charset="-78"/>
              </a:rPr>
              <a:t>BUY</a:t>
            </a:r>
            <a:r>
              <a:rPr lang="fa-IR" dirty="0" smtClean="0">
                <a:cs typeface="B Nazanin" panose="00000400000000000000" pitchFamily="2" charset="-78"/>
              </a:rPr>
              <a:t> تنها پوزیشن </a:t>
            </a:r>
            <a:r>
              <a:rPr lang="en-US" dirty="0" smtClean="0">
                <a:cs typeface="B Nazanin" panose="00000400000000000000" pitchFamily="2" charset="-78"/>
              </a:rPr>
              <a:t>BUY</a:t>
            </a:r>
            <a:r>
              <a:rPr lang="fa-IR" dirty="0" smtClean="0">
                <a:cs typeface="B Nazanin" panose="00000400000000000000" pitchFamily="2" charset="-78"/>
              </a:rPr>
              <a:t>.</a:t>
            </a:r>
          </a:p>
          <a:p>
            <a:pPr marL="285750" indent="-285750" algn="just" rtl="1">
              <a:lnSpc>
                <a:spcPct val="150000"/>
              </a:lnSpc>
              <a:buFont typeface="Arial" panose="020B0604020202020204" pitchFamily="34" charset="0"/>
              <a:buChar char="•"/>
            </a:pPr>
            <a:r>
              <a:rPr lang="fa-IR" dirty="0" smtClean="0">
                <a:cs typeface="B Nazanin" panose="00000400000000000000" pitchFamily="2" charset="-78"/>
              </a:rPr>
              <a:t>تمامی لول ها یکبار مصرف می باشند یعنی تنها با تاچ اول معتبر هستند برای تاچ های بعدی باید حذف شوند</a:t>
            </a:r>
          </a:p>
          <a:p>
            <a:pPr marL="285750" indent="-285750" algn="just" rtl="1">
              <a:lnSpc>
                <a:spcPct val="150000"/>
              </a:lnSpc>
              <a:buFont typeface="Arial" panose="020B0604020202020204" pitchFamily="34" charset="0"/>
              <a:buChar char="•"/>
            </a:pPr>
            <a:r>
              <a:rPr lang="fa-IR" dirty="0" smtClean="0">
                <a:cs typeface="B Nazanin" panose="00000400000000000000" pitchFamily="2" charset="-78"/>
              </a:rPr>
              <a:t>بعد از باز شدن معامله با ریسک </a:t>
            </a:r>
            <a:r>
              <a:rPr lang="en-US" dirty="0" smtClean="0">
                <a:cs typeface="B Nazanin" panose="00000400000000000000" pitchFamily="2" charset="-78"/>
              </a:rPr>
              <a:t>3% </a:t>
            </a:r>
            <a:r>
              <a:rPr lang="fa-IR" dirty="0" smtClean="0">
                <a:cs typeface="B Nazanin" panose="00000400000000000000" pitchFamily="2" charset="-78"/>
              </a:rPr>
              <a:t> (یعنی دوتا </a:t>
            </a:r>
            <a:r>
              <a:rPr lang="en-US" dirty="0" smtClean="0">
                <a:cs typeface="B Nazanin" panose="00000400000000000000" pitchFamily="2" charset="-78"/>
              </a:rPr>
              <a:t>1.5 </a:t>
            </a:r>
            <a:r>
              <a:rPr lang="fa-IR" dirty="0">
                <a:cs typeface="B Nazanin" panose="00000400000000000000" pitchFamily="2" charset="-78"/>
              </a:rPr>
              <a:t> </a:t>
            </a:r>
            <a:r>
              <a:rPr lang="fa-IR" dirty="0" smtClean="0">
                <a:cs typeface="B Nazanin" panose="00000400000000000000" pitchFamily="2" charset="-78"/>
              </a:rPr>
              <a:t>درصدی) </a:t>
            </a:r>
            <a:r>
              <a:rPr lang="fa-IR" dirty="0">
                <a:cs typeface="B Nazanin" panose="00000400000000000000" pitchFamily="2" charset="-78"/>
              </a:rPr>
              <a:t> </a:t>
            </a:r>
            <a:r>
              <a:rPr lang="fa-IR" dirty="0" smtClean="0">
                <a:cs typeface="B Nazanin" panose="00000400000000000000" pitchFamily="2" charset="-78"/>
              </a:rPr>
              <a:t>چه </a:t>
            </a:r>
            <a:r>
              <a:rPr lang="en-US" dirty="0" smtClean="0">
                <a:cs typeface="B Nazanin" panose="00000400000000000000" pitchFamily="2" charset="-78"/>
              </a:rPr>
              <a:t>BUY</a:t>
            </a:r>
            <a:r>
              <a:rPr lang="fa-IR" dirty="0" smtClean="0">
                <a:cs typeface="B Nazanin" panose="00000400000000000000" pitchFamily="2" charset="-78"/>
              </a:rPr>
              <a:t> باشد چه </a:t>
            </a:r>
            <a:r>
              <a:rPr lang="en-US" dirty="0" smtClean="0">
                <a:cs typeface="B Nazanin" panose="00000400000000000000" pitchFamily="2" charset="-78"/>
              </a:rPr>
              <a:t>SELL</a:t>
            </a:r>
            <a:r>
              <a:rPr lang="fa-IR" dirty="0">
                <a:cs typeface="B Nazanin" panose="00000400000000000000" pitchFamily="2" charset="-78"/>
              </a:rPr>
              <a:t> </a:t>
            </a:r>
            <a:r>
              <a:rPr lang="fa-IR" dirty="0" smtClean="0">
                <a:cs typeface="B Nazanin" panose="00000400000000000000" pitchFamily="2" charset="-78"/>
              </a:rPr>
              <a:t>یا ریسک فری میشود (حالت های 1 تا 4 را پیش میگیرد) و یا ریسک فری نمیشود ( حالت های 5 و 6 را پیش میگیرد).</a:t>
            </a:r>
          </a:p>
        </p:txBody>
      </p:sp>
      <p:sp>
        <p:nvSpPr>
          <p:cNvPr id="4" name="Right Brace 3"/>
          <p:cNvSpPr/>
          <p:nvPr/>
        </p:nvSpPr>
        <p:spPr>
          <a:xfrm>
            <a:off x="10118784" y="2094407"/>
            <a:ext cx="345057" cy="1126796"/>
          </a:xfrm>
          <a:prstGeom prst="rightBrace">
            <a:avLst>
              <a:gd name="adj1" fmla="val 858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914400" y="2028055"/>
            <a:ext cx="9204384" cy="646331"/>
          </a:xfrm>
          <a:prstGeom prst="rect">
            <a:avLst/>
          </a:prstGeom>
          <a:noFill/>
        </p:spPr>
        <p:txBody>
          <a:bodyPr wrap="square" rtlCol="0">
            <a:spAutoFit/>
          </a:bodyPr>
          <a:lstStyle/>
          <a:p>
            <a:pPr algn="r" rtl="1"/>
            <a:r>
              <a:rPr lang="fa-IR" dirty="0" smtClean="0">
                <a:cs typeface="B Titr" panose="00000700000000000000" pitchFamily="2" charset="-78"/>
              </a:rPr>
              <a:t>ریسک فری شده است: اجازه باز کردن پوزیشن های دیگر در لول های دیگر چه </a:t>
            </a:r>
            <a:r>
              <a:rPr lang="en-US" dirty="0" smtClean="0">
                <a:cs typeface="B Titr" panose="00000700000000000000" pitchFamily="2" charset="-78"/>
              </a:rPr>
              <a:t>BUY </a:t>
            </a:r>
            <a:r>
              <a:rPr lang="fa-IR" dirty="0">
                <a:cs typeface="B Titr" panose="00000700000000000000" pitchFamily="2" charset="-78"/>
              </a:rPr>
              <a:t> </a:t>
            </a:r>
            <a:r>
              <a:rPr lang="fa-IR" dirty="0" smtClean="0">
                <a:cs typeface="B Titr" panose="00000700000000000000" pitchFamily="2" charset="-78"/>
              </a:rPr>
              <a:t>باشد و چه </a:t>
            </a:r>
            <a:r>
              <a:rPr lang="en-US" dirty="0" smtClean="0">
                <a:cs typeface="B Titr" panose="00000700000000000000" pitchFamily="2" charset="-78"/>
              </a:rPr>
              <a:t>SELL</a:t>
            </a:r>
            <a:r>
              <a:rPr lang="fa-IR" dirty="0" smtClean="0">
                <a:cs typeface="B Titr" panose="00000700000000000000" pitchFamily="2" charset="-78"/>
              </a:rPr>
              <a:t> را دارد با همان ریسک </a:t>
            </a:r>
            <a:r>
              <a:rPr lang="en-US" dirty="0" smtClean="0">
                <a:cs typeface="B Titr" panose="00000700000000000000" pitchFamily="2" charset="-78"/>
              </a:rPr>
              <a:t>3%</a:t>
            </a:r>
            <a:endParaRPr lang="en-US" dirty="0">
              <a:cs typeface="B Titr" panose="00000700000000000000" pitchFamily="2" charset="-78"/>
            </a:endParaRPr>
          </a:p>
        </p:txBody>
      </p:sp>
      <p:sp>
        <p:nvSpPr>
          <p:cNvPr id="6" name="TextBox 5"/>
          <p:cNvSpPr txBox="1"/>
          <p:nvPr/>
        </p:nvSpPr>
        <p:spPr>
          <a:xfrm>
            <a:off x="914400" y="2686563"/>
            <a:ext cx="9204384" cy="646331"/>
          </a:xfrm>
          <a:prstGeom prst="rect">
            <a:avLst/>
          </a:prstGeom>
          <a:noFill/>
        </p:spPr>
        <p:txBody>
          <a:bodyPr wrap="square" rtlCol="0">
            <a:spAutoFit/>
          </a:bodyPr>
          <a:lstStyle/>
          <a:p>
            <a:pPr algn="r" rtl="1"/>
            <a:r>
              <a:rPr lang="fa-IR" dirty="0" smtClean="0">
                <a:cs typeface="B Titr" panose="00000700000000000000" pitchFamily="2" charset="-78"/>
              </a:rPr>
              <a:t>ریسک فری نشده بود: در این حالت قیمت حتما به سمت لول های هم نوع خودش رفته است و تنها اجازه دارد از حالت 5 و 6 معامله انجام دهد </a:t>
            </a:r>
            <a:endParaRPr lang="en-US" dirty="0">
              <a:cs typeface="B Titr" panose="00000700000000000000" pitchFamily="2" charset="-78"/>
            </a:endParaRPr>
          </a:p>
        </p:txBody>
      </p:sp>
      <p:sp>
        <p:nvSpPr>
          <p:cNvPr id="9" name="TextBox 8"/>
          <p:cNvSpPr txBox="1"/>
          <p:nvPr/>
        </p:nvSpPr>
        <p:spPr>
          <a:xfrm>
            <a:off x="379563" y="3256646"/>
            <a:ext cx="11404120" cy="1754326"/>
          </a:xfrm>
          <a:prstGeom prst="rect">
            <a:avLst/>
          </a:prstGeom>
          <a:noFill/>
        </p:spPr>
        <p:txBody>
          <a:bodyPr wrap="square" rtlCol="0">
            <a:spAutoFit/>
          </a:bodyPr>
          <a:lstStyle/>
          <a:p>
            <a:pPr marL="285750" indent="-285750" algn="just" rtl="1">
              <a:lnSpc>
                <a:spcPct val="150000"/>
              </a:lnSpc>
              <a:buFont typeface="Arial" panose="020B0604020202020204" pitchFamily="34" charset="0"/>
              <a:buChar char="•"/>
            </a:pPr>
            <a:r>
              <a:rPr lang="fa-IR" dirty="0" smtClean="0">
                <a:cs typeface="B Nazanin" panose="00000400000000000000" pitchFamily="2" charset="-78"/>
              </a:rPr>
              <a:t>تا وقتی که هم پوزیشن با ریسک </a:t>
            </a:r>
            <a:r>
              <a:rPr lang="en-US" dirty="0" smtClean="0">
                <a:cs typeface="B Nazanin" panose="00000400000000000000" pitchFamily="2" charset="-78"/>
              </a:rPr>
              <a:t>3%</a:t>
            </a:r>
            <a:r>
              <a:rPr lang="fa-IR" dirty="0" smtClean="0">
                <a:cs typeface="B Nazanin" panose="00000400000000000000" pitchFamily="2" charset="-78"/>
              </a:rPr>
              <a:t> </a:t>
            </a:r>
            <a:r>
              <a:rPr lang="fa-IR" dirty="0">
                <a:cs typeface="B Nazanin" panose="00000400000000000000" pitchFamily="2" charset="-78"/>
              </a:rPr>
              <a:t>(یعنی دوتا </a:t>
            </a:r>
            <a:r>
              <a:rPr lang="en-US" dirty="0">
                <a:cs typeface="B Nazanin" panose="00000400000000000000" pitchFamily="2" charset="-78"/>
              </a:rPr>
              <a:t>1.5 </a:t>
            </a:r>
            <a:r>
              <a:rPr lang="fa-IR" dirty="0">
                <a:cs typeface="B Nazanin" panose="00000400000000000000" pitchFamily="2" charset="-78"/>
              </a:rPr>
              <a:t> درصدی) </a:t>
            </a:r>
            <a:r>
              <a:rPr lang="fa-IR" dirty="0" smtClean="0">
                <a:cs typeface="B Nazanin" panose="00000400000000000000" pitchFamily="2" charset="-78"/>
              </a:rPr>
              <a:t>باز داریم و هم با ریسک </a:t>
            </a:r>
            <a:r>
              <a:rPr lang="en-US" dirty="0" smtClean="0">
                <a:cs typeface="B Nazanin" panose="00000400000000000000" pitchFamily="2" charset="-78"/>
              </a:rPr>
              <a:t> 1%</a:t>
            </a:r>
            <a:r>
              <a:rPr lang="fa-IR" dirty="0" smtClean="0">
                <a:cs typeface="B Nazanin" panose="00000400000000000000" pitchFamily="2" charset="-78"/>
              </a:rPr>
              <a:t> </a:t>
            </a:r>
            <a:r>
              <a:rPr lang="fa-IR" dirty="0">
                <a:cs typeface="B Nazanin" panose="00000400000000000000" pitchFamily="2" charset="-78"/>
              </a:rPr>
              <a:t>(یعنی دوتا </a:t>
            </a:r>
            <a:r>
              <a:rPr lang="en-US" dirty="0" smtClean="0">
                <a:cs typeface="B Nazanin" panose="00000400000000000000" pitchFamily="2" charset="-78"/>
              </a:rPr>
              <a:t>0.5 </a:t>
            </a:r>
            <a:r>
              <a:rPr lang="fa-IR" dirty="0" smtClean="0">
                <a:cs typeface="B Nazanin" panose="00000400000000000000" pitchFamily="2" charset="-78"/>
              </a:rPr>
              <a:t> </a:t>
            </a:r>
            <a:r>
              <a:rPr lang="fa-IR" dirty="0">
                <a:cs typeface="B Nazanin" panose="00000400000000000000" pitchFamily="2" charset="-78"/>
              </a:rPr>
              <a:t>درصدی) </a:t>
            </a:r>
            <a:r>
              <a:rPr lang="fa-IR" dirty="0" smtClean="0">
                <a:cs typeface="B Nazanin" panose="00000400000000000000" pitchFamily="2" charset="-78"/>
              </a:rPr>
              <a:t>حق باز شدن پوزیشن جدید را نداریم تا اینکه این دو مورد حداقل یکی تکلیفش مشخص شود (ریسک فری شود)، یعنی اگر پوزیشن با ریسک </a:t>
            </a:r>
            <a:r>
              <a:rPr lang="en-US" dirty="0" smtClean="0">
                <a:cs typeface="B Nazanin" panose="00000400000000000000" pitchFamily="2" charset="-78"/>
              </a:rPr>
              <a:t>3%</a:t>
            </a:r>
            <a:r>
              <a:rPr lang="fa-IR" dirty="0" smtClean="0">
                <a:cs typeface="B Nazanin" panose="00000400000000000000" pitchFamily="2" charset="-78"/>
              </a:rPr>
              <a:t> همچنان باز باشد و پوزیشن با ریسک </a:t>
            </a:r>
            <a:r>
              <a:rPr lang="en-US" dirty="0" smtClean="0">
                <a:cs typeface="B Nazanin" panose="00000400000000000000" pitchFamily="2" charset="-78"/>
              </a:rPr>
              <a:t>1.5%</a:t>
            </a:r>
            <a:r>
              <a:rPr lang="fa-IR" dirty="0" smtClean="0">
                <a:cs typeface="B Nazanin" panose="00000400000000000000" pitchFamily="2" charset="-78"/>
              </a:rPr>
              <a:t> تکلیفش مشخص شده باشد (ریسک فری شود) اجازه باز شدن پوزیشن در لول های دیگر با ریسک </a:t>
            </a:r>
            <a:r>
              <a:rPr lang="en-US" dirty="0" smtClean="0">
                <a:cs typeface="B Nazanin" panose="00000400000000000000" pitchFamily="2" charset="-78"/>
              </a:rPr>
              <a:t>1%</a:t>
            </a:r>
            <a:r>
              <a:rPr lang="fa-IR" dirty="0" smtClean="0">
                <a:cs typeface="B Nazanin" panose="00000400000000000000" pitchFamily="2" charset="-78"/>
              </a:rPr>
              <a:t> مجاز است. اگر هم هر دو تکلیفشان مشخص شود در لول های دیگر اجازه باز شدن پوزیشن با ابتدا با ریسک </a:t>
            </a:r>
            <a:r>
              <a:rPr lang="en-US" dirty="0" smtClean="0">
                <a:cs typeface="B Nazanin" panose="00000400000000000000" pitchFamily="2" charset="-78"/>
              </a:rPr>
              <a:t>3%</a:t>
            </a:r>
            <a:r>
              <a:rPr lang="fa-IR" dirty="0" smtClean="0">
                <a:cs typeface="B Nazanin" panose="00000400000000000000" pitchFamily="2" charset="-78"/>
              </a:rPr>
              <a:t> و سپس مطابق حالت های گفته شده با ریسک </a:t>
            </a:r>
            <a:r>
              <a:rPr lang="en-US" dirty="0" smtClean="0">
                <a:cs typeface="B Nazanin" panose="00000400000000000000" pitchFamily="2" charset="-78"/>
              </a:rPr>
              <a:t>1%</a:t>
            </a:r>
            <a:r>
              <a:rPr lang="fa-IR" dirty="0" smtClean="0">
                <a:cs typeface="B Nazanin" panose="00000400000000000000" pitchFamily="2" charset="-78"/>
              </a:rPr>
              <a:t> مجاز است.</a:t>
            </a:r>
          </a:p>
        </p:txBody>
      </p:sp>
      <p:sp>
        <p:nvSpPr>
          <p:cNvPr id="10" name="TextBox 9"/>
          <p:cNvSpPr txBox="1"/>
          <p:nvPr/>
        </p:nvSpPr>
        <p:spPr>
          <a:xfrm>
            <a:off x="664235" y="5045440"/>
            <a:ext cx="11404120" cy="923330"/>
          </a:xfrm>
          <a:prstGeom prst="rect">
            <a:avLst/>
          </a:prstGeom>
          <a:noFill/>
        </p:spPr>
        <p:txBody>
          <a:bodyPr wrap="square" rtlCol="0">
            <a:spAutoFit/>
          </a:bodyPr>
          <a:lstStyle/>
          <a:p>
            <a:pPr marL="285750" indent="-285750" algn="just" rtl="1">
              <a:lnSpc>
                <a:spcPct val="150000"/>
              </a:lnSpc>
              <a:buFont typeface="Arial" panose="020B0604020202020204" pitchFamily="34" charset="0"/>
              <a:buChar char="•"/>
            </a:pPr>
            <a:r>
              <a:rPr lang="fa-IR" dirty="0" smtClean="0">
                <a:cs typeface="B Nazanin" panose="00000400000000000000" pitchFamily="2" charset="-78"/>
              </a:rPr>
              <a:t>اگر </a:t>
            </a:r>
            <a:r>
              <a:rPr lang="en-US" dirty="0" smtClean="0">
                <a:cs typeface="B Nazanin" panose="00000400000000000000" pitchFamily="2" charset="-78"/>
              </a:rPr>
              <a:t>SL</a:t>
            </a:r>
            <a:r>
              <a:rPr lang="fa-IR" dirty="0" smtClean="0">
                <a:cs typeface="B Nazanin" panose="00000400000000000000" pitchFamily="2" charset="-78"/>
              </a:rPr>
              <a:t> پوزیشن با ریسک </a:t>
            </a:r>
            <a:r>
              <a:rPr lang="en-US" dirty="0" smtClean="0">
                <a:cs typeface="B Nazanin" panose="00000400000000000000" pitchFamily="2" charset="-78"/>
              </a:rPr>
              <a:t>3% </a:t>
            </a:r>
            <a:r>
              <a:rPr lang="fa-IR" smtClean="0">
                <a:cs typeface="B Nazanin" panose="00000400000000000000" pitchFamily="2" charset="-78"/>
              </a:rPr>
              <a:t> برخورد داشتیم </a:t>
            </a:r>
            <a:r>
              <a:rPr lang="fa-IR" dirty="0" smtClean="0">
                <a:cs typeface="B Nazanin" panose="00000400000000000000" pitchFamily="2" charset="-78"/>
              </a:rPr>
              <a:t>فقط پوزیشن با ریسک </a:t>
            </a:r>
            <a:r>
              <a:rPr lang="en-US" dirty="0" smtClean="0">
                <a:cs typeface="B Nazanin" panose="00000400000000000000" pitchFamily="2" charset="-78"/>
              </a:rPr>
              <a:t>1%</a:t>
            </a:r>
            <a:r>
              <a:rPr lang="fa-IR" dirty="0" smtClean="0">
                <a:cs typeface="B Nazanin" panose="00000400000000000000" pitchFamily="2" charset="-78"/>
              </a:rPr>
              <a:t> ما باز خواهد ماند که در هر حالت بعد از تعیین و تکلیف شدن آن دیگر پوزیشن جدیدی در هیچ لولی در آن روز باز نمیشود.</a:t>
            </a:r>
          </a:p>
        </p:txBody>
      </p:sp>
    </p:spTree>
    <p:extLst>
      <p:ext uri="{BB962C8B-B14F-4D97-AF65-F5344CB8AC3E}">
        <p14:creationId xmlns:p14="http://schemas.microsoft.com/office/powerpoint/2010/main" val="1405038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39555" y="543464"/>
            <a:ext cx="1544127" cy="369332"/>
          </a:xfrm>
          <a:prstGeom prst="rect">
            <a:avLst/>
          </a:prstGeom>
          <a:noFill/>
        </p:spPr>
        <p:txBody>
          <a:bodyPr wrap="square" rtlCol="0">
            <a:spAutoFit/>
          </a:bodyPr>
          <a:lstStyle/>
          <a:p>
            <a:pPr algn="r" rtl="1"/>
            <a:r>
              <a:rPr lang="fa-IR" dirty="0" smtClean="0">
                <a:cs typeface="B Titr" panose="00000700000000000000" pitchFamily="2" charset="-78"/>
              </a:rPr>
              <a:t>تعیین لول ها</a:t>
            </a:r>
            <a:r>
              <a:rPr lang="en-US" dirty="0" smtClean="0">
                <a:cs typeface="B Titr" panose="00000700000000000000" pitchFamily="2" charset="-78"/>
              </a:rPr>
              <a:t> </a:t>
            </a:r>
            <a:r>
              <a:rPr lang="fa-IR" dirty="0" smtClean="0">
                <a:cs typeface="B Titr" panose="00000700000000000000" pitchFamily="2" charset="-78"/>
              </a:rPr>
              <a:t> :</a:t>
            </a:r>
            <a:endParaRPr lang="en-US" dirty="0">
              <a:cs typeface="B Titr" panose="00000700000000000000" pitchFamily="2" charset="-78"/>
            </a:endParaRPr>
          </a:p>
        </p:txBody>
      </p:sp>
      <p:sp>
        <p:nvSpPr>
          <p:cNvPr id="3" name="TextBox 2"/>
          <p:cNvSpPr txBox="1"/>
          <p:nvPr/>
        </p:nvSpPr>
        <p:spPr>
          <a:xfrm>
            <a:off x="586596" y="1009291"/>
            <a:ext cx="11024559" cy="1719702"/>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در این استراتژی تعدادی لول در دو نوع ( لول </a:t>
            </a:r>
            <a:r>
              <a:rPr lang="en-US" dirty="0" smtClean="0">
                <a:cs typeface="B Nazanin" panose="00000400000000000000" pitchFamily="2" charset="-78"/>
              </a:rPr>
              <a:t>BUY</a:t>
            </a:r>
            <a:r>
              <a:rPr lang="fa-IR" dirty="0" smtClean="0">
                <a:cs typeface="B Nazanin" panose="00000400000000000000" pitchFamily="2" charset="-78"/>
              </a:rPr>
              <a:t> ، لول </a:t>
            </a:r>
            <a:r>
              <a:rPr lang="en-US" dirty="0" smtClean="0">
                <a:cs typeface="B Nazanin" panose="00000400000000000000" pitchFamily="2" charset="-78"/>
              </a:rPr>
              <a:t>SELL</a:t>
            </a:r>
            <a:r>
              <a:rPr lang="fa-IR" dirty="0" smtClean="0">
                <a:cs typeface="B Nazanin" panose="00000400000000000000" pitchFamily="2" charset="-78"/>
              </a:rPr>
              <a:t>) جهت انجام معاملات داریم، این لول ها به صورت جداگانه توسط کاربر در زمان توقف بازار تعیین و به عنوان ورودی به ربات داده می شود، تمامی لول ها در تایم های </a:t>
            </a:r>
            <a:r>
              <a:rPr lang="en-US" dirty="0" smtClean="0">
                <a:cs typeface="B Nazanin" panose="00000400000000000000" pitchFamily="2" charset="-78"/>
              </a:rPr>
              <a:t>H1</a:t>
            </a:r>
            <a:r>
              <a:rPr lang="fa-IR" dirty="0" smtClean="0">
                <a:cs typeface="B Nazanin" panose="00000400000000000000" pitchFamily="2" charset="-78"/>
              </a:rPr>
              <a:t> و </a:t>
            </a:r>
            <a:r>
              <a:rPr lang="en-US" dirty="0" smtClean="0">
                <a:cs typeface="B Nazanin" panose="00000400000000000000" pitchFamily="2" charset="-78"/>
              </a:rPr>
              <a:t>H4</a:t>
            </a:r>
            <a:r>
              <a:rPr lang="fa-IR" dirty="0" smtClean="0">
                <a:cs typeface="B Nazanin" panose="00000400000000000000" pitchFamily="2" charset="-78"/>
              </a:rPr>
              <a:t> با توجه به دانش تریدر مشخص می گردد به گونه ای که با کلیک بر روی نمودار آن لول به عنوان ورودی برای ربات تعیین گردد، ربات به گونه ای تعریف شود که لول های </a:t>
            </a:r>
            <a:r>
              <a:rPr lang="en-US" dirty="0" smtClean="0">
                <a:cs typeface="B Nazanin" panose="00000400000000000000" pitchFamily="2" charset="-78"/>
              </a:rPr>
              <a:t>Buy</a:t>
            </a:r>
            <a:r>
              <a:rPr lang="fa-IR" dirty="0" smtClean="0">
                <a:cs typeface="B Nazanin" panose="00000400000000000000" pitchFamily="2" charset="-78"/>
              </a:rPr>
              <a:t> و لول های </a:t>
            </a:r>
            <a:r>
              <a:rPr lang="en-US" dirty="0" smtClean="0">
                <a:cs typeface="B Nazanin" panose="00000400000000000000" pitchFamily="2" charset="-78"/>
              </a:rPr>
              <a:t>Sell</a:t>
            </a:r>
            <a:r>
              <a:rPr lang="fa-IR" dirty="0" smtClean="0">
                <a:cs typeface="B Nazanin" panose="00000400000000000000" pitchFamily="2" charset="-78"/>
              </a:rPr>
              <a:t> را جداگانه ذخیره کند، به طوری که در صفحه نمایش لول های </a:t>
            </a:r>
            <a:r>
              <a:rPr lang="en-US" dirty="0" smtClean="0">
                <a:cs typeface="B Nazanin" panose="00000400000000000000" pitchFamily="2" charset="-78"/>
              </a:rPr>
              <a:t>BUY</a:t>
            </a:r>
            <a:r>
              <a:rPr lang="fa-IR" dirty="0" smtClean="0">
                <a:cs typeface="B Nazanin" panose="00000400000000000000" pitchFamily="2" charset="-78"/>
              </a:rPr>
              <a:t> به رنگ آبی و لول های </a:t>
            </a:r>
            <a:r>
              <a:rPr lang="en-US" dirty="0" smtClean="0">
                <a:cs typeface="B Nazanin" panose="00000400000000000000" pitchFamily="2" charset="-78"/>
              </a:rPr>
              <a:t>SELL</a:t>
            </a:r>
            <a:r>
              <a:rPr lang="fa-IR" dirty="0" smtClean="0">
                <a:cs typeface="B Nazanin" panose="00000400000000000000" pitchFamily="2" charset="-78"/>
              </a:rPr>
              <a:t> نیز به رنگ قرمز باشند.</a:t>
            </a:r>
            <a:endParaRPr lang="en-US" dirty="0">
              <a:cs typeface="B Nazanin" panose="00000400000000000000" pitchFamily="2" charset="-78"/>
            </a:endParaRPr>
          </a:p>
        </p:txBody>
      </p:sp>
      <p:cxnSp>
        <p:nvCxnSpPr>
          <p:cNvPr id="5" name="Straight Connector 4"/>
          <p:cNvCxnSpPr/>
          <p:nvPr/>
        </p:nvCxnSpPr>
        <p:spPr>
          <a:xfrm flipV="1">
            <a:off x="897147" y="4908431"/>
            <a:ext cx="560717" cy="126808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66491" y="4923527"/>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682151" y="4701398"/>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83662" y="3821502"/>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157268" y="3079630"/>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03220" y="3099928"/>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684143" y="3450566"/>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865298" y="3450566"/>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400136" y="4088920"/>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46785" y="4093234"/>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166558" y="3079630"/>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934974" y="4364965"/>
            <a:ext cx="163901" cy="532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152291" y="4701397"/>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329132" y="3821502"/>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379343" y="3450566"/>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132717" y="4071666"/>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1910751" y="5136397"/>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1177505" y="5487666"/>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439119" y="4919932"/>
            <a:ext cx="7891014" cy="1437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61" name="Right Brace 60"/>
          <p:cNvSpPr/>
          <p:nvPr/>
        </p:nvSpPr>
        <p:spPr>
          <a:xfrm>
            <a:off x="9825486" y="2790645"/>
            <a:ext cx="284672" cy="1298275"/>
          </a:xfrm>
          <a:prstGeom prst="rightBrace">
            <a:avLst>
              <a:gd name="adj1" fmla="val 99242"/>
              <a:gd name="adj2" fmla="val 5265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Right Brace 61"/>
          <p:cNvSpPr/>
          <p:nvPr/>
        </p:nvSpPr>
        <p:spPr>
          <a:xfrm>
            <a:off x="10394830" y="4769516"/>
            <a:ext cx="284672" cy="1298275"/>
          </a:xfrm>
          <a:prstGeom prst="rightBrace">
            <a:avLst>
              <a:gd name="adj1" fmla="val 99242"/>
              <a:gd name="adj2" fmla="val 5265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TextBox 62"/>
          <p:cNvSpPr txBox="1"/>
          <p:nvPr/>
        </p:nvSpPr>
        <p:spPr>
          <a:xfrm>
            <a:off x="10110158" y="3268308"/>
            <a:ext cx="1242203" cy="369332"/>
          </a:xfrm>
          <a:prstGeom prst="rect">
            <a:avLst/>
          </a:prstGeom>
          <a:noFill/>
        </p:spPr>
        <p:txBody>
          <a:bodyPr wrap="square" rtlCol="0">
            <a:spAutoFit/>
          </a:bodyPr>
          <a:lstStyle/>
          <a:p>
            <a:r>
              <a:rPr lang="en-US" dirty="0" smtClean="0"/>
              <a:t>SELL Levels</a:t>
            </a:r>
            <a:endParaRPr lang="en-US" dirty="0"/>
          </a:p>
        </p:txBody>
      </p:sp>
      <p:sp>
        <p:nvSpPr>
          <p:cNvPr id="64" name="TextBox 63"/>
          <p:cNvSpPr txBox="1"/>
          <p:nvPr/>
        </p:nvSpPr>
        <p:spPr>
          <a:xfrm>
            <a:off x="10783016" y="5233987"/>
            <a:ext cx="1242203" cy="369332"/>
          </a:xfrm>
          <a:prstGeom prst="rect">
            <a:avLst/>
          </a:prstGeom>
          <a:noFill/>
        </p:spPr>
        <p:txBody>
          <a:bodyPr wrap="square" rtlCol="0">
            <a:spAutoFit/>
          </a:bodyPr>
          <a:lstStyle/>
          <a:p>
            <a:r>
              <a:rPr lang="en-US" dirty="0" smtClean="0"/>
              <a:t>BUY Levels</a:t>
            </a:r>
            <a:endParaRPr lang="en-US" dirty="0"/>
          </a:p>
        </p:txBody>
      </p:sp>
    </p:spTree>
    <p:extLst>
      <p:ext uri="{BB962C8B-B14F-4D97-AF65-F5344CB8AC3E}">
        <p14:creationId xmlns:p14="http://schemas.microsoft.com/office/powerpoint/2010/main" val="2219526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98612" y="205048"/>
            <a:ext cx="3467818" cy="369332"/>
          </a:xfrm>
          <a:prstGeom prst="rect">
            <a:avLst/>
          </a:prstGeom>
          <a:noFill/>
        </p:spPr>
        <p:txBody>
          <a:bodyPr wrap="square" rtlCol="0">
            <a:spAutoFit/>
          </a:bodyPr>
          <a:lstStyle/>
          <a:p>
            <a:pPr algn="r" rtl="1"/>
            <a:r>
              <a:rPr lang="fa-IR" dirty="0" smtClean="0">
                <a:cs typeface="B Titr" panose="00000700000000000000" pitchFamily="2" charset="-78"/>
              </a:rPr>
              <a:t>نوع فعالیت ربات:</a:t>
            </a:r>
            <a:endParaRPr lang="en-US" dirty="0">
              <a:cs typeface="B Titr" panose="00000700000000000000" pitchFamily="2" charset="-78"/>
            </a:endParaRPr>
          </a:p>
        </p:txBody>
      </p:sp>
      <p:sp>
        <p:nvSpPr>
          <p:cNvPr id="4" name="TextBox 3"/>
          <p:cNvSpPr txBox="1"/>
          <p:nvPr/>
        </p:nvSpPr>
        <p:spPr>
          <a:xfrm>
            <a:off x="371294" y="407606"/>
            <a:ext cx="11404120" cy="1754326"/>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این استراتژی برای نماد </a:t>
            </a:r>
            <a:r>
              <a:rPr lang="en-US" dirty="0" smtClean="0">
                <a:cs typeface="B Nazanin" panose="00000400000000000000" pitchFamily="2" charset="-78"/>
              </a:rPr>
              <a:t>XAUUSD</a:t>
            </a:r>
            <a:r>
              <a:rPr lang="fa-IR" dirty="0" smtClean="0">
                <a:cs typeface="B Nazanin" panose="00000400000000000000" pitchFamily="2" charset="-78"/>
              </a:rPr>
              <a:t> تست و بررسی شده است، لذا این نماد به عنوان نماد این استراتژی شناخته میشود، توقفات این نماد در بازار معمولا در روز های کاری بین ساعت 24 تا 1 به وقت ایران، و در روزهای غیرکاری کلا تعطیل میباشد. با توجه به این نکته ربات به گونه ای تعریف شود که ساعت انجام فعالیت های ربات البته پس از تعیین لول ها، توسط خود کاربر مشخص شود (یعنی کاربر به ربات بگویید مثلا از ساعت 2 صبح فعالیتت را در لول های از قبل تعیین شده شروع کن و در ساعت مثلا 22 متوقف شو).</a:t>
            </a:r>
            <a:endParaRPr lang="en-US" dirty="0">
              <a:cs typeface="B Nazanin" panose="00000400000000000000" pitchFamily="2" charset="-78"/>
            </a:endParaRPr>
          </a:p>
        </p:txBody>
      </p:sp>
      <p:sp>
        <p:nvSpPr>
          <p:cNvPr id="5" name="TextBox 4"/>
          <p:cNvSpPr txBox="1"/>
          <p:nvPr/>
        </p:nvSpPr>
        <p:spPr>
          <a:xfrm>
            <a:off x="569343" y="1962414"/>
            <a:ext cx="11197088" cy="1338828"/>
          </a:xfrm>
          <a:prstGeom prst="rect">
            <a:avLst/>
          </a:prstGeom>
          <a:noFill/>
        </p:spPr>
        <p:txBody>
          <a:bodyPr wrap="square" rtlCol="0">
            <a:spAutoFit/>
          </a:bodyPr>
          <a:lstStyle/>
          <a:p>
            <a:pPr algn="just" rtl="1">
              <a:lnSpc>
                <a:spcPct val="150000"/>
              </a:lnSpc>
            </a:pPr>
            <a:r>
              <a:rPr lang="fa-IR" b="1" dirty="0" smtClean="0">
                <a:cs typeface="B Nazanin" panose="00000400000000000000" pitchFamily="2" charset="-78"/>
              </a:rPr>
              <a:t>* نکته مهم </a:t>
            </a:r>
            <a:r>
              <a:rPr lang="fa-IR" dirty="0" smtClean="0">
                <a:cs typeface="B Nazanin" panose="00000400000000000000" pitchFamily="2" charset="-78"/>
              </a:rPr>
              <a:t>: اگر قیمت پیش از اعلام ساعت شروع فعالیت (بین زمان پایان توقف و اعلام فعالیت توسط کاربر ) یک سری لول ها را تاچ کرده باشد، آن لول ها باید به صورت خودکار توسط ربات حذف شود و در هنگام تاچ مجدد آنها هیچ واکنشی نشان ندهد و در لول هایی که تاچ نشده معامله تا ساعت تعیین شده انجام دهد ( جلوتر نحوه ی انجام معامله در لول ها هم گفته میشود) </a:t>
            </a:r>
            <a:endParaRPr lang="en-US" dirty="0">
              <a:cs typeface="B Nazanin" panose="00000400000000000000" pitchFamily="2" charset="-78"/>
            </a:endParaRPr>
          </a:p>
        </p:txBody>
      </p:sp>
      <p:cxnSp>
        <p:nvCxnSpPr>
          <p:cNvPr id="7" name="Straight Connector 6"/>
          <p:cNvCxnSpPr/>
          <p:nvPr/>
        </p:nvCxnSpPr>
        <p:spPr>
          <a:xfrm>
            <a:off x="362310" y="5611341"/>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77970" y="5389212"/>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79481" y="4509316"/>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032599" y="4084315"/>
            <a:ext cx="550644" cy="10374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587555" y="4101503"/>
            <a:ext cx="253770" cy="7351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845279" y="4073681"/>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31465" y="4062734"/>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570615" y="4704768"/>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717626" y="4694621"/>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41325" y="4062734"/>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114800" y="5108919"/>
            <a:ext cx="168215" cy="3893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048110" y="5389211"/>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224951" y="4509316"/>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205430" y="4410179"/>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329796" y="4704768"/>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73324" y="6175480"/>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37996" y="5829158"/>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320558" y="5534570"/>
            <a:ext cx="7736820" cy="2966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292000" y="3879506"/>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03284" y="3883156"/>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38" name="Left Brace 37"/>
          <p:cNvSpPr/>
          <p:nvPr/>
        </p:nvSpPr>
        <p:spPr>
          <a:xfrm rot="5400000">
            <a:off x="2120896" y="1760357"/>
            <a:ext cx="421502" cy="3920706"/>
          </a:xfrm>
          <a:prstGeom prst="leftBrace">
            <a:avLst>
              <a:gd name="adj1" fmla="val 5949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Left Brace 38"/>
          <p:cNvSpPr/>
          <p:nvPr/>
        </p:nvSpPr>
        <p:spPr>
          <a:xfrm rot="5400000">
            <a:off x="4823838" y="3020178"/>
            <a:ext cx="421502" cy="1502433"/>
          </a:xfrm>
          <a:prstGeom prst="leftBrace">
            <a:avLst>
              <a:gd name="adj1" fmla="val 43125"/>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Left Brace 39"/>
          <p:cNvSpPr/>
          <p:nvPr/>
        </p:nvSpPr>
        <p:spPr>
          <a:xfrm rot="5400000">
            <a:off x="7586448" y="1826249"/>
            <a:ext cx="421502" cy="3920706"/>
          </a:xfrm>
          <a:prstGeom prst="leftBrace">
            <a:avLst>
              <a:gd name="adj1" fmla="val 5949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p:cNvSpPr txBox="1"/>
          <p:nvPr/>
        </p:nvSpPr>
        <p:spPr>
          <a:xfrm>
            <a:off x="46368" y="3281063"/>
            <a:ext cx="3467818" cy="261610"/>
          </a:xfrm>
          <a:prstGeom prst="rect">
            <a:avLst/>
          </a:prstGeom>
          <a:noFill/>
        </p:spPr>
        <p:txBody>
          <a:bodyPr wrap="square" rtlCol="0">
            <a:spAutoFit/>
          </a:bodyPr>
          <a:lstStyle/>
          <a:p>
            <a:pPr algn="r" rtl="1"/>
            <a:r>
              <a:rPr lang="fa-IR" sz="1100" dirty="0" smtClean="0">
                <a:cs typeface="B Titr" panose="00000700000000000000" pitchFamily="2" charset="-78"/>
              </a:rPr>
              <a:t>تایم توقف بازار که لول ها تعیین می شوند</a:t>
            </a:r>
            <a:endParaRPr lang="en-US" sz="1100" dirty="0">
              <a:cs typeface="B Titr" panose="00000700000000000000" pitchFamily="2" charset="-78"/>
            </a:endParaRPr>
          </a:p>
        </p:txBody>
      </p:sp>
      <p:sp>
        <p:nvSpPr>
          <p:cNvPr id="42" name="TextBox 41"/>
          <p:cNvSpPr txBox="1"/>
          <p:nvPr/>
        </p:nvSpPr>
        <p:spPr>
          <a:xfrm>
            <a:off x="2464998" y="3364457"/>
            <a:ext cx="3467818" cy="246221"/>
          </a:xfrm>
          <a:prstGeom prst="rect">
            <a:avLst/>
          </a:prstGeom>
          <a:noFill/>
        </p:spPr>
        <p:txBody>
          <a:bodyPr wrap="square" rtlCol="0">
            <a:spAutoFit/>
          </a:bodyPr>
          <a:lstStyle/>
          <a:p>
            <a:pPr algn="r" rtl="1"/>
            <a:r>
              <a:rPr lang="fa-IR" sz="1000" dirty="0" smtClean="0">
                <a:cs typeface="B Titr" panose="00000700000000000000" pitchFamily="2" charset="-78"/>
              </a:rPr>
              <a:t>تایم بین توقف بازار تا اعلام فعالیت ربات</a:t>
            </a:r>
            <a:endParaRPr lang="en-US" sz="1000" dirty="0">
              <a:cs typeface="B Titr" panose="00000700000000000000" pitchFamily="2" charset="-78"/>
            </a:endParaRPr>
          </a:p>
        </p:txBody>
      </p:sp>
      <p:sp>
        <p:nvSpPr>
          <p:cNvPr id="45" name="TextBox 44"/>
          <p:cNvSpPr txBox="1"/>
          <p:nvPr/>
        </p:nvSpPr>
        <p:spPr>
          <a:xfrm>
            <a:off x="5607890" y="3344480"/>
            <a:ext cx="3467818" cy="261610"/>
          </a:xfrm>
          <a:prstGeom prst="rect">
            <a:avLst/>
          </a:prstGeom>
          <a:noFill/>
        </p:spPr>
        <p:txBody>
          <a:bodyPr wrap="square" rtlCol="0">
            <a:spAutoFit/>
          </a:bodyPr>
          <a:lstStyle/>
          <a:p>
            <a:pPr algn="r" rtl="1"/>
            <a:r>
              <a:rPr lang="fa-IR" sz="1100" dirty="0" smtClean="0">
                <a:cs typeface="B Titr" panose="00000700000000000000" pitchFamily="2" charset="-78"/>
              </a:rPr>
              <a:t>تایم بعد از اعلام شروع فعالیت ربات تا پایان آن</a:t>
            </a:r>
            <a:endParaRPr lang="en-US" sz="1100" dirty="0">
              <a:cs typeface="B Titr" panose="00000700000000000000" pitchFamily="2" charset="-78"/>
            </a:endParaRPr>
          </a:p>
        </p:txBody>
      </p:sp>
      <p:cxnSp>
        <p:nvCxnSpPr>
          <p:cNvPr id="46" name="Straight Connector 45"/>
          <p:cNvCxnSpPr/>
          <p:nvPr/>
        </p:nvCxnSpPr>
        <p:spPr>
          <a:xfrm>
            <a:off x="9776783" y="3810849"/>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4313207" y="5044273"/>
            <a:ext cx="224287" cy="34493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4536056" y="4556233"/>
            <a:ext cx="159588" cy="855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710944" y="4555759"/>
            <a:ext cx="245920" cy="1121645"/>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972164" y="5014561"/>
            <a:ext cx="307515" cy="662843"/>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287810" y="5015820"/>
            <a:ext cx="497996" cy="330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5785806" y="5042464"/>
            <a:ext cx="449116" cy="311382"/>
          </a:xfrm>
          <a:prstGeom prst="line">
            <a:avLst/>
          </a:prstGeom>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4571215" y="4513445"/>
            <a:ext cx="297848" cy="280893"/>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4810885" y="5449129"/>
            <a:ext cx="297848" cy="280893"/>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Arrow Connector 68"/>
          <p:cNvCxnSpPr/>
          <p:nvPr/>
        </p:nvCxnSpPr>
        <p:spPr>
          <a:xfrm>
            <a:off x="8074325" y="4704768"/>
            <a:ext cx="2078966" cy="151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9115156" y="5269642"/>
            <a:ext cx="1150098" cy="253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0206086" y="4495238"/>
            <a:ext cx="1946783" cy="938719"/>
          </a:xfrm>
          <a:prstGeom prst="rect">
            <a:avLst/>
          </a:prstGeom>
          <a:noFill/>
        </p:spPr>
        <p:txBody>
          <a:bodyPr wrap="square" rtlCol="0">
            <a:spAutoFit/>
          </a:bodyPr>
          <a:lstStyle/>
          <a:p>
            <a:pPr algn="just" rtl="1"/>
            <a:r>
              <a:rPr lang="fa-IR" sz="1100" dirty="0" smtClean="0">
                <a:cs typeface="B Titr" panose="00000700000000000000" pitchFamily="2" charset="-78"/>
              </a:rPr>
              <a:t>به دلیل تاچ شدن این لول ها در تایم بین توقف بازار تا اعلام شروع فعالیت ربات باید توسط ربات حذف شده و در ادمه هیچ واکنشی نسبت به آنها نشان ندهد</a:t>
            </a:r>
            <a:endParaRPr lang="en-US" sz="1100" dirty="0">
              <a:cs typeface="B Titr" panose="00000700000000000000" pitchFamily="2" charset="-78"/>
            </a:endParaRPr>
          </a:p>
        </p:txBody>
      </p:sp>
    </p:spTree>
    <p:extLst>
      <p:ext uri="{BB962C8B-B14F-4D97-AF65-F5344CB8AC3E}">
        <p14:creationId xmlns:p14="http://schemas.microsoft.com/office/powerpoint/2010/main" val="3481962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5865" y="543464"/>
            <a:ext cx="3467818" cy="369332"/>
          </a:xfrm>
          <a:prstGeom prst="rect">
            <a:avLst/>
          </a:prstGeom>
          <a:noFill/>
        </p:spPr>
        <p:txBody>
          <a:bodyPr wrap="square" rtlCol="0">
            <a:spAutoFit/>
          </a:bodyPr>
          <a:lstStyle/>
          <a:p>
            <a:pPr algn="r" rtl="1"/>
            <a:r>
              <a:rPr lang="fa-IR" dirty="0" smtClean="0">
                <a:cs typeface="B Titr" panose="00000700000000000000" pitchFamily="2" charset="-78"/>
              </a:rPr>
              <a:t>نوع فعالیت ربات:</a:t>
            </a:r>
            <a:endParaRPr lang="en-US" dirty="0">
              <a:cs typeface="B Titr" panose="00000700000000000000" pitchFamily="2" charset="-78"/>
            </a:endParaRPr>
          </a:p>
        </p:txBody>
      </p:sp>
      <p:sp>
        <p:nvSpPr>
          <p:cNvPr id="3" name="TextBox 2"/>
          <p:cNvSpPr txBox="1"/>
          <p:nvPr/>
        </p:nvSpPr>
        <p:spPr>
          <a:xfrm>
            <a:off x="759124" y="912796"/>
            <a:ext cx="11024559" cy="923330"/>
          </a:xfrm>
          <a:prstGeom prst="rect">
            <a:avLst/>
          </a:prstGeom>
          <a:noFill/>
        </p:spPr>
        <p:txBody>
          <a:bodyPr wrap="square" rtlCol="0">
            <a:spAutoFit/>
          </a:bodyPr>
          <a:lstStyle/>
          <a:p>
            <a:pPr algn="just" rtl="1">
              <a:lnSpc>
                <a:spcPct val="150000"/>
              </a:lnSpc>
            </a:pPr>
            <a:r>
              <a:rPr lang="fa-IR" b="1" dirty="0" smtClean="0">
                <a:cs typeface="B Nazanin" panose="00000400000000000000" pitchFamily="2" charset="-78"/>
              </a:rPr>
              <a:t>* نکته مهم </a:t>
            </a:r>
            <a:r>
              <a:rPr lang="fa-IR" dirty="0" smtClean="0">
                <a:cs typeface="B Nazanin" panose="00000400000000000000" pitchFamily="2" charset="-78"/>
              </a:rPr>
              <a:t>: هنگامی که قیمت به لول </a:t>
            </a:r>
            <a:r>
              <a:rPr lang="en-US" dirty="0" smtClean="0">
                <a:cs typeface="B Nazanin" panose="00000400000000000000" pitchFamily="2" charset="-78"/>
              </a:rPr>
              <a:t>BUY</a:t>
            </a:r>
            <a:r>
              <a:rPr lang="fa-IR" dirty="0" smtClean="0">
                <a:cs typeface="B Nazanin" panose="00000400000000000000" pitchFamily="2" charset="-78"/>
              </a:rPr>
              <a:t> نزدیک میشود در تلرانس </a:t>
            </a:r>
            <a:r>
              <a:rPr lang="en-US" dirty="0" smtClean="0">
                <a:cs typeface="B Nazanin" panose="00000400000000000000" pitchFamily="2" charset="-78"/>
              </a:rPr>
              <a:t>+0.5</a:t>
            </a:r>
            <a:r>
              <a:rPr lang="fa-IR" dirty="0" smtClean="0">
                <a:cs typeface="B Nazanin" panose="00000400000000000000" pitchFamily="2" charset="-78"/>
              </a:rPr>
              <a:t> پیپ اجازه باز شدن معامله را دارد. و هنگامی که قیمت به لول </a:t>
            </a:r>
            <a:r>
              <a:rPr lang="en-US" dirty="0" smtClean="0">
                <a:cs typeface="B Nazanin" panose="00000400000000000000" pitchFamily="2" charset="-78"/>
              </a:rPr>
              <a:t>SELL</a:t>
            </a:r>
            <a:r>
              <a:rPr lang="fa-IR" dirty="0" smtClean="0">
                <a:cs typeface="B Nazanin" panose="00000400000000000000" pitchFamily="2" charset="-78"/>
              </a:rPr>
              <a:t> نزدیک میشود در تلرانس </a:t>
            </a:r>
            <a:r>
              <a:rPr lang="en-US" dirty="0" smtClean="0">
                <a:cs typeface="B Nazanin" panose="00000400000000000000" pitchFamily="2" charset="-78"/>
              </a:rPr>
              <a:t>-0.5</a:t>
            </a:r>
            <a:r>
              <a:rPr lang="fa-IR" dirty="0" smtClean="0">
                <a:cs typeface="B Nazanin" panose="00000400000000000000" pitchFamily="2" charset="-78"/>
              </a:rPr>
              <a:t> پیپ اجازه بازکردن معاملات را دارد. </a:t>
            </a:r>
            <a:endParaRPr lang="en-US" dirty="0">
              <a:cs typeface="B Nazanin" panose="00000400000000000000" pitchFamily="2" charset="-78"/>
            </a:endParaRPr>
          </a:p>
        </p:txBody>
      </p:sp>
      <p:cxnSp>
        <p:nvCxnSpPr>
          <p:cNvPr id="4" name="Straight Connector 3"/>
          <p:cNvCxnSpPr/>
          <p:nvPr/>
        </p:nvCxnSpPr>
        <p:spPr>
          <a:xfrm>
            <a:off x="1492370" y="5147814"/>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708030" y="4925685"/>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09541" y="4045789"/>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3183147" y="3303917"/>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229099" y="3324215"/>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710022" y="3674853"/>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91177" y="3674853"/>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5426015" y="4313207"/>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72664" y="4317521"/>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192437" y="3303917"/>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960853" y="4396595"/>
            <a:ext cx="336430" cy="7253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178170" y="4925684"/>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2355011" y="4045789"/>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05222" y="367485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158596" y="429595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203384" y="5711953"/>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90226" y="4396595"/>
            <a:ext cx="4649638"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25064" y="3237744"/>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rot="5400000">
            <a:off x="3553960" y="1070951"/>
            <a:ext cx="421502" cy="3920706"/>
          </a:xfrm>
          <a:prstGeom prst="leftBrace">
            <a:avLst>
              <a:gd name="adj1" fmla="val 5949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1479432" y="2591657"/>
            <a:ext cx="3467818" cy="261610"/>
          </a:xfrm>
          <a:prstGeom prst="rect">
            <a:avLst/>
          </a:prstGeom>
          <a:noFill/>
        </p:spPr>
        <p:txBody>
          <a:bodyPr wrap="square" rtlCol="0">
            <a:spAutoFit/>
          </a:bodyPr>
          <a:lstStyle/>
          <a:p>
            <a:pPr algn="r" rtl="1"/>
            <a:r>
              <a:rPr lang="fa-IR" sz="1100" dirty="0" smtClean="0">
                <a:cs typeface="B Titr" panose="00000700000000000000" pitchFamily="2" charset="-78"/>
              </a:rPr>
              <a:t>تایم توقف بازار که لول ها تعیین می شوند</a:t>
            </a:r>
            <a:endParaRPr lang="en-US" sz="1100" dirty="0">
              <a:cs typeface="B Titr" panose="00000700000000000000" pitchFamily="2" charset="-78"/>
            </a:endParaRPr>
          </a:p>
        </p:txBody>
      </p:sp>
      <p:sp>
        <p:nvSpPr>
          <p:cNvPr id="30" name="Left Brace 29"/>
          <p:cNvSpPr/>
          <p:nvPr/>
        </p:nvSpPr>
        <p:spPr>
          <a:xfrm rot="5400000">
            <a:off x="7495873" y="1068796"/>
            <a:ext cx="421502" cy="3920706"/>
          </a:xfrm>
          <a:prstGeom prst="leftBrace">
            <a:avLst>
              <a:gd name="adj1" fmla="val 5949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5426015" y="2560916"/>
            <a:ext cx="3467818" cy="261610"/>
          </a:xfrm>
          <a:prstGeom prst="rect">
            <a:avLst/>
          </a:prstGeom>
          <a:noFill/>
        </p:spPr>
        <p:txBody>
          <a:bodyPr wrap="square" rtlCol="0">
            <a:spAutoFit/>
          </a:bodyPr>
          <a:lstStyle/>
          <a:p>
            <a:pPr algn="r" rtl="1"/>
            <a:r>
              <a:rPr lang="fa-IR" sz="1100" dirty="0" smtClean="0">
                <a:cs typeface="B Titr" panose="00000700000000000000" pitchFamily="2" charset="-78"/>
              </a:rPr>
              <a:t>تایم بعد از اعلام شروع فعالیت ربات تا پایان آن</a:t>
            </a:r>
            <a:endParaRPr lang="en-US" sz="1100" dirty="0">
              <a:cs typeface="B Titr" panose="00000700000000000000" pitchFamily="2" charset="-78"/>
            </a:endParaRPr>
          </a:p>
        </p:txBody>
      </p:sp>
      <p:sp>
        <p:nvSpPr>
          <p:cNvPr id="32" name="Oval 31"/>
          <p:cNvSpPr/>
          <p:nvPr/>
        </p:nvSpPr>
        <p:spPr>
          <a:xfrm>
            <a:off x="6175435" y="4227042"/>
            <a:ext cx="297848" cy="280893"/>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a:off x="6547869" y="4455140"/>
            <a:ext cx="2803165" cy="470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339533" y="4679057"/>
            <a:ext cx="1946783" cy="430887"/>
          </a:xfrm>
          <a:prstGeom prst="rect">
            <a:avLst/>
          </a:prstGeom>
          <a:noFill/>
        </p:spPr>
        <p:txBody>
          <a:bodyPr wrap="square" rtlCol="0">
            <a:spAutoFit/>
          </a:bodyPr>
          <a:lstStyle/>
          <a:p>
            <a:pPr algn="just" rtl="1"/>
            <a:r>
              <a:rPr lang="fa-IR" sz="1100" dirty="0" smtClean="0">
                <a:cs typeface="B Titr" panose="00000700000000000000" pitchFamily="2" charset="-78"/>
              </a:rPr>
              <a:t>فاصله </a:t>
            </a:r>
            <a:r>
              <a:rPr lang="en-US" sz="1100" dirty="0" smtClean="0">
                <a:cs typeface="B Titr" panose="00000700000000000000" pitchFamily="2" charset="-78"/>
              </a:rPr>
              <a:t>-0.5</a:t>
            </a:r>
            <a:r>
              <a:rPr lang="fa-IR" sz="1100" dirty="0" smtClean="0">
                <a:cs typeface="B Titr" panose="00000700000000000000" pitchFamily="2" charset="-78"/>
              </a:rPr>
              <a:t> پیپ پس معامله میتواند توسط ربات باز شود</a:t>
            </a:r>
            <a:endParaRPr lang="en-US" sz="1100" dirty="0">
              <a:cs typeface="B Titr" panose="00000700000000000000" pitchFamily="2" charset="-78"/>
            </a:endParaRPr>
          </a:p>
        </p:txBody>
      </p:sp>
      <p:sp>
        <p:nvSpPr>
          <p:cNvPr id="37" name="Right Brace 36"/>
          <p:cNvSpPr/>
          <p:nvPr/>
        </p:nvSpPr>
        <p:spPr>
          <a:xfrm>
            <a:off x="9881559" y="4295953"/>
            <a:ext cx="79075" cy="10064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9" name="Straight Arrow Connector 38"/>
          <p:cNvCxnSpPr/>
          <p:nvPr/>
        </p:nvCxnSpPr>
        <p:spPr>
          <a:xfrm flipV="1">
            <a:off x="10001609" y="3774776"/>
            <a:ext cx="572219" cy="542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614095" y="3640826"/>
            <a:ext cx="1946783" cy="261610"/>
          </a:xfrm>
          <a:prstGeom prst="rect">
            <a:avLst/>
          </a:prstGeom>
          <a:noFill/>
        </p:spPr>
        <p:txBody>
          <a:bodyPr wrap="square" rtlCol="0">
            <a:spAutoFit/>
          </a:bodyPr>
          <a:lstStyle/>
          <a:p>
            <a:pPr algn="just" rtl="1"/>
            <a:r>
              <a:rPr lang="fa-IR" sz="1100" dirty="0" smtClean="0">
                <a:cs typeface="B Titr" panose="00000700000000000000" pitchFamily="2" charset="-78"/>
              </a:rPr>
              <a:t>فاصله </a:t>
            </a:r>
            <a:r>
              <a:rPr lang="en-US" sz="1100" dirty="0" smtClean="0">
                <a:cs typeface="B Titr" panose="00000700000000000000" pitchFamily="2" charset="-78"/>
              </a:rPr>
              <a:t>0.5 </a:t>
            </a:r>
            <a:r>
              <a:rPr lang="fa-IR" sz="1100" dirty="0">
                <a:cs typeface="B Titr" panose="00000700000000000000" pitchFamily="2" charset="-78"/>
              </a:rPr>
              <a:t> </a:t>
            </a:r>
            <a:r>
              <a:rPr lang="fa-IR" sz="1100" dirty="0" smtClean="0">
                <a:cs typeface="B Titr" panose="00000700000000000000" pitchFamily="2" charset="-78"/>
              </a:rPr>
              <a:t>پیپی</a:t>
            </a:r>
            <a:endParaRPr lang="en-US" sz="1100" dirty="0">
              <a:cs typeface="B Titr" panose="00000700000000000000" pitchFamily="2" charset="-78"/>
            </a:endParaRPr>
          </a:p>
        </p:txBody>
      </p:sp>
      <p:sp>
        <p:nvSpPr>
          <p:cNvPr id="41" name="TextBox 40"/>
          <p:cNvSpPr txBox="1"/>
          <p:nvPr/>
        </p:nvSpPr>
        <p:spPr>
          <a:xfrm>
            <a:off x="9054095" y="2067775"/>
            <a:ext cx="2467245" cy="338554"/>
          </a:xfrm>
          <a:prstGeom prst="rect">
            <a:avLst/>
          </a:prstGeom>
          <a:noFill/>
        </p:spPr>
        <p:txBody>
          <a:bodyPr wrap="square" rtlCol="0">
            <a:spAutoFit/>
          </a:bodyPr>
          <a:lstStyle/>
          <a:p>
            <a:pPr algn="just" rtl="1"/>
            <a:r>
              <a:rPr lang="fa-IR" sz="1600" dirty="0" smtClean="0">
                <a:cs typeface="B Titr" panose="00000700000000000000" pitchFamily="2" charset="-78"/>
              </a:rPr>
              <a:t>مثال هنگام رسیدن به لول  </a:t>
            </a:r>
            <a:r>
              <a:rPr lang="en-US" sz="1600" dirty="0" smtClean="0">
                <a:cs typeface="B Titr" panose="00000700000000000000" pitchFamily="2" charset="-78"/>
              </a:rPr>
              <a:t>SELL</a:t>
            </a:r>
            <a:endParaRPr lang="en-US" sz="1600" dirty="0">
              <a:cs typeface="B Titr" panose="00000700000000000000" pitchFamily="2" charset="-78"/>
            </a:endParaRPr>
          </a:p>
        </p:txBody>
      </p:sp>
      <p:cxnSp>
        <p:nvCxnSpPr>
          <p:cNvPr id="42" name="Straight Connector 41"/>
          <p:cNvCxnSpPr/>
          <p:nvPr/>
        </p:nvCxnSpPr>
        <p:spPr>
          <a:xfrm>
            <a:off x="1868336" y="5387198"/>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571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5509" y="275591"/>
            <a:ext cx="8678174" cy="369332"/>
          </a:xfrm>
          <a:prstGeom prst="rect">
            <a:avLst/>
          </a:prstGeom>
          <a:noFill/>
        </p:spPr>
        <p:txBody>
          <a:bodyPr wrap="square" rtlCol="0">
            <a:spAutoFit/>
          </a:bodyPr>
          <a:lstStyle/>
          <a:p>
            <a:pPr algn="r" rtl="1"/>
            <a:r>
              <a:rPr lang="fa-IR" dirty="0" smtClean="0">
                <a:cs typeface="B Titr" panose="00000700000000000000" pitchFamily="2" charset="-78"/>
              </a:rPr>
              <a:t>هنگامی که قیمت در زمان شروع فعالیت ربات به لول های تاچ نشده میرسد چگونه معامله را باز کند ؟</a:t>
            </a:r>
            <a:endParaRPr lang="en-US" dirty="0">
              <a:cs typeface="B Titr" panose="00000700000000000000" pitchFamily="2" charset="-78"/>
            </a:endParaRPr>
          </a:p>
        </p:txBody>
      </p:sp>
      <p:sp>
        <p:nvSpPr>
          <p:cNvPr id="4" name="TextBox 3"/>
          <p:cNvSpPr txBox="1"/>
          <p:nvPr/>
        </p:nvSpPr>
        <p:spPr>
          <a:xfrm>
            <a:off x="487392" y="553907"/>
            <a:ext cx="11404120" cy="1338828"/>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لول های تعیین شده توسط کاربر تماما از نوع استاتیک هستند ( مستقل از زمان)، هنگامی که قیمت در زمان شروع فعالیت ربات به این لول ها میرسد در صورتی که هیچ معامله ی باز شده ای از قبل ندارد (نکته : اگر معاملات قبلی ریسک فری شده بودند اشکالی ندارد) باید به صورت زیر عمل کند که پس از باز شدن معامله حالت های مختلفی پیش می آید که در در ادامه نوع فعالیت ربات در هر یک از حالت ها بیان میشود.</a:t>
            </a:r>
          </a:p>
        </p:txBody>
      </p:sp>
      <p:sp>
        <p:nvSpPr>
          <p:cNvPr id="5" name="TextBox 4"/>
          <p:cNvSpPr txBox="1"/>
          <p:nvPr/>
        </p:nvSpPr>
        <p:spPr>
          <a:xfrm>
            <a:off x="3174519" y="1915678"/>
            <a:ext cx="8678174" cy="369332"/>
          </a:xfrm>
          <a:prstGeom prst="rect">
            <a:avLst/>
          </a:prstGeom>
          <a:noFill/>
        </p:spPr>
        <p:txBody>
          <a:bodyPr wrap="square" rtlCol="0">
            <a:spAutoFit/>
          </a:bodyPr>
          <a:lstStyle/>
          <a:p>
            <a:pPr algn="r" rtl="1"/>
            <a:r>
              <a:rPr lang="fa-IR" dirty="0" smtClean="0">
                <a:cs typeface="B Titr" panose="00000700000000000000" pitchFamily="2" charset="-78"/>
              </a:rPr>
              <a:t>حالت صفر : از قبل هیچ معامله ای نداشته و یا معاملات قبلی ریسک فری هستند</a:t>
            </a:r>
            <a:endParaRPr lang="en-US" dirty="0">
              <a:cs typeface="B Titr" panose="00000700000000000000" pitchFamily="2" charset="-78"/>
            </a:endParaRPr>
          </a:p>
        </p:txBody>
      </p:sp>
      <p:sp>
        <p:nvSpPr>
          <p:cNvPr id="33" name="TextBox 32"/>
          <p:cNvSpPr txBox="1"/>
          <p:nvPr/>
        </p:nvSpPr>
        <p:spPr>
          <a:xfrm>
            <a:off x="448573" y="2263831"/>
            <a:ext cx="11404120" cy="2169825"/>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اگر فرض کنیم قیمت به لول </a:t>
            </a:r>
            <a:r>
              <a:rPr lang="en-US" dirty="0" smtClean="0">
                <a:cs typeface="B Nazanin" panose="00000400000000000000" pitchFamily="2" charset="-78"/>
              </a:rPr>
              <a:t>SELL</a:t>
            </a:r>
            <a:r>
              <a:rPr lang="fa-IR" dirty="0" smtClean="0">
                <a:cs typeface="B Nazanin" panose="00000400000000000000" pitchFamily="2" charset="-78"/>
              </a:rPr>
              <a:t> رسیده باشد دو معامله با هرکدام با ریسک </a:t>
            </a:r>
            <a:r>
              <a:rPr lang="en-US" dirty="0" smtClean="0">
                <a:cs typeface="B Nazanin" panose="00000400000000000000" pitchFamily="2" charset="-78"/>
              </a:rPr>
              <a:t>1.5%</a:t>
            </a:r>
            <a:r>
              <a:rPr lang="fa-IR" dirty="0" smtClean="0">
                <a:cs typeface="B Nazanin" panose="00000400000000000000" pitchFamily="2" charset="-78"/>
              </a:rPr>
              <a:t> در تلرانس گفته شده آن لول باز میشود به طوری که در معامله اول </a:t>
            </a:r>
            <a:r>
              <a:rPr lang="en-US" dirty="0" smtClean="0">
                <a:cs typeface="B Nazanin" panose="00000400000000000000" pitchFamily="2" charset="-78"/>
              </a:rPr>
              <a:t>SL </a:t>
            </a:r>
            <a:r>
              <a:rPr lang="fa-IR" dirty="0">
                <a:cs typeface="B Nazanin" panose="00000400000000000000" pitchFamily="2" charset="-78"/>
              </a:rPr>
              <a:t> </a:t>
            </a:r>
            <a:r>
              <a:rPr lang="fa-IR" dirty="0" smtClean="0">
                <a:cs typeface="B Nazanin" panose="00000400000000000000" pitchFamily="2" charset="-78"/>
              </a:rPr>
              <a:t>آن در دو لول بالاتر با فاصله 5 پیپی بالاتر از لول دوم قرار میگرد و </a:t>
            </a:r>
            <a:r>
              <a:rPr lang="en-US" dirty="0" smtClean="0">
                <a:cs typeface="B Nazanin" panose="00000400000000000000" pitchFamily="2" charset="-78"/>
              </a:rPr>
              <a:t>TP</a:t>
            </a:r>
            <a:r>
              <a:rPr lang="fa-IR" dirty="0" smtClean="0">
                <a:cs typeface="B Nazanin" panose="00000400000000000000" pitchFamily="2" charset="-78"/>
              </a:rPr>
              <a:t> معامله در </a:t>
            </a:r>
            <a:r>
              <a:rPr lang="en-US" dirty="0" smtClean="0">
                <a:cs typeface="B Nazanin" panose="00000400000000000000" pitchFamily="2" charset="-78"/>
              </a:rPr>
              <a:t>R/R = 2</a:t>
            </a:r>
            <a:r>
              <a:rPr lang="fa-IR" dirty="0" smtClean="0">
                <a:cs typeface="B Nazanin" panose="00000400000000000000" pitchFamily="2" charset="-78"/>
              </a:rPr>
              <a:t> قرار میگیرد همچنین یک لول </a:t>
            </a:r>
            <a:r>
              <a:rPr lang="en-US" dirty="0" smtClean="0">
                <a:cs typeface="B Nazanin" panose="00000400000000000000" pitchFamily="2" charset="-78"/>
              </a:rPr>
              <a:t>Alert</a:t>
            </a:r>
            <a:r>
              <a:rPr lang="fa-IR" dirty="0" smtClean="0">
                <a:cs typeface="B Nazanin" panose="00000400000000000000" pitchFamily="2" charset="-78"/>
              </a:rPr>
              <a:t> در فاصله </a:t>
            </a:r>
            <a:r>
              <a:rPr lang="en-US" dirty="0" smtClean="0">
                <a:cs typeface="B Nazanin" panose="00000400000000000000" pitchFamily="2" charset="-78"/>
              </a:rPr>
              <a:t>R/R = 1.7</a:t>
            </a:r>
            <a:r>
              <a:rPr lang="fa-IR" dirty="0" smtClean="0">
                <a:cs typeface="B Nazanin" panose="00000400000000000000" pitchFamily="2" charset="-78"/>
              </a:rPr>
              <a:t> قرار میگیرد که  هنگام رسیدن قیمت به آن به کاربر از طریق نوتیف یا پیامک اطلاع رسانی میشود، همچنین به کاربر این دسترسی را بدهد که در صورت نیاز کاربر اجازه دهد معامله در همان </a:t>
            </a:r>
            <a:r>
              <a:rPr lang="en-US" dirty="0" smtClean="0">
                <a:cs typeface="B Nazanin" panose="00000400000000000000" pitchFamily="2" charset="-78"/>
              </a:rPr>
              <a:t>R/R=1.7</a:t>
            </a:r>
            <a:r>
              <a:rPr lang="fa-IR" dirty="0" smtClean="0">
                <a:cs typeface="B Nazanin" panose="00000400000000000000" pitchFamily="2" charset="-78"/>
              </a:rPr>
              <a:t> به صورت خودکار بسته شود. معامله دوم همزمان با معامله ی اول باز میشود به طوری که </a:t>
            </a:r>
            <a:r>
              <a:rPr lang="en-US" dirty="0" smtClean="0">
                <a:cs typeface="B Nazanin" panose="00000400000000000000" pitchFamily="2" charset="-78"/>
              </a:rPr>
              <a:t>SL </a:t>
            </a:r>
            <a:r>
              <a:rPr lang="fa-IR" dirty="0">
                <a:cs typeface="B Nazanin" panose="00000400000000000000" pitchFamily="2" charset="-78"/>
              </a:rPr>
              <a:t> </a:t>
            </a:r>
            <a:r>
              <a:rPr lang="fa-IR" dirty="0" smtClean="0">
                <a:cs typeface="B Nazanin" panose="00000400000000000000" pitchFamily="2" charset="-78"/>
              </a:rPr>
              <a:t>آن در محل </a:t>
            </a:r>
            <a:r>
              <a:rPr lang="en-US" dirty="0" smtClean="0">
                <a:cs typeface="B Nazanin" panose="00000400000000000000" pitchFamily="2" charset="-78"/>
              </a:rPr>
              <a:t>SL</a:t>
            </a:r>
            <a:r>
              <a:rPr lang="fa-IR" dirty="0" smtClean="0">
                <a:cs typeface="B Nazanin" panose="00000400000000000000" pitchFamily="2" charset="-78"/>
              </a:rPr>
              <a:t> معامله اول قرار گیرد و </a:t>
            </a:r>
            <a:r>
              <a:rPr lang="en-US" dirty="0" smtClean="0">
                <a:cs typeface="B Nazanin" panose="00000400000000000000" pitchFamily="2" charset="-78"/>
              </a:rPr>
              <a:t>TP</a:t>
            </a:r>
            <a:r>
              <a:rPr lang="fa-IR" dirty="0" smtClean="0">
                <a:cs typeface="B Nazanin" panose="00000400000000000000" pitchFamily="2" charset="-78"/>
              </a:rPr>
              <a:t> آن در فاصله </a:t>
            </a:r>
            <a:r>
              <a:rPr lang="en-US" dirty="0" smtClean="0">
                <a:cs typeface="B Nazanin" panose="00000400000000000000" pitchFamily="2" charset="-78"/>
              </a:rPr>
              <a:t>20 </a:t>
            </a:r>
            <a:r>
              <a:rPr lang="fa-IR" dirty="0" smtClean="0">
                <a:cs typeface="B Nazanin" panose="00000400000000000000" pitchFamily="2" charset="-78"/>
              </a:rPr>
              <a:t> پیپ سود قرار بگیرد. در صفحه بعد این موضوع به صورت تصویری نمایش داده شده است.</a:t>
            </a:r>
          </a:p>
        </p:txBody>
      </p:sp>
    </p:spTree>
    <p:extLst>
      <p:ext uri="{BB962C8B-B14F-4D97-AF65-F5344CB8AC3E}">
        <p14:creationId xmlns:p14="http://schemas.microsoft.com/office/powerpoint/2010/main" val="272270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311215" y="3491542"/>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1526875" y="3269413"/>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2828386" y="2389517"/>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3001992" y="1647645"/>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047944" y="1667943"/>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528867" y="2018581"/>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10022" y="2018581"/>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244860" y="2656935"/>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91509" y="2661249"/>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11282" y="1647645"/>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779698" y="2656935"/>
            <a:ext cx="362309" cy="808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97015" y="3269412"/>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173856" y="2389517"/>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224067" y="2018581"/>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77441" y="2631152"/>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1022229" y="4055681"/>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43909" y="1581472"/>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87181" y="3730926"/>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859851" y="2743200"/>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859851" y="1368724"/>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859851" y="4914182"/>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859851" y="4353464"/>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59851" y="3051594"/>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070783" y="1263417"/>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SL </a:t>
            </a:r>
            <a:r>
              <a:rPr lang="fa-IR" sz="1200" dirty="0" smtClean="0">
                <a:cs typeface="B Titr" panose="00000700000000000000" pitchFamily="2" charset="-78"/>
              </a:rPr>
              <a:t> هردو معامله</a:t>
            </a:r>
            <a:endParaRPr lang="en-US" sz="1200" dirty="0">
              <a:cs typeface="B Titr" panose="00000700000000000000" pitchFamily="2" charset="-78"/>
            </a:endParaRPr>
          </a:p>
        </p:txBody>
      </p:sp>
      <p:sp>
        <p:nvSpPr>
          <p:cNvPr id="36" name="TextBox 35"/>
          <p:cNvSpPr txBox="1"/>
          <p:nvPr/>
        </p:nvSpPr>
        <p:spPr>
          <a:xfrm>
            <a:off x="7047780" y="2640571"/>
            <a:ext cx="1463616" cy="276999"/>
          </a:xfrm>
          <a:prstGeom prst="rect">
            <a:avLst/>
          </a:prstGeom>
          <a:noFill/>
        </p:spPr>
        <p:txBody>
          <a:bodyPr wrap="square" rtlCol="0">
            <a:spAutoFit/>
          </a:bodyPr>
          <a:lstStyle/>
          <a:p>
            <a:pPr algn="r" rtl="1"/>
            <a:r>
              <a:rPr lang="fa-IR" sz="1200" dirty="0" smtClean="0">
                <a:cs typeface="B Titr" panose="00000700000000000000" pitchFamily="2" charset="-78"/>
              </a:rPr>
              <a:t>نقطه ورود هردو معامله</a:t>
            </a:r>
            <a:endParaRPr lang="en-US" sz="1200" dirty="0">
              <a:cs typeface="B Titr" panose="00000700000000000000" pitchFamily="2" charset="-78"/>
            </a:endParaRPr>
          </a:p>
        </p:txBody>
      </p:sp>
      <p:sp>
        <p:nvSpPr>
          <p:cNvPr id="37" name="TextBox 36"/>
          <p:cNvSpPr txBox="1"/>
          <p:nvPr/>
        </p:nvSpPr>
        <p:spPr>
          <a:xfrm>
            <a:off x="6973378" y="2932980"/>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a:t>
            </a:r>
            <a:r>
              <a:rPr lang="fa-IR" sz="1200" dirty="0">
                <a:cs typeface="B Titr" panose="00000700000000000000" pitchFamily="2" charset="-78"/>
              </a:rPr>
              <a:t> </a:t>
            </a:r>
            <a:r>
              <a:rPr lang="fa-IR" sz="1200" dirty="0" smtClean="0">
                <a:cs typeface="B Titr" panose="00000700000000000000" pitchFamily="2" charset="-78"/>
              </a:rPr>
              <a:t>دوم</a:t>
            </a:r>
            <a:endParaRPr lang="en-US" sz="1200" dirty="0">
              <a:cs typeface="B Titr" panose="00000700000000000000" pitchFamily="2" charset="-78"/>
            </a:endParaRPr>
          </a:p>
        </p:txBody>
      </p:sp>
      <p:sp>
        <p:nvSpPr>
          <p:cNvPr id="38" name="TextBox 37"/>
          <p:cNvSpPr txBox="1"/>
          <p:nvPr/>
        </p:nvSpPr>
        <p:spPr>
          <a:xfrm>
            <a:off x="7047780" y="4247616"/>
            <a:ext cx="1250831" cy="276999"/>
          </a:xfrm>
          <a:prstGeom prst="rect">
            <a:avLst/>
          </a:prstGeom>
          <a:noFill/>
        </p:spPr>
        <p:txBody>
          <a:bodyPr wrap="square" rtlCol="0">
            <a:spAutoFit/>
          </a:bodyPr>
          <a:lstStyle/>
          <a:p>
            <a:pPr algn="r" rtl="1"/>
            <a:r>
              <a:rPr lang="en-US" sz="1200" dirty="0" smtClean="0">
                <a:cs typeface="B Titr" panose="00000700000000000000" pitchFamily="2" charset="-78"/>
              </a:rPr>
              <a:t>Alert </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
        <p:nvSpPr>
          <p:cNvPr id="39" name="TextBox 38"/>
          <p:cNvSpPr txBox="1"/>
          <p:nvPr/>
        </p:nvSpPr>
        <p:spPr>
          <a:xfrm>
            <a:off x="7138357" y="4813771"/>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Tree>
    <p:extLst>
      <p:ext uri="{BB962C8B-B14F-4D97-AF65-F5344CB8AC3E}">
        <p14:creationId xmlns:p14="http://schemas.microsoft.com/office/powerpoint/2010/main" val="1011846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05509" y="275591"/>
            <a:ext cx="8678174" cy="369332"/>
          </a:xfrm>
          <a:prstGeom prst="rect">
            <a:avLst/>
          </a:prstGeom>
          <a:noFill/>
        </p:spPr>
        <p:txBody>
          <a:bodyPr wrap="square" rtlCol="0">
            <a:spAutoFit/>
          </a:bodyPr>
          <a:lstStyle/>
          <a:p>
            <a:pPr algn="r" rtl="1"/>
            <a:r>
              <a:rPr lang="fa-IR" dirty="0" smtClean="0">
                <a:cs typeface="B Titr" panose="00000700000000000000" pitchFamily="2" charset="-78"/>
              </a:rPr>
              <a:t>هنگامی که قیمت در زمان شروع فعالیت ربات به لول های تاچ نشده میرسد چگونه معامله را باز کند ؟</a:t>
            </a:r>
            <a:endParaRPr lang="en-US" dirty="0">
              <a:cs typeface="B Titr" panose="00000700000000000000" pitchFamily="2" charset="-78"/>
            </a:endParaRPr>
          </a:p>
        </p:txBody>
      </p:sp>
      <p:sp>
        <p:nvSpPr>
          <p:cNvPr id="4" name="TextBox 3"/>
          <p:cNvSpPr txBox="1"/>
          <p:nvPr/>
        </p:nvSpPr>
        <p:spPr>
          <a:xfrm>
            <a:off x="379563" y="711076"/>
            <a:ext cx="11404120" cy="473206"/>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حال پس از باز شدن معامله رفتار هایی اتفاق می افتد که به بررسی هرکدام می پردازیم:</a:t>
            </a:r>
          </a:p>
        </p:txBody>
      </p:sp>
      <p:sp>
        <p:nvSpPr>
          <p:cNvPr id="5" name="TextBox 4"/>
          <p:cNvSpPr txBox="1"/>
          <p:nvPr/>
        </p:nvSpPr>
        <p:spPr>
          <a:xfrm>
            <a:off x="3105509" y="1286910"/>
            <a:ext cx="8678174" cy="369332"/>
          </a:xfrm>
          <a:prstGeom prst="rect">
            <a:avLst/>
          </a:prstGeom>
          <a:noFill/>
        </p:spPr>
        <p:txBody>
          <a:bodyPr wrap="square" rtlCol="0">
            <a:spAutoFit/>
          </a:bodyPr>
          <a:lstStyle/>
          <a:p>
            <a:pPr algn="r" rtl="1"/>
            <a:r>
              <a:rPr lang="fa-IR" dirty="0" smtClean="0">
                <a:cs typeface="B Titr" panose="00000700000000000000" pitchFamily="2" charset="-78"/>
              </a:rPr>
              <a:t>حالت یک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میکند و سپس به نقطه ورود بر میگردد (</a:t>
            </a:r>
            <a:r>
              <a:rPr lang="en-US" dirty="0" smtClean="0">
                <a:cs typeface="B Titr" panose="00000700000000000000" pitchFamily="2" charset="-78"/>
              </a:rPr>
              <a:t>Single profit</a:t>
            </a:r>
            <a:r>
              <a:rPr lang="fa-IR" dirty="0" smtClean="0">
                <a:cs typeface="B Titr" panose="00000700000000000000" pitchFamily="2" charset="-78"/>
              </a:rPr>
              <a:t>)</a:t>
            </a:r>
            <a:endParaRPr lang="en-US" dirty="0">
              <a:cs typeface="B Titr" panose="00000700000000000000" pitchFamily="2" charset="-78"/>
            </a:endParaRPr>
          </a:p>
        </p:txBody>
      </p:sp>
      <p:sp>
        <p:nvSpPr>
          <p:cNvPr id="6" name="TextBox 5"/>
          <p:cNvSpPr txBox="1"/>
          <p:nvPr/>
        </p:nvSpPr>
        <p:spPr>
          <a:xfrm>
            <a:off x="414068" y="1596064"/>
            <a:ext cx="11404120" cy="923330"/>
          </a:xfrm>
          <a:prstGeom prst="rect">
            <a:avLst/>
          </a:prstGeom>
          <a:noFill/>
        </p:spPr>
        <p:txBody>
          <a:bodyPr wrap="square" rtlCol="0">
            <a:spAutoFit/>
          </a:bodyPr>
          <a:lstStyle/>
          <a:p>
            <a:pPr algn="just" rtl="1">
              <a:lnSpc>
                <a:spcPct val="150000"/>
              </a:lnSpc>
            </a:pPr>
            <a:r>
              <a:rPr lang="fa-IR" dirty="0" smtClean="0">
                <a:cs typeface="B Nazanin" panose="00000400000000000000" pitchFamily="2" charset="-78"/>
              </a:rPr>
              <a:t>در این حالت بلافاصله بعد از تاچ شدن </a:t>
            </a:r>
            <a:r>
              <a:rPr lang="en-US" dirty="0" smtClean="0">
                <a:cs typeface="B Nazanin" panose="00000400000000000000" pitchFamily="2" charset="-78"/>
              </a:rPr>
              <a:t>TP</a:t>
            </a:r>
            <a:r>
              <a:rPr lang="fa-IR" dirty="0" smtClean="0">
                <a:cs typeface="B Nazanin" panose="00000400000000000000" pitchFamily="2" charset="-78"/>
              </a:rPr>
              <a:t> معامله دوم ، معامله دوم خودش بسته میشود و </a:t>
            </a:r>
            <a:r>
              <a:rPr lang="en-US" dirty="0" smtClean="0">
                <a:cs typeface="B Nazanin" panose="00000400000000000000" pitchFamily="2" charset="-78"/>
              </a:rPr>
              <a:t>SL</a:t>
            </a:r>
            <a:r>
              <a:rPr lang="fa-IR" dirty="0" smtClean="0">
                <a:cs typeface="B Nazanin" panose="00000400000000000000" pitchFamily="2" charset="-78"/>
              </a:rPr>
              <a:t> معامله اول به نقطه ورود منتقل یابد یعنی معامله اول ریسک فری شود. پس از آن اگر قیمت مجدد به نقطه ورود برگشت هیچ معامله در آن لول انجام ندهد </a:t>
            </a:r>
            <a:r>
              <a:rPr lang="fa-IR" u="sng" dirty="0" smtClean="0">
                <a:cs typeface="B Nazanin" panose="00000400000000000000" pitchFamily="2" charset="-78"/>
              </a:rPr>
              <a:t>هر لول تنها یکبار </a:t>
            </a:r>
            <a:r>
              <a:rPr lang="fa-IR" dirty="0" smtClean="0">
                <a:cs typeface="B Nazanin" panose="00000400000000000000" pitchFamily="2" charset="-78"/>
              </a:rPr>
              <a:t>مصرف است. و معامله اول هم با </a:t>
            </a:r>
            <a:r>
              <a:rPr lang="en-US" dirty="0" smtClean="0">
                <a:cs typeface="B Nazanin" panose="00000400000000000000" pitchFamily="2" charset="-78"/>
              </a:rPr>
              <a:t>0%</a:t>
            </a:r>
            <a:r>
              <a:rPr lang="fa-IR" dirty="0" smtClean="0">
                <a:cs typeface="B Nazanin" panose="00000400000000000000" pitchFamily="2" charset="-78"/>
              </a:rPr>
              <a:t> سود بسته میشود.</a:t>
            </a:r>
          </a:p>
        </p:txBody>
      </p:sp>
      <p:cxnSp>
        <p:nvCxnSpPr>
          <p:cNvPr id="7" name="Straight Connector 6"/>
          <p:cNvCxnSpPr/>
          <p:nvPr/>
        </p:nvCxnSpPr>
        <p:spPr>
          <a:xfrm>
            <a:off x="1552754" y="4828636"/>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768414" y="4606507"/>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69925" y="3726611"/>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243531" y="2984739"/>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289483" y="3005037"/>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770406" y="3355675"/>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951561" y="3355675"/>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486399" y="3994029"/>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633048" y="3998343"/>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252821" y="2984739"/>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6021237" y="3994029"/>
            <a:ext cx="362309" cy="808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38554" y="4606506"/>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2415395" y="3726611"/>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465606" y="3355675"/>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243420" y="3977665"/>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263768" y="5392775"/>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785448" y="2918566"/>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28720" y="5068020"/>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101390" y="4080294"/>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101390" y="2705818"/>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01390" y="6150865"/>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101390" y="5690558"/>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101390" y="4388688"/>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811881" y="2582744"/>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SL </a:t>
            </a:r>
            <a:r>
              <a:rPr lang="fa-IR" sz="1200" dirty="0" smtClean="0">
                <a:cs typeface="B Titr" panose="00000700000000000000" pitchFamily="2" charset="-78"/>
              </a:rPr>
              <a:t> هردو معامله</a:t>
            </a:r>
            <a:endParaRPr lang="en-US" sz="1200" dirty="0">
              <a:cs typeface="B Titr" panose="00000700000000000000" pitchFamily="2" charset="-78"/>
            </a:endParaRPr>
          </a:p>
        </p:txBody>
      </p:sp>
      <p:sp>
        <p:nvSpPr>
          <p:cNvPr id="31" name="TextBox 30"/>
          <p:cNvSpPr txBox="1"/>
          <p:nvPr/>
        </p:nvSpPr>
        <p:spPr>
          <a:xfrm>
            <a:off x="7289319" y="3977665"/>
            <a:ext cx="1463616" cy="276999"/>
          </a:xfrm>
          <a:prstGeom prst="rect">
            <a:avLst/>
          </a:prstGeom>
          <a:noFill/>
        </p:spPr>
        <p:txBody>
          <a:bodyPr wrap="square" rtlCol="0">
            <a:spAutoFit/>
          </a:bodyPr>
          <a:lstStyle/>
          <a:p>
            <a:pPr algn="r" rtl="1"/>
            <a:r>
              <a:rPr lang="fa-IR" sz="1200" dirty="0" smtClean="0">
                <a:cs typeface="B Titr" panose="00000700000000000000" pitchFamily="2" charset="-78"/>
              </a:rPr>
              <a:t>نقطه ورود هردو معامله</a:t>
            </a:r>
            <a:endParaRPr lang="en-US" sz="1200" dirty="0">
              <a:cs typeface="B Titr" panose="00000700000000000000" pitchFamily="2" charset="-78"/>
            </a:endParaRPr>
          </a:p>
        </p:txBody>
      </p:sp>
      <p:sp>
        <p:nvSpPr>
          <p:cNvPr id="32" name="TextBox 31"/>
          <p:cNvSpPr txBox="1"/>
          <p:nvPr/>
        </p:nvSpPr>
        <p:spPr>
          <a:xfrm>
            <a:off x="7214917" y="4270074"/>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a:t>
            </a:r>
            <a:r>
              <a:rPr lang="fa-IR" sz="1200" dirty="0">
                <a:cs typeface="B Titr" panose="00000700000000000000" pitchFamily="2" charset="-78"/>
              </a:rPr>
              <a:t> </a:t>
            </a:r>
            <a:r>
              <a:rPr lang="fa-IR" sz="1200" dirty="0" smtClean="0">
                <a:cs typeface="B Titr" panose="00000700000000000000" pitchFamily="2" charset="-78"/>
              </a:rPr>
              <a:t>دوم</a:t>
            </a:r>
            <a:endParaRPr lang="en-US" sz="1200" dirty="0">
              <a:cs typeface="B Titr" panose="00000700000000000000" pitchFamily="2" charset="-78"/>
            </a:endParaRPr>
          </a:p>
        </p:txBody>
      </p:sp>
      <p:sp>
        <p:nvSpPr>
          <p:cNvPr id="33" name="TextBox 32"/>
          <p:cNvSpPr txBox="1"/>
          <p:nvPr/>
        </p:nvSpPr>
        <p:spPr>
          <a:xfrm>
            <a:off x="7289319" y="5584710"/>
            <a:ext cx="1250831" cy="276999"/>
          </a:xfrm>
          <a:prstGeom prst="rect">
            <a:avLst/>
          </a:prstGeom>
          <a:noFill/>
        </p:spPr>
        <p:txBody>
          <a:bodyPr wrap="square" rtlCol="0">
            <a:spAutoFit/>
          </a:bodyPr>
          <a:lstStyle/>
          <a:p>
            <a:pPr algn="r" rtl="1"/>
            <a:r>
              <a:rPr lang="en-US" sz="1200" dirty="0" smtClean="0">
                <a:cs typeface="B Titr" panose="00000700000000000000" pitchFamily="2" charset="-78"/>
              </a:rPr>
              <a:t>Alert </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
        <p:nvSpPr>
          <p:cNvPr id="34" name="TextBox 33"/>
          <p:cNvSpPr txBox="1"/>
          <p:nvPr/>
        </p:nvSpPr>
        <p:spPr>
          <a:xfrm>
            <a:off x="7374145" y="6012365"/>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cxnSp>
        <p:nvCxnSpPr>
          <p:cNvPr id="38" name="Straight Connector 37"/>
          <p:cNvCxnSpPr/>
          <p:nvPr/>
        </p:nvCxnSpPr>
        <p:spPr>
          <a:xfrm>
            <a:off x="6383546" y="3950897"/>
            <a:ext cx="357097" cy="437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6740643" y="4032848"/>
            <a:ext cx="169115" cy="3558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8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10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8.33333E-7 1.48148E-6 L 0.00143 0.20602 " pathEditMode="relative" rAng="0" ptsTypes="AA">
                                      <p:cBhvr>
                                        <p:cTn id="16" dur="2000" fill="hold"/>
                                        <p:tgtEl>
                                          <p:spTgt spid="30"/>
                                        </p:tgtEl>
                                        <p:attrNameLst>
                                          <p:attrName>ppt_x</p:attrName>
                                          <p:attrName>ppt_y</p:attrName>
                                        </p:attrNameLst>
                                      </p:cBhvr>
                                      <p:rCtr x="13" y="10463"/>
                                    </p:animMotion>
                                  </p:childTnLst>
                                </p:cTn>
                              </p:par>
                              <p:par>
                                <p:cTn id="17" presetID="42" presetClass="path" presetSubtype="0" accel="50000" decel="50000" fill="hold" nodeType="withEffect">
                                  <p:stCondLst>
                                    <p:cond delay="0"/>
                                  </p:stCondLst>
                                  <p:childTnLst>
                                    <p:animMotion origin="layout" path="M -4.58333E-6 -4.44444E-6 L -4.58333E-6 0.20301 " pathEditMode="relative" rAng="0" ptsTypes="AA">
                                      <p:cBhvr>
                                        <p:cTn id="18" dur="2000" fill="hold"/>
                                        <p:tgtEl>
                                          <p:spTgt spid="26"/>
                                        </p:tgtEl>
                                        <p:attrNameLst>
                                          <p:attrName>ppt_x</p:attrName>
                                          <p:attrName>ppt_y</p:attrName>
                                        </p:attrNameLst>
                                      </p:cBhvr>
                                      <p:rCtr x="0" y="10139"/>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672860" y="398389"/>
            <a:ext cx="11240218" cy="646331"/>
          </a:xfrm>
          <a:prstGeom prst="rect">
            <a:avLst/>
          </a:prstGeom>
          <a:noFill/>
        </p:spPr>
        <p:txBody>
          <a:bodyPr wrap="square" rtlCol="0">
            <a:spAutoFit/>
          </a:bodyPr>
          <a:lstStyle/>
          <a:p>
            <a:pPr algn="r" rtl="1"/>
            <a:r>
              <a:rPr lang="fa-IR" dirty="0" smtClean="0">
                <a:cs typeface="B Titr" panose="00000700000000000000" pitchFamily="2" charset="-78"/>
              </a:rPr>
              <a:t>حالت دو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میکند و سپس تا </a:t>
            </a:r>
            <a:r>
              <a:rPr lang="en-US" dirty="0" smtClean="0">
                <a:cs typeface="B Titr" panose="00000700000000000000" pitchFamily="2" charset="-78"/>
              </a:rPr>
              <a:t>R/R=1.7</a:t>
            </a:r>
            <a:r>
              <a:rPr lang="fa-IR" dirty="0">
                <a:cs typeface="B Titr" panose="00000700000000000000" pitchFamily="2" charset="-78"/>
              </a:rPr>
              <a:t> </a:t>
            </a:r>
            <a:r>
              <a:rPr lang="fa-IR" dirty="0" smtClean="0">
                <a:cs typeface="B Titr" panose="00000700000000000000" pitchFamily="2" charset="-78"/>
              </a:rPr>
              <a:t>(حد </a:t>
            </a:r>
            <a:r>
              <a:rPr lang="en-US" dirty="0" smtClean="0">
                <a:cs typeface="B Titr" panose="00000700000000000000" pitchFamily="2" charset="-78"/>
              </a:rPr>
              <a:t>Alert</a:t>
            </a:r>
            <a:r>
              <a:rPr lang="fa-IR" dirty="0" smtClean="0">
                <a:cs typeface="B Titr" panose="00000700000000000000" pitchFamily="2" charset="-78"/>
              </a:rPr>
              <a:t>) میرسد در این حالت </a:t>
            </a:r>
            <a:r>
              <a:rPr lang="en-US" dirty="0" smtClean="0">
                <a:cs typeface="B Titr" panose="00000700000000000000" pitchFamily="2" charset="-78"/>
              </a:rPr>
              <a:t>SL</a:t>
            </a:r>
            <a:r>
              <a:rPr lang="fa-IR" dirty="0" smtClean="0">
                <a:cs typeface="B Titr" panose="00000700000000000000" pitchFamily="2" charset="-78"/>
              </a:rPr>
              <a:t> معامله اول به محل </a:t>
            </a:r>
            <a:r>
              <a:rPr lang="en-US" dirty="0" smtClean="0">
                <a:cs typeface="B Titr" panose="00000700000000000000" pitchFamily="2" charset="-78"/>
              </a:rPr>
              <a:t>TP</a:t>
            </a:r>
            <a:r>
              <a:rPr lang="fa-IR" dirty="0" smtClean="0">
                <a:cs typeface="B Titr" panose="00000700000000000000" pitchFamily="2" charset="-78"/>
              </a:rPr>
              <a:t> معامله دوم تریل میشود و سپس قیمت به این محل بر میگردد. (</a:t>
            </a:r>
            <a:r>
              <a:rPr lang="en-US" dirty="0" smtClean="0">
                <a:cs typeface="B Titr" panose="00000700000000000000" pitchFamily="2" charset="-78"/>
              </a:rPr>
              <a:t>Double Profit</a:t>
            </a:r>
            <a:r>
              <a:rPr lang="fa-IR" dirty="0" smtClean="0">
                <a:cs typeface="B Titr" panose="00000700000000000000" pitchFamily="2" charset="-78"/>
              </a:rPr>
              <a:t>)</a:t>
            </a:r>
            <a:endParaRPr lang="en-US" dirty="0">
              <a:cs typeface="B Titr" panose="00000700000000000000" pitchFamily="2" charset="-78"/>
            </a:endParaRPr>
          </a:p>
        </p:txBody>
      </p:sp>
      <p:cxnSp>
        <p:nvCxnSpPr>
          <p:cNvPr id="31" name="Straight Connector 30"/>
          <p:cNvCxnSpPr/>
          <p:nvPr/>
        </p:nvCxnSpPr>
        <p:spPr>
          <a:xfrm>
            <a:off x="1535503" y="4483581"/>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1751163" y="4261452"/>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52674" y="3381556"/>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3226280" y="2639684"/>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272232" y="2659982"/>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4753155" y="3010620"/>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934310" y="3010620"/>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5469148" y="3648974"/>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615797" y="3653288"/>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235570" y="2639684"/>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6003986" y="3648974"/>
            <a:ext cx="362309" cy="808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221303" y="4261451"/>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398144" y="3381556"/>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448355" y="3010620"/>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201729" y="3623191"/>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768197" y="2573511"/>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084139" y="3735239"/>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084139" y="2360763"/>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084139" y="5906221"/>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084139" y="5345503"/>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154947" y="4060886"/>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8885208" y="2229942"/>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SL </a:t>
            </a:r>
            <a:r>
              <a:rPr lang="fa-IR" sz="1200" dirty="0" smtClean="0">
                <a:cs typeface="B Titr" panose="00000700000000000000" pitchFamily="2" charset="-78"/>
              </a:rPr>
              <a:t> هردو معامله</a:t>
            </a:r>
            <a:endParaRPr lang="en-US" sz="1200" dirty="0">
              <a:cs typeface="B Titr" panose="00000700000000000000" pitchFamily="2" charset="-78"/>
            </a:endParaRPr>
          </a:p>
        </p:txBody>
      </p:sp>
      <p:sp>
        <p:nvSpPr>
          <p:cNvPr id="55" name="TextBox 54"/>
          <p:cNvSpPr txBox="1"/>
          <p:nvPr/>
        </p:nvSpPr>
        <p:spPr>
          <a:xfrm>
            <a:off x="7272068" y="3632610"/>
            <a:ext cx="1463616" cy="276999"/>
          </a:xfrm>
          <a:prstGeom prst="rect">
            <a:avLst/>
          </a:prstGeom>
          <a:noFill/>
        </p:spPr>
        <p:txBody>
          <a:bodyPr wrap="square" rtlCol="0">
            <a:spAutoFit/>
          </a:bodyPr>
          <a:lstStyle/>
          <a:p>
            <a:pPr algn="r" rtl="1"/>
            <a:r>
              <a:rPr lang="fa-IR" sz="1200" dirty="0" smtClean="0">
                <a:cs typeface="B Titr" panose="00000700000000000000" pitchFamily="2" charset="-78"/>
              </a:rPr>
              <a:t>نقطه ورود هردو معامله</a:t>
            </a:r>
            <a:endParaRPr lang="en-US" sz="1200" dirty="0">
              <a:cs typeface="B Titr" panose="00000700000000000000" pitchFamily="2" charset="-78"/>
            </a:endParaRPr>
          </a:p>
        </p:txBody>
      </p:sp>
      <p:sp>
        <p:nvSpPr>
          <p:cNvPr id="56" name="TextBox 55"/>
          <p:cNvSpPr txBox="1"/>
          <p:nvPr/>
        </p:nvSpPr>
        <p:spPr>
          <a:xfrm>
            <a:off x="7197666" y="3925019"/>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a:t>
            </a:r>
            <a:r>
              <a:rPr lang="fa-IR" sz="1200" dirty="0">
                <a:cs typeface="B Titr" panose="00000700000000000000" pitchFamily="2" charset="-78"/>
              </a:rPr>
              <a:t> </a:t>
            </a:r>
            <a:r>
              <a:rPr lang="fa-IR" sz="1200" dirty="0" smtClean="0">
                <a:cs typeface="B Titr" panose="00000700000000000000" pitchFamily="2" charset="-78"/>
              </a:rPr>
              <a:t>دوم</a:t>
            </a:r>
            <a:endParaRPr lang="en-US" sz="1200" dirty="0">
              <a:cs typeface="B Titr" panose="00000700000000000000" pitchFamily="2" charset="-78"/>
            </a:endParaRPr>
          </a:p>
        </p:txBody>
      </p:sp>
      <p:sp>
        <p:nvSpPr>
          <p:cNvPr id="57" name="TextBox 56"/>
          <p:cNvSpPr txBox="1"/>
          <p:nvPr/>
        </p:nvSpPr>
        <p:spPr>
          <a:xfrm>
            <a:off x="7272068" y="5239655"/>
            <a:ext cx="1250831" cy="276999"/>
          </a:xfrm>
          <a:prstGeom prst="rect">
            <a:avLst/>
          </a:prstGeom>
          <a:noFill/>
        </p:spPr>
        <p:txBody>
          <a:bodyPr wrap="square" rtlCol="0">
            <a:spAutoFit/>
          </a:bodyPr>
          <a:lstStyle/>
          <a:p>
            <a:pPr algn="r" rtl="1"/>
            <a:r>
              <a:rPr lang="en-US" sz="1200" dirty="0" smtClean="0">
                <a:cs typeface="B Titr" panose="00000700000000000000" pitchFamily="2" charset="-78"/>
              </a:rPr>
              <a:t>Alert </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
        <p:nvSpPr>
          <p:cNvPr id="58" name="TextBox 57"/>
          <p:cNvSpPr txBox="1"/>
          <p:nvPr/>
        </p:nvSpPr>
        <p:spPr>
          <a:xfrm>
            <a:off x="7362645" y="5805810"/>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cxnSp>
        <p:nvCxnSpPr>
          <p:cNvPr id="60" name="Straight Connector 59"/>
          <p:cNvCxnSpPr/>
          <p:nvPr/>
        </p:nvCxnSpPr>
        <p:spPr>
          <a:xfrm>
            <a:off x="6366295" y="3632610"/>
            <a:ext cx="138023" cy="411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504318" y="4043633"/>
            <a:ext cx="438868" cy="1309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endCxn id="56" idx="1"/>
          </p:cNvCxnSpPr>
          <p:nvPr/>
        </p:nvCxnSpPr>
        <p:spPr>
          <a:xfrm flipV="1">
            <a:off x="6943186" y="4063519"/>
            <a:ext cx="254480" cy="128198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731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1000"/>
                                        <p:tgtEl>
                                          <p:spTgt spid="6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3.125E-6 -3.7037E-7 L 0.00013 0.20185 " pathEditMode="relative" rAng="0" ptsTypes="AA">
                                      <p:cBhvr>
                                        <p:cTn id="16" dur="2000" fill="hold"/>
                                        <p:tgtEl>
                                          <p:spTgt spid="54"/>
                                        </p:tgtEl>
                                        <p:attrNameLst>
                                          <p:attrName>ppt_x</p:attrName>
                                          <p:attrName>ppt_y</p:attrName>
                                        </p:attrNameLst>
                                      </p:cBhvr>
                                      <p:rCtr x="0" y="10093"/>
                                    </p:animMotion>
                                  </p:childTnLst>
                                </p:cTn>
                              </p:par>
                              <p:par>
                                <p:cTn id="17" presetID="42" presetClass="path" presetSubtype="0" accel="50000" decel="50000" fill="hold" nodeType="withEffect">
                                  <p:stCondLst>
                                    <p:cond delay="0"/>
                                  </p:stCondLst>
                                  <p:childTnLst>
                                    <p:animMotion origin="layout" path="M -2.29167E-6 -2.96296E-6 L 0.00039 0.20301 " pathEditMode="relative" rAng="0" ptsTypes="AA">
                                      <p:cBhvr>
                                        <p:cTn id="18" dur="2000" fill="hold"/>
                                        <p:tgtEl>
                                          <p:spTgt spid="50"/>
                                        </p:tgtEl>
                                        <p:attrNameLst>
                                          <p:attrName>ppt_x</p:attrName>
                                          <p:attrName>ppt_y</p:attrName>
                                        </p:attrNameLst>
                                      </p:cBhvr>
                                      <p:rCtr x="13" y="10139"/>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fade">
                                      <p:cBhvr>
                                        <p:cTn id="23" dur="1000"/>
                                        <p:tgtEl>
                                          <p:spTgt spid="62"/>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00039 0.20301 L 0.00039 0.25718 " pathEditMode="relative" rAng="0" ptsTypes="AA">
                                      <p:cBhvr>
                                        <p:cTn id="27" dur="2000" fill="hold"/>
                                        <p:tgtEl>
                                          <p:spTgt spid="50"/>
                                        </p:tgtEl>
                                        <p:attrNameLst>
                                          <p:attrName>ppt_x</p:attrName>
                                          <p:attrName>ppt_y</p:attrName>
                                        </p:attrNameLst>
                                      </p:cBhvr>
                                      <p:rCtr x="0" y="2708"/>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fade">
                                      <p:cBhvr>
                                        <p:cTn id="32" dur="10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2860" y="398389"/>
            <a:ext cx="11240218" cy="646331"/>
          </a:xfrm>
          <a:prstGeom prst="rect">
            <a:avLst/>
          </a:prstGeom>
          <a:noFill/>
        </p:spPr>
        <p:txBody>
          <a:bodyPr wrap="square" rtlCol="0">
            <a:spAutoFit/>
          </a:bodyPr>
          <a:lstStyle/>
          <a:p>
            <a:pPr algn="r" rtl="1"/>
            <a:r>
              <a:rPr lang="fa-IR" dirty="0" smtClean="0">
                <a:cs typeface="B Titr" panose="00000700000000000000" pitchFamily="2" charset="-78"/>
              </a:rPr>
              <a:t>حالت سه : قیمت </a:t>
            </a:r>
            <a:r>
              <a:rPr lang="en-US" dirty="0" smtClean="0">
                <a:cs typeface="B Titr" panose="00000700000000000000" pitchFamily="2" charset="-78"/>
              </a:rPr>
              <a:t>TP</a:t>
            </a:r>
            <a:r>
              <a:rPr lang="fa-IR" dirty="0" smtClean="0">
                <a:cs typeface="B Titr" panose="00000700000000000000" pitchFamily="2" charset="-78"/>
              </a:rPr>
              <a:t> معامله دوم (20 پیپی) را تاچ میکند و سپس تا </a:t>
            </a:r>
            <a:r>
              <a:rPr lang="en-US" dirty="0" smtClean="0">
                <a:cs typeface="B Titr" panose="00000700000000000000" pitchFamily="2" charset="-78"/>
              </a:rPr>
              <a:t>R/R=1.7</a:t>
            </a:r>
            <a:r>
              <a:rPr lang="fa-IR" dirty="0">
                <a:cs typeface="B Titr" panose="00000700000000000000" pitchFamily="2" charset="-78"/>
              </a:rPr>
              <a:t> </a:t>
            </a:r>
            <a:r>
              <a:rPr lang="fa-IR" dirty="0" smtClean="0">
                <a:cs typeface="B Titr" panose="00000700000000000000" pitchFamily="2" charset="-78"/>
              </a:rPr>
              <a:t>(حد </a:t>
            </a:r>
            <a:r>
              <a:rPr lang="en-US" dirty="0" smtClean="0">
                <a:cs typeface="B Titr" panose="00000700000000000000" pitchFamily="2" charset="-78"/>
              </a:rPr>
              <a:t>Alert</a:t>
            </a:r>
            <a:r>
              <a:rPr lang="fa-IR" dirty="0" smtClean="0">
                <a:cs typeface="B Titr" panose="00000700000000000000" pitchFamily="2" charset="-78"/>
              </a:rPr>
              <a:t>) میرسد در این حالت </a:t>
            </a:r>
            <a:r>
              <a:rPr lang="en-US" dirty="0" smtClean="0">
                <a:cs typeface="B Titr" panose="00000700000000000000" pitchFamily="2" charset="-78"/>
              </a:rPr>
              <a:t>SL</a:t>
            </a:r>
            <a:r>
              <a:rPr lang="fa-IR" dirty="0" smtClean="0">
                <a:cs typeface="B Titr" panose="00000700000000000000" pitchFamily="2" charset="-78"/>
              </a:rPr>
              <a:t> معامله اول به محل </a:t>
            </a:r>
            <a:r>
              <a:rPr lang="en-US" dirty="0" smtClean="0">
                <a:cs typeface="B Titr" panose="00000700000000000000" pitchFamily="2" charset="-78"/>
              </a:rPr>
              <a:t>TP</a:t>
            </a:r>
            <a:r>
              <a:rPr lang="fa-IR" dirty="0" smtClean="0">
                <a:cs typeface="B Titr" panose="00000700000000000000" pitchFamily="2" charset="-78"/>
              </a:rPr>
              <a:t> معامله دوم تریل میشود و تریدر به خاطر نوتیف معامله را دستی میبندد. (</a:t>
            </a:r>
            <a:r>
              <a:rPr lang="en-US" dirty="0" smtClean="0">
                <a:cs typeface="B Titr" panose="00000700000000000000" pitchFamily="2" charset="-78"/>
              </a:rPr>
              <a:t>LOW Super profit</a:t>
            </a:r>
            <a:r>
              <a:rPr lang="fa-IR" dirty="0" smtClean="0">
                <a:cs typeface="B Titr" panose="00000700000000000000" pitchFamily="2" charset="-78"/>
              </a:rPr>
              <a:t>)</a:t>
            </a:r>
            <a:endParaRPr lang="en-US" dirty="0">
              <a:cs typeface="B Titr" panose="00000700000000000000" pitchFamily="2" charset="-78"/>
            </a:endParaRPr>
          </a:p>
        </p:txBody>
      </p:sp>
      <p:cxnSp>
        <p:nvCxnSpPr>
          <p:cNvPr id="32" name="Straight Connector 31"/>
          <p:cNvCxnSpPr/>
          <p:nvPr/>
        </p:nvCxnSpPr>
        <p:spPr>
          <a:xfrm>
            <a:off x="1354347" y="4388690"/>
            <a:ext cx="207033" cy="5801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1570007" y="4166561"/>
            <a:ext cx="457200" cy="802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871518" y="3286665"/>
            <a:ext cx="153118" cy="61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045124" y="2544793"/>
            <a:ext cx="1026543" cy="1354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091076" y="2565091"/>
            <a:ext cx="476610" cy="1075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571999" y="2915729"/>
            <a:ext cx="181155" cy="741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753154" y="2915729"/>
            <a:ext cx="534838" cy="1190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5287992" y="3554083"/>
            <a:ext cx="155276" cy="552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434641" y="3558397"/>
            <a:ext cx="388189" cy="8151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054414" y="2544793"/>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822830" y="3554083"/>
            <a:ext cx="362309" cy="80872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040147" y="4166560"/>
            <a:ext cx="168214" cy="4442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2216988" y="3286665"/>
            <a:ext cx="638355" cy="1324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267199" y="2915729"/>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020573" y="3528300"/>
            <a:ext cx="464963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1065361" y="4952829"/>
            <a:ext cx="8419382" cy="862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587041" y="2478620"/>
            <a:ext cx="21207" cy="2466849"/>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730313" y="4628074"/>
            <a:ext cx="7745759" cy="6475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902983" y="3640348"/>
            <a:ext cx="1278506" cy="0"/>
          </a:xfrm>
          <a:prstGeom prst="line">
            <a:avLst/>
          </a:prstGeom>
          <a:ln w="28575">
            <a:solidFill>
              <a:srgbClr val="7030A0"/>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902983" y="2265872"/>
            <a:ext cx="127850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902983" y="5811330"/>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902983" y="5250612"/>
            <a:ext cx="1278506"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902983" y="3948742"/>
            <a:ext cx="1278506" cy="0"/>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9218760" y="2126382"/>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SL </a:t>
            </a:r>
            <a:r>
              <a:rPr lang="fa-IR" sz="1200" dirty="0" smtClean="0">
                <a:cs typeface="B Titr" panose="00000700000000000000" pitchFamily="2" charset="-78"/>
              </a:rPr>
              <a:t> هردو معامله</a:t>
            </a:r>
            <a:endParaRPr lang="en-US" sz="1200" dirty="0">
              <a:cs typeface="B Titr" panose="00000700000000000000" pitchFamily="2" charset="-78"/>
            </a:endParaRPr>
          </a:p>
        </p:txBody>
      </p:sp>
      <p:sp>
        <p:nvSpPr>
          <p:cNvPr id="56" name="TextBox 55"/>
          <p:cNvSpPr txBox="1"/>
          <p:nvPr/>
        </p:nvSpPr>
        <p:spPr>
          <a:xfrm>
            <a:off x="7090912" y="3537719"/>
            <a:ext cx="1463616" cy="276999"/>
          </a:xfrm>
          <a:prstGeom prst="rect">
            <a:avLst/>
          </a:prstGeom>
          <a:noFill/>
        </p:spPr>
        <p:txBody>
          <a:bodyPr wrap="square" rtlCol="0">
            <a:spAutoFit/>
          </a:bodyPr>
          <a:lstStyle/>
          <a:p>
            <a:pPr algn="r" rtl="1"/>
            <a:r>
              <a:rPr lang="fa-IR" sz="1200" dirty="0" smtClean="0">
                <a:cs typeface="B Titr" panose="00000700000000000000" pitchFamily="2" charset="-78"/>
              </a:rPr>
              <a:t>نقطه ورود هردو معامله</a:t>
            </a:r>
            <a:endParaRPr lang="en-US" sz="1200" dirty="0">
              <a:cs typeface="B Titr" panose="00000700000000000000" pitchFamily="2" charset="-78"/>
            </a:endParaRPr>
          </a:p>
        </p:txBody>
      </p:sp>
      <p:sp>
        <p:nvSpPr>
          <p:cNvPr id="57" name="TextBox 56"/>
          <p:cNvSpPr txBox="1"/>
          <p:nvPr/>
        </p:nvSpPr>
        <p:spPr>
          <a:xfrm>
            <a:off x="7016510" y="3830128"/>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a:t>
            </a:r>
            <a:r>
              <a:rPr lang="fa-IR" sz="1200" dirty="0">
                <a:cs typeface="B Titr" panose="00000700000000000000" pitchFamily="2" charset="-78"/>
              </a:rPr>
              <a:t> </a:t>
            </a:r>
            <a:r>
              <a:rPr lang="fa-IR" sz="1200" dirty="0" smtClean="0">
                <a:cs typeface="B Titr" panose="00000700000000000000" pitchFamily="2" charset="-78"/>
              </a:rPr>
              <a:t>دوم</a:t>
            </a:r>
            <a:endParaRPr lang="en-US" sz="1200" dirty="0">
              <a:cs typeface="B Titr" panose="00000700000000000000" pitchFamily="2" charset="-78"/>
            </a:endParaRPr>
          </a:p>
        </p:txBody>
      </p:sp>
      <p:sp>
        <p:nvSpPr>
          <p:cNvPr id="58" name="TextBox 57"/>
          <p:cNvSpPr txBox="1"/>
          <p:nvPr/>
        </p:nvSpPr>
        <p:spPr>
          <a:xfrm>
            <a:off x="7090912" y="5144764"/>
            <a:ext cx="1250831" cy="276999"/>
          </a:xfrm>
          <a:prstGeom prst="rect">
            <a:avLst/>
          </a:prstGeom>
          <a:noFill/>
        </p:spPr>
        <p:txBody>
          <a:bodyPr wrap="square" rtlCol="0">
            <a:spAutoFit/>
          </a:bodyPr>
          <a:lstStyle/>
          <a:p>
            <a:pPr algn="r" rtl="1"/>
            <a:r>
              <a:rPr lang="en-US" sz="1200" dirty="0" smtClean="0">
                <a:cs typeface="B Titr" panose="00000700000000000000" pitchFamily="2" charset="-78"/>
              </a:rPr>
              <a:t>Alert </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sp>
        <p:nvSpPr>
          <p:cNvPr id="59" name="TextBox 58"/>
          <p:cNvSpPr txBox="1"/>
          <p:nvPr/>
        </p:nvSpPr>
        <p:spPr>
          <a:xfrm>
            <a:off x="7181489" y="5710919"/>
            <a:ext cx="1081177" cy="276999"/>
          </a:xfrm>
          <a:prstGeom prst="rect">
            <a:avLst/>
          </a:prstGeom>
          <a:noFill/>
        </p:spPr>
        <p:txBody>
          <a:bodyPr wrap="square" rtlCol="0">
            <a:spAutoFit/>
          </a:bodyPr>
          <a:lstStyle/>
          <a:p>
            <a:pPr algn="r" rtl="1"/>
            <a:r>
              <a:rPr lang="en-US" sz="1200" dirty="0" smtClean="0">
                <a:cs typeface="B Titr" panose="00000700000000000000" pitchFamily="2" charset="-78"/>
              </a:rPr>
              <a:t>TP</a:t>
            </a:r>
            <a:r>
              <a:rPr lang="fa-IR" sz="1200" dirty="0" smtClean="0">
                <a:cs typeface="B Titr" panose="00000700000000000000" pitchFamily="2" charset="-78"/>
              </a:rPr>
              <a:t> معامله اول</a:t>
            </a:r>
            <a:endParaRPr lang="en-US" sz="1200" dirty="0">
              <a:cs typeface="B Titr" panose="00000700000000000000" pitchFamily="2" charset="-78"/>
            </a:endParaRPr>
          </a:p>
        </p:txBody>
      </p:sp>
      <p:cxnSp>
        <p:nvCxnSpPr>
          <p:cNvPr id="61" name="Straight Connector 60"/>
          <p:cNvCxnSpPr/>
          <p:nvPr/>
        </p:nvCxnSpPr>
        <p:spPr>
          <a:xfrm>
            <a:off x="6185139" y="3554083"/>
            <a:ext cx="112144" cy="3946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297283" y="3948742"/>
            <a:ext cx="405441" cy="1365131"/>
          </a:xfrm>
          <a:prstGeom prst="line">
            <a:avLst/>
          </a:prstGeom>
        </p:spPr>
        <p:style>
          <a:lnRef idx="1">
            <a:schemeClr val="accent1"/>
          </a:lnRef>
          <a:fillRef idx="0">
            <a:schemeClr val="accent1"/>
          </a:fillRef>
          <a:effectRef idx="0">
            <a:schemeClr val="accent1"/>
          </a:effectRef>
          <a:fontRef idx="minor">
            <a:schemeClr val="tx1"/>
          </a:fontRef>
        </p:style>
      </p:cxnSp>
      <p:sp>
        <p:nvSpPr>
          <p:cNvPr id="72" name="Right Arrow 71"/>
          <p:cNvSpPr/>
          <p:nvPr/>
        </p:nvSpPr>
        <p:spPr>
          <a:xfrm>
            <a:off x="5520906" y="5319078"/>
            <a:ext cx="1078302" cy="2285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3515265" y="5313873"/>
            <a:ext cx="2012830" cy="276999"/>
          </a:xfrm>
          <a:prstGeom prst="rect">
            <a:avLst/>
          </a:prstGeom>
          <a:noFill/>
        </p:spPr>
        <p:txBody>
          <a:bodyPr wrap="square" rtlCol="0">
            <a:spAutoFit/>
          </a:bodyPr>
          <a:lstStyle/>
          <a:p>
            <a:pPr algn="r" rtl="1"/>
            <a:r>
              <a:rPr lang="fa-IR" sz="1200" dirty="0" smtClean="0">
                <a:cs typeface="B Titr" panose="00000700000000000000" pitchFamily="2" charset="-78"/>
              </a:rPr>
              <a:t>معامله همین جا دستی بسته میشود</a:t>
            </a:r>
            <a:endParaRPr lang="en-US" sz="1200" dirty="0">
              <a:cs typeface="B Titr" panose="00000700000000000000" pitchFamily="2" charset="-78"/>
            </a:endParaRPr>
          </a:p>
        </p:txBody>
      </p:sp>
    </p:spTree>
    <p:extLst>
      <p:ext uri="{BB962C8B-B14F-4D97-AF65-F5344CB8AC3E}">
        <p14:creationId xmlns:p14="http://schemas.microsoft.com/office/powerpoint/2010/main" val="48127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fade">
                                      <p:cBhvr>
                                        <p:cTn id="12" dur="10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4.07407E-6 L 0.00117 0.20255 " pathEditMode="relative" rAng="0" ptsTypes="AA">
                                      <p:cBhvr>
                                        <p:cTn id="16" dur="2000" fill="hold"/>
                                        <p:tgtEl>
                                          <p:spTgt spid="51"/>
                                        </p:tgtEl>
                                        <p:attrNameLst>
                                          <p:attrName>ppt_x</p:attrName>
                                          <p:attrName>ppt_y</p:attrName>
                                        </p:attrNameLst>
                                      </p:cBhvr>
                                      <p:rCtr x="52" y="10116"/>
                                    </p:animMotion>
                                  </p:childTnLst>
                                </p:cTn>
                              </p:par>
                              <p:par>
                                <p:cTn id="17" presetID="42" presetClass="path" presetSubtype="0" accel="50000" decel="50000" fill="hold" grpId="0" nodeType="withEffect">
                                  <p:stCondLst>
                                    <p:cond delay="0"/>
                                  </p:stCondLst>
                                  <p:childTnLst>
                                    <p:animMotion origin="layout" path="M -6.25E-7 -2.59259E-6 L -0.00065 0.20324 " pathEditMode="relative" rAng="0" ptsTypes="AA">
                                      <p:cBhvr>
                                        <p:cTn id="18" dur="2000" fill="hold"/>
                                        <p:tgtEl>
                                          <p:spTgt spid="55"/>
                                        </p:tgtEl>
                                        <p:attrNameLst>
                                          <p:attrName>ppt_x</p:attrName>
                                          <p:attrName>ppt_y</p:attrName>
                                        </p:attrNameLst>
                                      </p:cBhvr>
                                      <p:rCtr x="-39" y="10162"/>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00117 0.20255 L 1.45833E-6 0.25 " pathEditMode="relative" rAng="0" ptsTypes="AA">
                                      <p:cBhvr>
                                        <p:cTn id="27" dur="2000" fill="hold"/>
                                        <p:tgtEl>
                                          <p:spTgt spid="51"/>
                                        </p:tgtEl>
                                        <p:attrNameLst>
                                          <p:attrName>ppt_x</p:attrName>
                                          <p:attrName>ppt_y</p:attrName>
                                        </p:attrNameLst>
                                      </p:cBhvr>
                                      <p:rCtr x="-65" y="2361"/>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fade">
                                      <p:cBhvr>
                                        <p:cTn id="32" dur="500"/>
                                        <p:tgtEl>
                                          <p:spTgt spid="7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72" grpId="0" animBg="1"/>
      <p:bldP spid="73"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265</TotalTime>
  <Words>1631</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 Nazanin</vt:lpstr>
      <vt:lpstr>B Titr</vt:lpstr>
      <vt:lpstr>Calibri</vt:lpstr>
      <vt:lpstr>Calibri Light</vt:lpstr>
      <vt:lpstr>Retrospect</vt:lpstr>
      <vt:lpstr>Strategy name : hadi Seyedi (HS)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name : hadi Seyedi (HS)</dc:title>
  <dc:creator>hadi</dc:creator>
  <cp:lastModifiedBy>hadi</cp:lastModifiedBy>
  <cp:revision>32</cp:revision>
  <dcterms:created xsi:type="dcterms:W3CDTF">2025-06-26T16:25:38Z</dcterms:created>
  <dcterms:modified xsi:type="dcterms:W3CDTF">2025-06-26T22:01:41Z</dcterms:modified>
</cp:coreProperties>
</file>