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9" r:id="rId4"/>
    <p:sldId id="257" r:id="rId5"/>
    <p:sldId id="262" r:id="rId6"/>
    <p:sldId id="263" r:id="rId7"/>
    <p:sldId id="264" r:id="rId8"/>
    <p:sldId id="258" r:id="rId9"/>
    <p:sldId id="265" r:id="rId10"/>
    <p:sldId id="270" r:id="rId11"/>
    <p:sldId id="261" r:id="rId12"/>
    <p:sldId id="268" r:id="rId13"/>
    <p:sldId id="266"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reza Hosseini" initials="AH" lastIdx="1" clrIdx="0">
    <p:extLst>
      <p:ext uri="{19B8F6BF-5375-455C-9EA6-DF929625EA0E}">
        <p15:presenceInfo xmlns:p15="http://schemas.microsoft.com/office/powerpoint/2012/main" userId="Alireza Hossei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0C8"/>
    <a:srgbClr val="FF57FF"/>
    <a:srgbClr val="FF6600"/>
    <a:srgbClr val="4B6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8B58C9-0B83-4FE7-B5FC-C496A30492DA}"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3425254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B58C9-0B83-4FE7-B5FC-C496A30492DA}"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1715336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B58C9-0B83-4FE7-B5FC-C496A30492DA}"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1226445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B58C9-0B83-4FE7-B5FC-C496A30492DA}"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386365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8B58C9-0B83-4FE7-B5FC-C496A30492DA}"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392576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8B58C9-0B83-4FE7-B5FC-C496A30492DA}"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210090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8B58C9-0B83-4FE7-B5FC-C496A30492DA}" type="datetimeFigureOut">
              <a:rPr lang="en-US" smtClean="0"/>
              <a:t>7/21/2025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955628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8B58C9-0B83-4FE7-B5FC-C496A30492DA}" type="datetimeFigureOut">
              <a:rPr lang="en-US" smtClean="0"/>
              <a:t>7/21/2025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396862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B58C9-0B83-4FE7-B5FC-C496A30492DA}" type="datetimeFigureOut">
              <a:rPr lang="en-US" smtClean="0"/>
              <a:t>7/21/2025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3191689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8B58C9-0B83-4FE7-B5FC-C496A30492DA}"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408383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8B58C9-0B83-4FE7-B5FC-C496A30492DA}"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55F55-8658-4CD4-9379-9AD96E5A5CC1}" type="slidenum">
              <a:rPr lang="en-US" smtClean="0"/>
              <a:t>‹#›</a:t>
            </a:fld>
            <a:endParaRPr lang="en-US"/>
          </a:p>
        </p:txBody>
      </p:sp>
    </p:spTree>
    <p:extLst>
      <p:ext uri="{BB962C8B-B14F-4D97-AF65-F5344CB8AC3E}">
        <p14:creationId xmlns:p14="http://schemas.microsoft.com/office/powerpoint/2010/main" val="263493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B58C9-0B83-4FE7-B5FC-C496A30492DA}" type="datetimeFigureOut">
              <a:rPr lang="en-US" smtClean="0"/>
              <a:t>7/21/2025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55F55-8658-4CD4-9379-9AD96E5A5CC1}" type="slidenum">
              <a:rPr lang="en-US" smtClean="0"/>
              <a:t>‹#›</a:t>
            </a:fld>
            <a:endParaRPr lang="en-US"/>
          </a:p>
        </p:txBody>
      </p:sp>
    </p:spTree>
    <p:extLst>
      <p:ext uri="{BB962C8B-B14F-4D97-AF65-F5344CB8AC3E}">
        <p14:creationId xmlns:p14="http://schemas.microsoft.com/office/powerpoint/2010/main" val="682668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eamus.app/admin" TargetMode="External"/><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0338" y="1064029"/>
            <a:ext cx="9551324" cy="1384995"/>
          </a:xfrm>
          <a:prstGeom prst="rect">
            <a:avLst/>
          </a:prstGeom>
          <a:noFill/>
        </p:spPr>
        <p:txBody>
          <a:bodyPr wrap="square" rtlCol="0">
            <a:spAutoFit/>
          </a:bodyPr>
          <a:lstStyle/>
          <a:p>
            <a:pPr algn="ctr" rtl="1"/>
            <a:r>
              <a:rPr lang="fa-IR" sz="2000" b="1" dirty="0" smtClean="0">
                <a:cs typeface="B Nazanin" panose="00000400000000000000" pitchFamily="2" charset="-78"/>
              </a:rPr>
              <a:t>تیماس چیست؟</a:t>
            </a:r>
          </a:p>
          <a:p>
            <a:pPr algn="ctr" rtl="1"/>
            <a:r>
              <a:rPr lang="fa-IR" sz="1600" dirty="0" smtClean="0">
                <a:cs typeface="B Nazanin" panose="00000400000000000000" pitchFamily="2" charset="-78"/>
              </a:rPr>
              <a:t>تیماس</a:t>
            </a:r>
            <a:r>
              <a:rPr lang="fa-IR" sz="1600" dirty="0">
                <a:cs typeface="B Nazanin" panose="00000400000000000000" pitchFamily="2" charset="-78"/>
              </a:rPr>
              <a:t>، جامعه </a:t>
            </a:r>
            <a:r>
              <a:rPr lang="fa-IR" sz="1600" dirty="0" smtClean="0">
                <a:cs typeface="B Nazanin" panose="00000400000000000000" pitchFamily="2" charset="-78"/>
              </a:rPr>
              <a:t>صادرکنندگان هوشمند، </a:t>
            </a:r>
            <a:r>
              <a:rPr lang="fa-IR" sz="1600" dirty="0">
                <a:cs typeface="B Nazanin" panose="00000400000000000000" pitchFamily="2" charset="-78"/>
              </a:rPr>
              <a:t>به همت نخبگان دانشگاه صنعتی شریف ایجاد شده است تا با ایجاد </a:t>
            </a:r>
            <a:r>
              <a:rPr lang="fa-IR" sz="1600" dirty="0" smtClean="0">
                <a:cs typeface="B Nazanin" panose="00000400000000000000" pitchFamily="2" charset="-78"/>
              </a:rPr>
              <a:t>بستری پویا جهت ارتباط </a:t>
            </a:r>
            <a:r>
              <a:rPr lang="fa-IR" sz="1600" dirty="0">
                <a:cs typeface="B Nazanin" panose="00000400000000000000" pitchFamily="2" charset="-78"/>
              </a:rPr>
              <a:t>بین تامین کنندگان کالا و بازاریابان بین الملل تسهیلگر رشد جهانی کسب و کارها </a:t>
            </a:r>
            <a:r>
              <a:rPr lang="fa-IR" sz="1600" dirty="0" smtClean="0">
                <a:cs typeface="B Nazanin" panose="00000400000000000000" pitchFamily="2" charset="-78"/>
              </a:rPr>
              <a:t>باشد</a:t>
            </a:r>
            <a:endParaRPr lang="fa-IR" sz="1600" dirty="0">
              <a:cs typeface="B Nazanin" panose="00000400000000000000" pitchFamily="2" charset="-78"/>
            </a:endParaRPr>
          </a:p>
          <a:p>
            <a:pPr algn="ctr" rtl="1"/>
            <a:endParaRPr lang="fa-IR" sz="1600" dirty="0">
              <a:cs typeface="B Nazanin" panose="00000400000000000000" pitchFamily="2" charset="-78"/>
            </a:endParaRPr>
          </a:p>
          <a:p>
            <a:pPr algn="ctr" rtl="1"/>
            <a:r>
              <a:rPr lang="fa-IR" sz="1600" u="sng" dirty="0" smtClean="0">
                <a:cs typeface="B Nazanin" panose="00000400000000000000" pitchFamily="2" charset="-78"/>
              </a:rPr>
              <a:t>تیماس برای گوشی همراه طراحی می شود</a:t>
            </a:r>
            <a:r>
              <a:rPr lang="fa-IR" sz="1600" dirty="0" smtClean="0">
                <a:cs typeface="B Nazanin" panose="00000400000000000000" pitchFamily="2" charset="-78"/>
              </a:rPr>
              <a:t> اما باید روی لپ تاپ و دیگر دیوایسها نیز کار کند</a:t>
            </a:r>
            <a:endParaRPr lang="en-US" sz="1600" dirty="0">
              <a:cs typeface="B Nazanin" panose="00000400000000000000" pitchFamily="2" charset="-78"/>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562" r="76777"/>
          <a:stretch/>
        </p:blipFill>
        <p:spPr>
          <a:xfrm>
            <a:off x="4846320" y="2546927"/>
            <a:ext cx="2078181" cy="3581400"/>
          </a:xfrm>
          <a:prstGeom prst="rect">
            <a:avLst/>
          </a:prstGeom>
        </p:spPr>
      </p:pic>
      <p:sp>
        <p:nvSpPr>
          <p:cNvPr id="6" name="Oval 5"/>
          <p:cNvSpPr/>
          <p:nvPr/>
        </p:nvSpPr>
        <p:spPr>
          <a:xfrm>
            <a:off x="8246225" y="2966027"/>
            <a:ext cx="2743200" cy="2743200"/>
          </a:xfrm>
          <a:prstGeom prst="ellipse">
            <a:avLst/>
          </a:prstGeom>
          <a:noFill/>
          <a:ln w="76200">
            <a:solidFill>
              <a:srgbClr val="4B6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17170" y="2966027"/>
            <a:ext cx="2743200" cy="2743200"/>
          </a:xfrm>
          <a:prstGeom prst="ellipse">
            <a:avLst/>
          </a:prstGeom>
          <a:noFill/>
          <a:ln w="76200">
            <a:solidFill>
              <a:srgbClr val="4B6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641079" y="3922129"/>
            <a:ext cx="1953491" cy="830997"/>
          </a:xfrm>
          <a:prstGeom prst="rect">
            <a:avLst/>
          </a:prstGeom>
          <a:noFill/>
        </p:spPr>
        <p:txBody>
          <a:bodyPr wrap="square" rtlCol="0">
            <a:spAutoFit/>
          </a:bodyPr>
          <a:lstStyle/>
          <a:p>
            <a:pPr algn="ctr" rtl="1"/>
            <a:r>
              <a:rPr lang="fa-IR" sz="2400" dirty="0" smtClean="0">
                <a:cs typeface="B Nazanin" panose="00000400000000000000" pitchFamily="2" charset="-78"/>
              </a:rPr>
              <a:t>تامین کننده</a:t>
            </a:r>
          </a:p>
          <a:p>
            <a:pPr algn="ctr" rtl="1"/>
            <a:r>
              <a:rPr lang="fa-IR" sz="2400" dirty="0" smtClean="0">
                <a:cs typeface="B Nazanin" panose="00000400000000000000" pitchFamily="2" charset="-78"/>
              </a:rPr>
              <a:t>محصول صادراتی</a:t>
            </a:r>
            <a:endParaRPr lang="en-US" sz="2400" dirty="0">
              <a:cs typeface="B Nazanin" panose="00000400000000000000" pitchFamily="2" charset="-78"/>
            </a:endParaRPr>
          </a:p>
        </p:txBody>
      </p:sp>
      <p:sp>
        <p:nvSpPr>
          <p:cNvPr id="9" name="TextBox 8"/>
          <p:cNvSpPr txBox="1"/>
          <p:nvPr/>
        </p:nvSpPr>
        <p:spPr>
          <a:xfrm>
            <a:off x="1312024" y="4106795"/>
            <a:ext cx="1953491" cy="461665"/>
          </a:xfrm>
          <a:prstGeom prst="rect">
            <a:avLst/>
          </a:prstGeom>
          <a:noFill/>
        </p:spPr>
        <p:txBody>
          <a:bodyPr wrap="square" rtlCol="0">
            <a:spAutoFit/>
          </a:bodyPr>
          <a:lstStyle/>
          <a:p>
            <a:pPr algn="ctr" rtl="1"/>
            <a:r>
              <a:rPr lang="fa-IR" sz="2400" dirty="0" smtClean="0">
                <a:cs typeface="B Nazanin" panose="00000400000000000000" pitchFamily="2" charset="-78"/>
              </a:rPr>
              <a:t>بازاریاب بین الملل</a:t>
            </a:r>
            <a:endParaRPr lang="en-US" sz="2400" dirty="0">
              <a:cs typeface="B Nazanin" panose="00000400000000000000" pitchFamily="2" charset="-78"/>
            </a:endParaRPr>
          </a:p>
        </p:txBody>
      </p:sp>
      <p:cxnSp>
        <p:nvCxnSpPr>
          <p:cNvPr id="15" name="Straight Arrow Connector 14"/>
          <p:cNvCxnSpPr/>
          <p:nvPr/>
        </p:nvCxnSpPr>
        <p:spPr>
          <a:xfrm flipH="1">
            <a:off x="6924501" y="4337627"/>
            <a:ext cx="1321724" cy="0"/>
          </a:xfrm>
          <a:prstGeom prst="straightConnector1">
            <a:avLst/>
          </a:prstGeom>
          <a:ln w="76200">
            <a:solidFill>
              <a:srgbClr val="4B65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660370" y="4337627"/>
            <a:ext cx="1185950" cy="0"/>
          </a:xfrm>
          <a:prstGeom prst="straightConnector1">
            <a:avLst/>
          </a:prstGeom>
          <a:ln w="76200">
            <a:solidFill>
              <a:srgbClr val="4B65FF"/>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083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411" y="0"/>
            <a:ext cx="2361127" cy="6858000"/>
          </a:xfrm>
          <a:prstGeom prst="rect">
            <a:avLst/>
          </a:prstGeom>
        </p:spPr>
      </p:pic>
      <p:sp>
        <p:nvSpPr>
          <p:cNvPr id="11" name="TextBox 10"/>
          <p:cNvSpPr txBox="1"/>
          <p:nvPr/>
        </p:nvSpPr>
        <p:spPr>
          <a:xfrm>
            <a:off x="4433781" y="28926"/>
            <a:ext cx="4934951" cy="307777"/>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smtClean="0"/>
              <a:t>تصویری که بازاریاب با کلیک بر دکمه مشاهده محصول می بیند تصویر مقابل می باشد</a:t>
            </a:r>
          </a:p>
        </p:txBody>
      </p:sp>
    </p:spTree>
    <p:extLst>
      <p:ext uri="{BB962C8B-B14F-4D97-AF65-F5344CB8AC3E}">
        <p14:creationId xmlns:p14="http://schemas.microsoft.com/office/powerpoint/2010/main" val="192606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0337" y="83474"/>
            <a:ext cx="9551324" cy="369332"/>
          </a:xfrm>
          <a:prstGeom prst="rect">
            <a:avLst/>
          </a:prstGeom>
          <a:noFill/>
        </p:spPr>
        <p:txBody>
          <a:bodyPr wrap="square" rtlCol="0">
            <a:spAutoFit/>
          </a:bodyPr>
          <a:lstStyle/>
          <a:p>
            <a:pPr algn="ctr" rtl="1"/>
            <a:r>
              <a:rPr lang="fa-IR" b="1" dirty="0" smtClean="0">
                <a:cs typeface="B Nazanin" panose="00000400000000000000" pitchFamily="2" charset="-78"/>
              </a:rPr>
              <a:t>نحوه </a:t>
            </a:r>
            <a:r>
              <a:rPr lang="en-US" b="1" dirty="0" smtClean="0">
                <a:cs typeface="B Nazanin" panose="00000400000000000000" pitchFamily="2" charset="-78"/>
              </a:rPr>
              <a:t>matching</a:t>
            </a:r>
            <a:r>
              <a:rPr lang="fa-IR" b="1" dirty="0" smtClean="0">
                <a:cs typeface="B Nazanin" panose="00000400000000000000" pitchFamily="2" charset="-78"/>
              </a:rPr>
              <a:t> بین "تامین کننده محصول صادراتی" با "بازاریاب بین الملل"</a:t>
            </a:r>
            <a:endParaRPr lang="en-US" b="1" dirty="0">
              <a:cs typeface="B Nazanin" panose="00000400000000000000" pitchFamily="2" charset="-78"/>
            </a:endParaRPr>
          </a:p>
        </p:txBody>
      </p:sp>
      <p:sp>
        <p:nvSpPr>
          <p:cNvPr id="6" name="Oval 5"/>
          <p:cNvSpPr/>
          <p:nvPr/>
        </p:nvSpPr>
        <p:spPr>
          <a:xfrm>
            <a:off x="9975445" y="4198502"/>
            <a:ext cx="1828800" cy="1828800"/>
          </a:xfrm>
          <a:prstGeom prst="ellipse">
            <a:avLst/>
          </a:prstGeom>
          <a:noFill/>
          <a:ln w="76200">
            <a:solidFill>
              <a:srgbClr val="4B6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a:t>
            </a:r>
            <a:endParaRPr lang="en-US" dirty="0"/>
          </a:p>
        </p:txBody>
      </p:sp>
      <p:sp>
        <p:nvSpPr>
          <p:cNvPr id="7" name="Oval 6"/>
          <p:cNvSpPr/>
          <p:nvPr/>
        </p:nvSpPr>
        <p:spPr>
          <a:xfrm>
            <a:off x="405938" y="2979302"/>
            <a:ext cx="1828800" cy="1828800"/>
          </a:xfrm>
          <a:prstGeom prst="ellipse">
            <a:avLst/>
          </a:prstGeom>
          <a:noFill/>
          <a:ln w="76200">
            <a:solidFill>
              <a:srgbClr val="4B6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2</a:t>
            </a:r>
          </a:p>
          <a:p>
            <a:pPr algn="ctr"/>
            <a:endParaRPr lang="fa-IR" dirty="0"/>
          </a:p>
          <a:p>
            <a:pPr algn="ctr"/>
            <a:r>
              <a:rPr lang="fa-IR" dirty="0" smtClean="0"/>
              <a:t>2</a:t>
            </a:r>
          </a:p>
          <a:p>
            <a:pPr algn="ctr"/>
            <a:endParaRPr lang="en-US" dirty="0"/>
          </a:p>
        </p:txBody>
      </p:sp>
      <p:sp>
        <p:nvSpPr>
          <p:cNvPr id="8" name="TextBox 7"/>
          <p:cNvSpPr txBox="1"/>
          <p:nvPr/>
        </p:nvSpPr>
        <p:spPr>
          <a:xfrm>
            <a:off x="9913099" y="4789737"/>
            <a:ext cx="1953491" cy="646331"/>
          </a:xfrm>
          <a:prstGeom prst="rect">
            <a:avLst/>
          </a:prstGeom>
          <a:noFill/>
        </p:spPr>
        <p:txBody>
          <a:bodyPr wrap="square" rtlCol="0">
            <a:spAutoFit/>
          </a:bodyPr>
          <a:lstStyle>
            <a:defPPr>
              <a:defRPr lang="en-US"/>
            </a:defPPr>
            <a:lvl1pPr algn="ctr" rtl="1">
              <a:defRPr>
                <a:cs typeface="B Nazanin" panose="00000400000000000000" pitchFamily="2" charset="-78"/>
              </a:defRPr>
            </a:lvl1pPr>
          </a:lstStyle>
          <a:p>
            <a:pPr rtl="0"/>
            <a:r>
              <a:rPr lang="fa-IR" dirty="0"/>
              <a:t>تامین کننده</a:t>
            </a:r>
          </a:p>
          <a:p>
            <a:pPr rtl="0"/>
            <a:r>
              <a:rPr lang="fa-IR" dirty="0"/>
              <a:t>محصول صادراتی</a:t>
            </a:r>
            <a:endParaRPr lang="en-US" dirty="0"/>
          </a:p>
        </p:txBody>
      </p:sp>
      <p:sp>
        <p:nvSpPr>
          <p:cNvPr id="9" name="TextBox 8"/>
          <p:cNvSpPr txBox="1"/>
          <p:nvPr/>
        </p:nvSpPr>
        <p:spPr>
          <a:xfrm>
            <a:off x="343592" y="3709036"/>
            <a:ext cx="1953491" cy="369332"/>
          </a:xfrm>
          <a:prstGeom prst="rect">
            <a:avLst/>
          </a:prstGeom>
          <a:noFill/>
        </p:spPr>
        <p:txBody>
          <a:bodyPr wrap="square" rtlCol="0">
            <a:spAutoFit/>
          </a:bodyPr>
          <a:lstStyle/>
          <a:p>
            <a:pPr algn="ctr" rtl="1"/>
            <a:r>
              <a:rPr lang="fa-IR" dirty="0" smtClean="0">
                <a:cs typeface="B Nazanin" panose="00000400000000000000" pitchFamily="2" charset="-78"/>
              </a:rPr>
              <a:t>بازاریاب بین الملل</a:t>
            </a:r>
            <a:endParaRPr lang="en-US" dirty="0">
              <a:cs typeface="B Nazanin" panose="00000400000000000000" pitchFamily="2" charset="-78"/>
            </a:endParaRPr>
          </a:p>
        </p:txBody>
      </p:sp>
      <p:sp>
        <p:nvSpPr>
          <p:cNvPr id="2" name="Rectangle 1"/>
          <p:cNvSpPr/>
          <p:nvPr/>
        </p:nvSpPr>
        <p:spPr>
          <a:xfrm>
            <a:off x="2914650" y="3470851"/>
            <a:ext cx="246523" cy="845702"/>
          </a:xfrm>
          <a:prstGeom prst="rect">
            <a:avLst/>
          </a:prstGeom>
          <a:solidFill>
            <a:srgbClr val="C80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292409" y="3470851"/>
            <a:ext cx="246523" cy="845702"/>
          </a:xfrm>
          <a:prstGeom prst="rect">
            <a:avLst/>
          </a:prstGeom>
          <a:solidFill>
            <a:srgbClr val="C80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670168" y="3470851"/>
            <a:ext cx="246523" cy="845702"/>
          </a:xfrm>
          <a:prstGeom prst="rect">
            <a:avLst/>
          </a:prstGeom>
          <a:solidFill>
            <a:srgbClr val="FF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047927" y="3470851"/>
            <a:ext cx="246523" cy="845702"/>
          </a:xfrm>
          <a:prstGeom prst="rect">
            <a:avLst/>
          </a:prstGeom>
          <a:solidFill>
            <a:srgbClr val="FF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25686" y="3470851"/>
            <a:ext cx="246523" cy="8457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803445" y="3470851"/>
            <a:ext cx="246523" cy="8457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181204" y="3470851"/>
            <a:ext cx="246523" cy="84570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558965" y="3470851"/>
            <a:ext cx="246523" cy="84570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6038850" y="3470852"/>
            <a:ext cx="3629025" cy="845702"/>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914650" y="4690051"/>
            <a:ext cx="246523" cy="845702"/>
          </a:xfrm>
          <a:prstGeom prst="rect">
            <a:avLst/>
          </a:prstGeom>
          <a:solidFill>
            <a:srgbClr val="C80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292409" y="4690051"/>
            <a:ext cx="246523" cy="845702"/>
          </a:xfrm>
          <a:prstGeom prst="rect">
            <a:avLst/>
          </a:prstGeom>
          <a:solidFill>
            <a:srgbClr val="C80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670168" y="4690051"/>
            <a:ext cx="246523" cy="845702"/>
          </a:xfrm>
          <a:prstGeom prst="rect">
            <a:avLst/>
          </a:prstGeom>
          <a:solidFill>
            <a:srgbClr val="FF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047927" y="4690051"/>
            <a:ext cx="246523" cy="845702"/>
          </a:xfrm>
          <a:prstGeom prst="rect">
            <a:avLst/>
          </a:prstGeom>
          <a:solidFill>
            <a:srgbClr val="FF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4425686" y="4690051"/>
            <a:ext cx="246523" cy="8457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4803445" y="4690051"/>
            <a:ext cx="246523" cy="8457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181204" y="4690051"/>
            <a:ext cx="246523" cy="84570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558965" y="4690051"/>
            <a:ext cx="246523" cy="84570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038850" y="4690051"/>
            <a:ext cx="3629025" cy="845702"/>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59430" y="714375"/>
            <a:ext cx="3536546" cy="5324475"/>
          </a:xfrm>
          <a:prstGeom prst="rect">
            <a:avLst/>
          </a:prstGeom>
          <a:noFill/>
          <a:ln w="3810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6200000">
            <a:off x="4509601" y="1575978"/>
            <a:ext cx="2221872" cy="584775"/>
          </a:xfrm>
          <a:prstGeom prst="rect">
            <a:avLst/>
          </a:prstGeom>
          <a:noFill/>
        </p:spPr>
        <p:txBody>
          <a:bodyPr wrap="square" rtlCol="0">
            <a:spAutoFit/>
          </a:bodyPr>
          <a:lstStyle/>
          <a:p>
            <a:pPr algn="r" rtl="1"/>
            <a:r>
              <a:rPr lang="fa-IR" sz="1600" b="1" u="sng" dirty="0" smtClean="0">
                <a:cs typeface="B Nazanin" panose="00000400000000000000" pitchFamily="2" charset="-78"/>
              </a:rPr>
              <a:t>مرحله اول </a:t>
            </a:r>
            <a:r>
              <a:rPr lang="en-US" sz="1600" b="1" u="sng" dirty="0" smtClean="0">
                <a:cs typeface="B Nazanin" panose="00000400000000000000" pitchFamily="2" charset="-78"/>
              </a:rPr>
              <a:t>matching</a:t>
            </a:r>
            <a:endParaRPr lang="fa-IR" sz="1600" b="1" u="sng" dirty="0" smtClean="0">
              <a:cs typeface="B Nazanin" panose="00000400000000000000" pitchFamily="2" charset="-78"/>
            </a:endParaRPr>
          </a:p>
          <a:p>
            <a:pPr algn="r" rtl="1"/>
            <a:r>
              <a:rPr lang="fa-IR" sz="1600" dirty="0" smtClean="0">
                <a:cs typeface="B Nazanin" panose="00000400000000000000" pitchFamily="2" charset="-78"/>
              </a:rPr>
              <a:t>(اختیاری توسط کاربر)</a:t>
            </a:r>
            <a:endParaRPr lang="en-US" sz="1600" dirty="0">
              <a:cs typeface="B Nazanin" panose="00000400000000000000" pitchFamily="2" charset="-78"/>
            </a:endParaRPr>
          </a:p>
        </p:txBody>
      </p:sp>
      <p:sp>
        <p:nvSpPr>
          <p:cNvPr id="41" name="Rectangle 40"/>
          <p:cNvSpPr/>
          <p:nvPr/>
        </p:nvSpPr>
        <p:spPr>
          <a:xfrm>
            <a:off x="2479962" y="1052930"/>
            <a:ext cx="2638898" cy="4852570"/>
          </a:xfrm>
          <a:prstGeom prst="rect">
            <a:avLst/>
          </a:prstGeom>
          <a:noFill/>
          <a:ln w="3810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rot="16200000">
            <a:off x="3637899" y="1996722"/>
            <a:ext cx="2348555" cy="584775"/>
          </a:xfrm>
          <a:prstGeom prst="rect">
            <a:avLst/>
          </a:prstGeom>
          <a:noFill/>
        </p:spPr>
        <p:txBody>
          <a:bodyPr wrap="square" rtlCol="0">
            <a:spAutoFit/>
          </a:bodyPr>
          <a:lstStyle/>
          <a:p>
            <a:pPr algn="r" rtl="1"/>
            <a:r>
              <a:rPr lang="fa-IR" sz="1600" b="1" u="sng" dirty="0" smtClean="0">
                <a:cs typeface="B Nazanin" panose="00000400000000000000" pitchFamily="2" charset="-78"/>
              </a:rPr>
              <a:t>مرحله دوم </a:t>
            </a:r>
            <a:r>
              <a:rPr lang="en-US" sz="1600" b="1" u="sng" dirty="0">
                <a:cs typeface="B Nazanin" panose="00000400000000000000" pitchFamily="2" charset="-78"/>
              </a:rPr>
              <a:t>matching</a:t>
            </a:r>
            <a:endParaRPr lang="fa-IR" sz="1600" b="1" u="sng" dirty="0" smtClean="0">
              <a:cs typeface="B Nazanin" panose="00000400000000000000" pitchFamily="2" charset="-78"/>
            </a:endParaRPr>
          </a:p>
          <a:p>
            <a:pPr algn="r" rtl="1"/>
            <a:r>
              <a:rPr lang="fa-IR" sz="1600" dirty="0" smtClean="0">
                <a:cs typeface="B Nazanin" panose="00000400000000000000" pitchFamily="2" charset="-78"/>
              </a:rPr>
              <a:t>(اختیاری توسط کاربر)</a:t>
            </a:r>
            <a:endParaRPr lang="en-US" sz="1600" dirty="0">
              <a:cs typeface="B Nazanin" panose="00000400000000000000" pitchFamily="2" charset="-78"/>
            </a:endParaRPr>
          </a:p>
        </p:txBody>
      </p:sp>
      <p:sp>
        <p:nvSpPr>
          <p:cNvPr id="43" name="Rectangle 42"/>
          <p:cNvSpPr/>
          <p:nvPr/>
        </p:nvSpPr>
        <p:spPr>
          <a:xfrm>
            <a:off x="2604653" y="1471165"/>
            <a:ext cx="1758687" cy="4291460"/>
          </a:xfrm>
          <a:prstGeom prst="rect">
            <a:avLst/>
          </a:prstGeom>
          <a:noFill/>
          <a:ln w="3810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rot="16200000">
            <a:off x="3097733" y="2119372"/>
            <a:ext cx="1840036" cy="584775"/>
          </a:xfrm>
          <a:prstGeom prst="rect">
            <a:avLst/>
          </a:prstGeom>
          <a:noFill/>
        </p:spPr>
        <p:txBody>
          <a:bodyPr wrap="square" rtlCol="0">
            <a:spAutoFit/>
          </a:bodyPr>
          <a:lstStyle/>
          <a:p>
            <a:pPr algn="r" rtl="1"/>
            <a:r>
              <a:rPr lang="fa-IR" sz="1600" b="1" u="sng" dirty="0" smtClean="0">
                <a:cs typeface="B Nazanin" panose="00000400000000000000" pitchFamily="2" charset="-78"/>
              </a:rPr>
              <a:t>مرحله سوم </a:t>
            </a:r>
            <a:r>
              <a:rPr lang="en-US" sz="1600" b="1" u="sng" dirty="0">
                <a:cs typeface="B Nazanin" panose="00000400000000000000" pitchFamily="2" charset="-78"/>
              </a:rPr>
              <a:t>matching</a:t>
            </a:r>
            <a:endParaRPr lang="fa-IR" sz="1600" b="1" u="sng" dirty="0" smtClean="0">
              <a:cs typeface="B Nazanin" panose="00000400000000000000" pitchFamily="2" charset="-78"/>
            </a:endParaRPr>
          </a:p>
          <a:p>
            <a:pPr algn="r" rtl="1"/>
            <a:r>
              <a:rPr lang="fa-IR" sz="1600" dirty="0" smtClean="0">
                <a:cs typeface="B Nazanin" panose="00000400000000000000" pitchFamily="2" charset="-78"/>
              </a:rPr>
              <a:t>(لیست دو)</a:t>
            </a:r>
            <a:endParaRPr lang="en-US" sz="1600" dirty="0">
              <a:cs typeface="B Nazanin" panose="00000400000000000000" pitchFamily="2" charset="-78"/>
            </a:endParaRPr>
          </a:p>
        </p:txBody>
      </p:sp>
      <p:sp>
        <p:nvSpPr>
          <p:cNvPr id="45" name="Rectangle 44"/>
          <p:cNvSpPr/>
          <p:nvPr/>
        </p:nvSpPr>
        <p:spPr>
          <a:xfrm>
            <a:off x="2714309" y="1933574"/>
            <a:ext cx="906927" cy="3705225"/>
          </a:xfrm>
          <a:prstGeom prst="rect">
            <a:avLst/>
          </a:prstGeom>
          <a:noFill/>
          <a:ln w="3810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rot="16200000">
            <a:off x="2414006" y="2663917"/>
            <a:ext cx="1970147" cy="584775"/>
          </a:xfrm>
          <a:prstGeom prst="rect">
            <a:avLst/>
          </a:prstGeom>
          <a:noFill/>
        </p:spPr>
        <p:txBody>
          <a:bodyPr wrap="square" rtlCol="0">
            <a:spAutoFit/>
          </a:bodyPr>
          <a:lstStyle/>
          <a:p>
            <a:pPr algn="r" rtl="1"/>
            <a:r>
              <a:rPr lang="fa-IR" sz="1600" b="1" u="sng" dirty="0" smtClean="0">
                <a:cs typeface="B Nazanin" panose="00000400000000000000" pitchFamily="2" charset="-78"/>
              </a:rPr>
              <a:t>مرحله چهارم </a:t>
            </a:r>
            <a:r>
              <a:rPr lang="en-US" sz="1600" b="1" u="sng" dirty="0">
                <a:cs typeface="B Nazanin" panose="00000400000000000000" pitchFamily="2" charset="-78"/>
              </a:rPr>
              <a:t>matching</a:t>
            </a:r>
            <a:endParaRPr lang="fa-IR" sz="1600" b="1" u="sng" dirty="0" smtClean="0">
              <a:cs typeface="B Nazanin" panose="00000400000000000000" pitchFamily="2" charset="-78"/>
            </a:endParaRPr>
          </a:p>
          <a:p>
            <a:pPr algn="r" rtl="1"/>
            <a:r>
              <a:rPr lang="fa-IR" sz="1600" dirty="0" smtClean="0">
                <a:cs typeface="B Nazanin" panose="00000400000000000000" pitchFamily="2" charset="-78"/>
              </a:rPr>
              <a:t>(لیست یک)</a:t>
            </a:r>
            <a:endParaRPr lang="en-US" sz="1600" dirty="0" smtClean="0">
              <a:cs typeface="B Nazanin" panose="00000400000000000000" pitchFamily="2" charset="-78"/>
            </a:endParaRPr>
          </a:p>
        </p:txBody>
      </p:sp>
      <p:sp>
        <p:nvSpPr>
          <p:cNvPr id="48" name="Left Brace 47"/>
          <p:cNvSpPr/>
          <p:nvPr/>
        </p:nvSpPr>
        <p:spPr>
          <a:xfrm rot="16200000">
            <a:off x="4285227" y="4663706"/>
            <a:ext cx="130831" cy="3090667"/>
          </a:xfrm>
          <a:prstGeom prst="leftBrac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49" name="TextBox 48"/>
          <p:cNvSpPr txBox="1"/>
          <p:nvPr/>
        </p:nvSpPr>
        <p:spPr>
          <a:xfrm>
            <a:off x="2914650" y="6404250"/>
            <a:ext cx="2890838" cy="400110"/>
          </a:xfrm>
          <a:prstGeom prst="rect">
            <a:avLst/>
          </a:prstGeom>
          <a:solidFill>
            <a:schemeClr val="tx1"/>
          </a:solidFill>
        </p:spPr>
        <p:txBody>
          <a:bodyPr wrap="square" rtlCol="0">
            <a:spAutoFit/>
          </a:bodyPr>
          <a:lstStyle/>
          <a:p>
            <a:pPr algn="ctr"/>
            <a:r>
              <a:rPr lang="en-US" sz="2000" b="1" dirty="0" smtClean="0">
                <a:solidFill>
                  <a:schemeClr val="bg1"/>
                </a:solidFill>
              </a:rPr>
              <a:t>HS code</a:t>
            </a:r>
            <a:endParaRPr lang="en-US" sz="2000" b="1" dirty="0">
              <a:solidFill>
                <a:schemeClr val="bg1"/>
              </a:solidFill>
            </a:endParaRPr>
          </a:p>
        </p:txBody>
      </p:sp>
      <p:sp>
        <p:nvSpPr>
          <p:cNvPr id="51" name="TextBox 50"/>
          <p:cNvSpPr txBox="1"/>
          <p:nvPr/>
        </p:nvSpPr>
        <p:spPr>
          <a:xfrm>
            <a:off x="6615112" y="3703826"/>
            <a:ext cx="2476500" cy="369332"/>
          </a:xfrm>
          <a:prstGeom prst="rect">
            <a:avLst/>
          </a:prstGeom>
          <a:noFill/>
        </p:spPr>
        <p:txBody>
          <a:bodyPr wrap="square" rtlCol="0">
            <a:spAutoFit/>
          </a:bodyPr>
          <a:lstStyle/>
          <a:p>
            <a:pPr algn="ctr"/>
            <a:r>
              <a:rPr lang="fa-IR" dirty="0" smtClean="0">
                <a:cs typeface="B Nazanin" panose="00000400000000000000" pitchFamily="2" charset="-78"/>
              </a:rPr>
              <a:t>نام محصول</a:t>
            </a:r>
            <a:endParaRPr lang="en-US" dirty="0">
              <a:cs typeface="B Nazanin" panose="00000400000000000000" pitchFamily="2" charset="-78"/>
            </a:endParaRPr>
          </a:p>
        </p:txBody>
      </p:sp>
      <p:sp>
        <p:nvSpPr>
          <p:cNvPr id="52" name="TextBox 51"/>
          <p:cNvSpPr txBox="1"/>
          <p:nvPr/>
        </p:nvSpPr>
        <p:spPr>
          <a:xfrm>
            <a:off x="6603790" y="4928236"/>
            <a:ext cx="2476500" cy="369332"/>
          </a:xfrm>
          <a:prstGeom prst="rect">
            <a:avLst/>
          </a:prstGeom>
          <a:noFill/>
        </p:spPr>
        <p:txBody>
          <a:bodyPr wrap="square" rtlCol="0">
            <a:spAutoFit/>
          </a:bodyPr>
          <a:lstStyle/>
          <a:p>
            <a:pPr algn="ctr"/>
            <a:r>
              <a:rPr lang="fa-IR" dirty="0" smtClean="0">
                <a:cs typeface="B Nazanin" panose="00000400000000000000" pitchFamily="2" charset="-78"/>
              </a:rPr>
              <a:t>نام محصول</a:t>
            </a:r>
            <a:endParaRPr lang="en-US" dirty="0">
              <a:cs typeface="B Nazanin" panose="00000400000000000000" pitchFamily="2" charset="-78"/>
            </a:endParaRPr>
          </a:p>
        </p:txBody>
      </p:sp>
      <p:sp>
        <p:nvSpPr>
          <p:cNvPr id="53" name="TextBox 52"/>
          <p:cNvSpPr txBox="1"/>
          <p:nvPr/>
        </p:nvSpPr>
        <p:spPr>
          <a:xfrm>
            <a:off x="6877051" y="775283"/>
            <a:ext cx="4239266" cy="2308324"/>
          </a:xfrm>
          <a:prstGeom prst="rect">
            <a:avLst/>
          </a:prstGeom>
          <a:noFill/>
        </p:spPr>
        <p:txBody>
          <a:bodyPr wrap="square" rtlCol="0">
            <a:spAutoFit/>
          </a:bodyPr>
          <a:lstStyle/>
          <a:p>
            <a:pPr algn="r" rtl="1"/>
            <a:r>
              <a:rPr lang="fa-IR" dirty="0" smtClean="0">
                <a:cs typeface="B Nazanin" panose="00000400000000000000" pitchFamily="2" charset="-78"/>
              </a:rPr>
              <a:t>نحوه </a:t>
            </a:r>
            <a:r>
              <a:rPr lang="en-US" dirty="0" smtClean="0">
                <a:cs typeface="B Nazanin" panose="00000400000000000000" pitchFamily="2" charset="-78"/>
              </a:rPr>
              <a:t>matching</a:t>
            </a:r>
            <a:r>
              <a:rPr lang="fa-IR" dirty="0" smtClean="0">
                <a:cs typeface="B Nazanin" panose="00000400000000000000" pitchFamily="2" charset="-78"/>
              </a:rPr>
              <a:t>:</a:t>
            </a:r>
          </a:p>
          <a:p>
            <a:pPr algn="r" rtl="1"/>
            <a:r>
              <a:rPr lang="fa-IR" dirty="0" smtClean="0">
                <a:cs typeface="B Nazanin" panose="00000400000000000000" pitchFamily="2" charset="-78"/>
              </a:rPr>
              <a:t>1- بررسی یکی بودن ارقام در هر مرحله</a:t>
            </a:r>
          </a:p>
          <a:p>
            <a:pPr algn="r" rtl="1"/>
            <a:r>
              <a:rPr lang="fa-IR" dirty="0" smtClean="0">
                <a:cs typeface="B Nazanin" panose="00000400000000000000" pitchFamily="2" charset="-78"/>
              </a:rPr>
              <a:t>2- در هر مرحله پس از مچ کردن، سورتینگ بر اساس تعداد کلمات مشترک در "نام محصول" انجام می شود</a:t>
            </a:r>
          </a:p>
          <a:p>
            <a:pPr algn="r" rtl="1"/>
            <a:endParaRPr lang="fa-IR" dirty="0">
              <a:cs typeface="B Nazanin" panose="00000400000000000000" pitchFamily="2" charset="-78"/>
            </a:endParaRPr>
          </a:p>
          <a:p>
            <a:pPr algn="r" rtl="1"/>
            <a:endParaRPr lang="fa-IR" dirty="0" smtClean="0">
              <a:cs typeface="B Nazanin" panose="00000400000000000000" pitchFamily="2" charset="-78"/>
            </a:endParaRPr>
          </a:p>
          <a:p>
            <a:pPr algn="r" rtl="1"/>
            <a:r>
              <a:rPr lang="fa-IR" dirty="0" smtClean="0">
                <a:cs typeface="B Nazanin" panose="00000400000000000000" pitchFamily="2" charset="-78"/>
              </a:rPr>
              <a:t>لازم به ذکر است تعیین لیست یک و دو برای تامین کننده الزامی اما برای بازاریاب فقط لیست یک الزامی می باشد</a:t>
            </a:r>
          </a:p>
        </p:txBody>
      </p:sp>
    </p:spTree>
    <p:extLst>
      <p:ext uri="{BB962C8B-B14F-4D97-AF65-F5344CB8AC3E}">
        <p14:creationId xmlns:p14="http://schemas.microsoft.com/office/powerpoint/2010/main" val="2795122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12398" y="1006389"/>
            <a:ext cx="6537384" cy="1600438"/>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smtClean="0"/>
              <a:t>در پایین صفحه دکمه ای باید باشد که کاربران بفهمند "پشتیبانی" می باشد</a:t>
            </a:r>
          </a:p>
          <a:p>
            <a:endParaRPr lang="fa-IR" dirty="0"/>
          </a:p>
          <a:p>
            <a:r>
              <a:rPr lang="fa-IR" dirty="0" smtClean="0"/>
              <a:t>با کلیک روی آن صفحه مقابل باز می شود که به صورت مات نوشته شده است:</a:t>
            </a:r>
          </a:p>
          <a:p>
            <a:r>
              <a:rPr lang="fa-IR" dirty="0" smtClean="0"/>
              <a:t>موضوع</a:t>
            </a:r>
          </a:p>
          <a:p>
            <a:r>
              <a:rPr lang="fa-IR" dirty="0" smtClean="0"/>
              <a:t>شرح درخواست</a:t>
            </a:r>
          </a:p>
          <a:p>
            <a:endParaRPr lang="fa-IR" dirty="0"/>
          </a:p>
          <a:p>
            <a:r>
              <a:rPr lang="fa-IR" dirty="0" smtClean="0"/>
              <a:t>با کلیک بر دکمه ارسال پیام برای ادمین ارسال می شود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104762" cy="6628571"/>
          </a:xfrm>
          <a:prstGeom prst="rect">
            <a:avLst/>
          </a:prstGeom>
        </p:spPr>
      </p:pic>
    </p:spTree>
    <p:extLst>
      <p:ext uri="{BB962C8B-B14F-4D97-AF65-F5344CB8AC3E}">
        <p14:creationId xmlns:p14="http://schemas.microsoft.com/office/powerpoint/2010/main" val="246196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3360"/>
            <a:ext cx="12192000" cy="6431280"/>
          </a:xfrm>
          <a:prstGeom prst="rect">
            <a:avLst/>
          </a:prstGeom>
        </p:spPr>
      </p:pic>
      <p:sp>
        <p:nvSpPr>
          <p:cNvPr id="3" name="TextBox 2"/>
          <p:cNvSpPr txBox="1"/>
          <p:nvPr/>
        </p:nvSpPr>
        <p:spPr>
          <a:xfrm>
            <a:off x="598516" y="2490951"/>
            <a:ext cx="9796215" cy="3970318"/>
          </a:xfrm>
          <a:prstGeom prst="rect">
            <a:avLst/>
          </a:prstGeom>
          <a:noFill/>
        </p:spPr>
        <p:txBody>
          <a:bodyPr wrap="square" rtlCol="0">
            <a:spAutoFit/>
          </a:bodyPr>
          <a:lstStyle/>
          <a:p>
            <a:pPr algn="r" rtl="1"/>
            <a:r>
              <a:rPr lang="fa-IR" dirty="0" smtClean="0">
                <a:cs typeface="B Nazanin" panose="00000400000000000000" pitchFamily="2" charset="-78"/>
              </a:rPr>
              <a:t>صفحه ادمین با لینک مستقل تعریف شود مثلا </a:t>
            </a:r>
            <a:r>
              <a:rPr lang="en-US" dirty="0" smtClean="0">
                <a:cs typeface="B Nazanin" panose="00000400000000000000" pitchFamily="2" charset="-78"/>
                <a:hlinkClick r:id="rId3"/>
              </a:rPr>
              <a:t>www.teamus.app/admin</a:t>
            </a:r>
            <a:r>
              <a:rPr lang="fa-IR" dirty="0" smtClean="0">
                <a:cs typeface="B Nazanin" panose="00000400000000000000" pitchFamily="2" charset="-78"/>
              </a:rPr>
              <a:t> که با یوزرنیم و پسورد لاگین کنم</a:t>
            </a:r>
          </a:p>
          <a:p>
            <a:pPr algn="r" rtl="1"/>
            <a:r>
              <a:rPr lang="fa-IR" dirty="0" smtClean="0">
                <a:cs typeface="B Nazanin" panose="00000400000000000000" pitchFamily="2" charset="-78"/>
              </a:rPr>
              <a:t>فضای ادمین نیاز به ریسپانسیو بودن ندارد و میتواند برای صفحه لپ تاپ ایجاد شود اما باید بتوانم با گوشی هم کار کنم</a:t>
            </a:r>
          </a:p>
          <a:p>
            <a:pPr algn="r" rtl="1"/>
            <a:r>
              <a:rPr lang="fa-IR" dirty="0" smtClean="0">
                <a:cs typeface="B Nazanin" panose="00000400000000000000" pitchFamily="2" charset="-78"/>
              </a:rPr>
              <a:t>لازم است:</a:t>
            </a:r>
          </a:p>
          <a:p>
            <a:pPr algn="r" rtl="1"/>
            <a:r>
              <a:rPr lang="fa-IR" dirty="0" smtClean="0">
                <a:cs typeface="B Nazanin" panose="00000400000000000000" pitchFamily="2" charset="-78"/>
              </a:rPr>
              <a:t>کلیه اطلاعات کاربران (نام کاربری، شماره تماس، امیل، توضیحات)، </a:t>
            </a:r>
          </a:p>
          <a:p>
            <a:pPr algn="r" rtl="1"/>
            <a:r>
              <a:rPr lang="fa-IR" dirty="0" smtClean="0">
                <a:cs typeface="B Nazanin" panose="00000400000000000000" pitchFamily="2" charset="-78"/>
              </a:rPr>
              <a:t>محصولات صادراتی و محصولات مطلوب صادرات با دیتل آنها، </a:t>
            </a:r>
          </a:p>
          <a:p>
            <a:pPr algn="r" rtl="1"/>
            <a:r>
              <a:rPr lang="fa-IR" u="sng" dirty="0" smtClean="0">
                <a:cs typeface="B Nazanin" panose="00000400000000000000" pitchFamily="2" charset="-78"/>
              </a:rPr>
              <a:t>سرچهای انجام </a:t>
            </a:r>
            <a:r>
              <a:rPr lang="fa-IR" u="sng" dirty="0" smtClean="0">
                <a:cs typeface="B Nazanin" panose="00000400000000000000" pitchFamily="2" charset="-78"/>
              </a:rPr>
              <a:t>شده (با خروجی یا بدون خروجی) تعداد </a:t>
            </a:r>
            <a:r>
              <a:rPr lang="fa-IR" u="sng" dirty="0" smtClean="0">
                <a:cs typeface="B Nazanin" panose="00000400000000000000" pitchFamily="2" charset="-78"/>
              </a:rPr>
              <a:t>کلیک بر روی اطلاعات تماس پس از سرچ، یا سرچهای رها شده</a:t>
            </a:r>
          </a:p>
          <a:p>
            <a:pPr algn="r" rtl="1"/>
            <a:r>
              <a:rPr lang="fa-IR" dirty="0" smtClean="0">
                <a:cs typeface="B Nazanin" panose="00000400000000000000" pitchFamily="2" charset="-78"/>
              </a:rPr>
              <a:t>درخواستهای  پشتیبانی نمایش داده شود</a:t>
            </a:r>
          </a:p>
          <a:p>
            <a:pPr algn="r" rtl="1"/>
            <a:r>
              <a:rPr lang="fa-IR" dirty="0" smtClean="0">
                <a:cs typeface="B Nazanin" panose="00000400000000000000" pitchFamily="2" charset="-78"/>
              </a:rPr>
              <a:t>و .... (دیگر موارد)</a:t>
            </a:r>
          </a:p>
          <a:p>
            <a:pPr marL="285750" indent="-285750" algn="r" rtl="1">
              <a:buFont typeface="Arial" panose="020B0604020202020204" pitchFamily="34" charset="0"/>
              <a:buChar char="•"/>
            </a:pPr>
            <a:r>
              <a:rPr lang="fa-IR" dirty="0" smtClean="0">
                <a:cs typeface="B Nazanin" panose="00000400000000000000" pitchFamily="2" charset="-78"/>
              </a:rPr>
              <a:t>هیستری سرج افراد و رفتار افراد روی ااپلیکیشن</a:t>
            </a:r>
          </a:p>
          <a:p>
            <a:pPr algn="r" rtl="1"/>
            <a:r>
              <a:rPr lang="fa-IR" dirty="0" smtClean="0">
                <a:cs typeface="B Nazanin" panose="00000400000000000000" pitchFamily="2" charset="-78"/>
              </a:rPr>
              <a:t>اینجا نمایش داده شود</a:t>
            </a:r>
          </a:p>
          <a:p>
            <a:pPr algn="r" rtl="1"/>
            <a:endParaRPr lang="fa-IR" dirty="0">
              <a:cs typeface="B Nazanin" panose="00000400000000000000" pitchFamily="2" charset="-78"/>
            </a:endParaRPr>
          </a:p>
          <a:p>
            <a:pPr algn="r" rtl="1"/>
            <a:r>
              <a:rPr lang="fa-IR" dirty="0">
                <a:cs typeface="B Nazanin" panose="00000400000000000000" pitchFamily="2" charset="-78"/>
              </a:rPr>
              <a:t>لیست های آبشاری یک و دو بایستی </a:t>
            </a:r>
            <a:r>
              <a:rPr lang="fa-IR" dirty="0" smtClean="0">
                <a:cs typeface="B Nazanin" panose="00000400000000000000" pitchFamily="2" charset="-78"/>
              </a:rPr>
              <a:t>قابلیت </a:t>
            </a:r>
            <a:r>
              <a:rPr lang="fa-IR" dirty="0">
                <a:cs typeface="B Nazanin" panose="00000400000000000000" pitchFamily="2" charset="-78"/>
              </a:rPr>
              <a:t>ویرایش توسط دمین را داشته باشند</a:t>
            </a:r>
          </a:p>
          <a:p>
            <a:pPr algn="r" rtl="1"/>
            <a:endParaRPr lang="fa-IR" dirty="0" smtClean="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811243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53104" y="493986"/>
            <a:ext cx="8334703" cy="646331"/>
          </a:xfrm>
          <a:prstGeom prst="rect">
            <a:avLst/>
          </a:prstGeom>
          <a:noFill/>
        </p:spPr>
        <p:txBody>
          <a:bodyPr wrap="square" rtlCol="0">
            <a:spAutoFit/>
          </a:bodyPr>
          <a:lstStyle/>
          <a:p>
            <a:pPr algn="r" rtl="1"/>
            <a:r>
              <a:rPr lang="fa-IR" dirty="0" smtClean="0">
                <a:cs typeface="B Nazanin" panose="00000400000000000000" pitchFamily="2" charset="-78"/>
              </a:rPr>
              <a:t>نکات تکمیلی:</a:t>
            </a: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05423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10913" y="2460568"/>
            <a:ext cx="1450251" cy="3142211"/>
          </a:xfrm>
          <a:prstGeom prst="rect">
            <a:avLst/>
          </a:prstGeom>
        </p:spPr>
      </p:pic>
      <p:sp>
        <p:nvSpPr>
          <p:cNvPr id="6" name="TextBox 5"/>
          <p:cNvSpPr txBox="1"/>
          <p:nvPr/>
        </p:nvSpPr>
        <p:spPr>
          <a:xfrm>
            <a:off x="7476103" y="3123732"/>
            <a:ext cx="2751513" cy="1815882"/>
          </a:xfrm>
          <a:prstGeom prst="rect">
            <a:avLst/>
          </a:prstGeom>
          <a:noFill/>
        </p:spPr>
        <p:txBody>
          <a:bodyPr wrap="square" rtlCol="0">
            <a:spAutoFit/>
          </a:bodyPr>
          <a:lstStyle/>
          <a:p>
            <a:pPr algn="r" rtl="1"/>
            <a:r>
              <a:rPr lang="fa-IR" sz="1400" dirty="0" smtClean="0">
                <a:cs typeface="B Nazanin" panose="00000400000000000000" pitchFamily="2" charset="-78"/>
              </a:rPr>
              <a:t>کاربر با تایپ کردن نام وبسایت در گوگل توضیح مقابل را میبیند</a:t>
            </a:r>
          </a:p>
          <a:p>
            <a:pPr algn="r" rtl="1"/>
            <a:endParaRPr lang="fa-IR" sz="1400" dirty="0">
              <a:cs typeface="B Nazanin" panose="00000400000000000000" pitchFamily="2" charset="-78"/>
            </a:endParaRPr>
          </a:p>
          <a:p>
            <a:pPr algn="r" rtl="1"/>
            <a:r>
              <a:rPr lang="fa-IR" sz="1400" dirty="0" smtClean="0">
                <a:cs typeface="B Nazanin" panose="00000400000000000000" pitchFamily="2" charset="-78"/>
              </a:rPr>
              <a:t>یا بتواند دکمه اپ را روی گوشی خود داشته باشد</a:t>
            </a:r>
          </a:p>
          <a:p>
            <a:pPr algn="r" rtl="1"/>
            <a:endParaRPr lang="fa-IR" sz="1400" dirty="0">
              <a:cs typeface="B Nazanin" panose="00000400000000000000" pitchFamily="2" charset="-78"/>
            </a:endParaRPr>
          </a:p>
          <a:p>
            <a:pPr algn="r" rtl="1"/>
            <a:r>
              <a:rPr lang="fa-IR" sz="1400" dirty="0" smtClean="0">
                <a:cs typeface="B Nazanin" panose="00000400000000000000" pitchFamily="2" charset="-78"/>
              </a:rPr>
              <a:t>که با کلیک بر هر کدام از این دو وارد صفحه وبسایت شود </a:t>
            </a:r>
            <a:endParaRPr lang="en-US" sz="1400" dirty="0">
              <a:cs typeface="B Nazanin" panose="00000400000000000000" pitchFamily="2" charset="-7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1970" y="1263130"/>
            <a:ext cx="3628136" cy="745209"/>
          </a:xfrm>
          <a:prstGeom prst="rect">
            <a:avLst/>
          </a:prstGeom>
        </p:spPr>
      </p:pic>
    </p:spTree>
    <p:extLst>
      <p:ext uri="{BB962C8B-B14F-4D97-AF65-F5344CB8AC3E}">
        <p14:creationId xmlns:p14="http://schemas.microsoft.com/office/powerpoint/2010/main" val="1670276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968837" y="2646219"/>
            <a:ext cx="2751513" cy="1815882"/>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a:t>با ورود به سایت با تصویر روبرو مواجه شود</a:t>
            </a:r>
          </a:p>
          <a:p>
            <a:endParaRPr lang="fa-IR" dirty="0"/>
          </a:p>
          <a:p>
            <a:r>
              <a:rPr lang="fa-IR" dirty="0" smtClean="0"/>
              <a:t>سایت بایستی دوزبانه باشد</a:t>
            </a:r>
          </a:p>
          <a:p>
            <a:r>
              <a:rPr lang="fa-IR" dirty="0" smtClean="0"/>
              <a:t>پس از اتمام طراحی سایت فایل انگلیسی هم تحویل خواهد شد</a:t>
            </a:r>
            <a:endParaRPr lang="fa-IR" dirty="0"/>
          </a:p>
          <a:p>
            <a:endParaRPr lang="fa-IR" dirty="0"/>
          </a:p>
          <a:p>
            <a:r>
              <a:rPr lang="fa-IR" dirty="0"/>
              <a:t>با کلیک بر </a:t>
            </a:r>
            <a:r>
              <a:rPr lang="fa-IR" dirty="0" smtClean="0"/>
              <a:t>ورود </a:t>
            </a:r>
            <a:r>
              <a:rPr lang="fa-IR" dirty="0"/>
              <a:t>به حساب کاربری وارد صفحه بعد می شود</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1848" y="1306901"/>
            <a:ext cx="2554347" cy="4096372"/>
          </a:xfrm>
          <a:prstGeom prst="rect">
            <a:avLst/>
          </a:prstGeom>
        </p:spPr>
      </p:pic>
    </p:spTree>
    <p:extLst>
      <p:ext uri="{BB962C8B-B14F-4D97-AF65-F5344CB8AC3E}">
        <p14:creationId xmlns:p14="http://schemas.microsoft.com/office/powerpoint/2010/main" val="159676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367548" y="2813035"/>
            <a:ext cx="4268921" cy="738664"/>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smtClean="0"/>
              <a:t>برای </a:t>
            </a:r>
            <a:r>
              <a:rPr lang="fa-IR" dirty="0"/>
              <a:t>ورود هم </a:t>
            </a:r>
            <a:r>
              <a:rPr lang="fa-IR" dirty="0" smtClean="0"/>
              <a:t>با </a:t>
            </a:r>
            <a:r>
              <a:rPr lang="fa-IR" dirty="0"/>
              <a:t>کد یکبار مصرف روی گوشی یا ایمیل وارد سایت شود</a:t>
            </a:r>
          </a:p>
          <a:p>
            <a:r>
              <a:rPr lang="fa-IR" dirty="0"/>
              <a:t>دکمه برگشت در هر </a:t>
            </a:r>
            <a:r>
              <a:rPr lang="fa-IR" dirty="0" smtClean="0"/>
              <a:t>مرحله </a:t>
            </a:r>
            <a:r>
              <a:rPr lang="fa-IR" dirty="0"/>
              <a:t>یعنی برگشت با صفحه قبل</a:t>
            </a:r>
          </a:p>
          <a:p>
            <a:r>
              <a:rPr lang="fa-IR" dirty="0"/>
              <a:t>با کلیک بر لوگوی وبسایت نیز به خانه بر میگردد</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5864" y="229429"/>
            <a:ext cx="4114286" cy="6628571"/>
          </a:xfrm>
          <a:prstGeom prst="rect">
            <a:avLst/>
          </a:prstGeom>
        </p:spPr>
      </p:pic>
    </p:spTree>
    <p:extLst>
      <p:ext uri="{BB962C8B-B14F-4D97-AF65-F5344CB8AC3E}">
        <p14:creationId xmlns:p14="http://schemas.microsoft.com/office/powerpoint/2010/main" val="145392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4400" y="18416"/>
            <a:ext cx="5086716" cy="2246769"/>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smtClean="0"/>
              <a:t>پس از ورود به حساب کاربری متناسب با اینکه تامین کننده است یا بازاریاب صفحات مرتبط با خود را می بیند</a:t>
            </a:r>
          </a:p>
          <a:p>
            <a:endParaRPr lang="fa-IR" dirty="0"/>
          </a:p>
          <a:p>
            <a:r>
              <a:rPr lang="fa-IR" dirty="0" smtClean="0"/>
              <a:t>اطلاعات شخصی و تماس</a:t>
            </a:r>
          </a:p>
          <a:p>
            <a:endParaRPr lang="fa-IR" dirty="0"/>
          </a:p>
          <a:p>
            <a:r>
              <a:rPr lang="fa-IR" dirty="0" smtClean="0"/>
              <a:t>"محصولات صادراتی" برای تامین کنندگان  یا "محصولات مطلوب برای صادرات" برای بازاریابان بین الملل</a:t>
            </a:r>
          </a:p>
          <a:p>
            <a:endParaRPr lang="fa-IR" dirty="0"/>
          </a:p>
          <a:p>
            <a:r>
              <a:rPr lang="fa-IR" dirty="0" smtClean="0"/>
              <a:t>سرچ بازاریاب برای تامین کنندگان یا تامین کننده برای بازاریابان بین الملل</a:t>
            </a:r>
          </a:p>
          <a:p>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44399" cy="6858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1115" y="0"/>
            <a:ext cx="3560885" cy="6858000"/>
          </a:xfrm>
          <a:prstGeom prst="rect">
            <a:avLst/>
          </a:prstGeom>
        </p:spPr>
      </p:pic>
    </p:spTree>
    <p:extLst>
      <p:ext uri="{BB962C8B-B14F-4D97-AF65-F5344CB8AC3E}">
        <p14:creationId xmlns:p14="http://schemas.microsoft.com/office/powerpoint/2010/main" val="99971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58661" y="18416"/>
            <a:ext cx="5762435" cy="4832092"/>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smtClean="0"/>
              <a:t>اطلاعات شخصی و تماس:</a:t>
            </a:r>
          </a:p>
          <a:p>
            <a:endParaRPr lang="fa-IR" dirty="0" smtClean="0"/>
          </a:p>
          <a:p>
            <a:endParaRPr lang="fa-IR" dirty="0"/>
          </a:p>
          <a:p>
            <a:pPr marL="285750" indent="-285750">
              <a:buFont typeface="Arial" panose="020B0604020202020204" pitchFamily="34" charset="0"/>
              <a:buChar char="•"/>
            </a:pPr>
            <a:r>
              <a:rPr lang="fa-IR" dirty="0" smtClean="0"/>
              <a:t>نام کاربری</a:t>
            </a:r>
          </a:p>
          <a:p>
            <a:pPr marL="285750" indent="-285750">
              <a:buFont typeface="Arial" panose="020B0604020202020204" pitchFamily="34" charset="0"/>
              <a:buChar char="•"/>
            </a:pPr>
            <a:r>
              <a:rPr lang="fa-IR" dirty="0" smtClean="0"/>
              <a:t>عکس شخصی</a:t>
            </a:r>
          </a:p>
          <a:p>
            <a:pPr marL="285750" indent="-285750">
              <a:buFont typeface="Arial" panose="020B0604020202020204" pitchFamily="34" charset="0"/>
              <a:buChar char="•"/>
            </a:pPr>
            <a:r>
              <a:rPr lang="fa-IR" dirty="0" smtClean="0"/>
              <a:t>شماره تماس (با قابلیت اضافه و حذف کردن)</a:t>
            </a:r>
          </a:p>
          <a:p>
            <a:r>
              <a:rPr lang="fa-IR" dirty="0" smtClean="0"/>
              <a:t>در حالت خالی باید به صورت مات شماره زیر نوشته شود (00989120000000) و زیر آن قید شود </a:t>
            </a:r>
            <a:r>
              <a:rPr lang="fa-IR" b="1" u="sng" dirty="0" smtClean="0"/>
              <a:t>حتما </a:t>
            </a:r>
            <a:r>
              <a:rPr lang="fa-IR" b="1" i="1" u="sng" dirty="0" smtClean="0"/>
              <a:t>کد کشور را نیز وارد نمایید.</a:t>
            </a:r>
          </a:p>
          <a:p>
            <a:pPr marL="285750" indent="-285750">
              <a:buFont typeface="Arial" panose="020B0604020202020204" pitchFamily="34" charset="0"/>
              <a:buChar char="•"/>
            </a:pPr>
            <a:r>
              <a:rPr lang="fa-IR" dirty="0" smtClean="0"/>
              <a:t>ایمیل (با قابلیت اضافه و حذف کردن) </a:t>
            </a:r>
          </a:p>
          <a:p>
            <a:r>
              <a:rPr lang="fa-IR" dirty="0" smtClean="0"/>
              <a:t>در حالت خالی به صورت مات بنویسد (</a:t>
            </a:r>
            <a:r>
              <a:rPr lang="en-US" dirty="0" smtClean="0"/>
              <a:t>email@email.com</a:t>
            </a:r>
            <a:r>
              <a:rPr lang="fa-IR" dirty="0" smtClean="0"/>
              <a:t>)</a:t>
            </a:r>
          </a:p>
          <a:p>
            <a:r>
              <a:rPr lang="fa-IR" dirty="0" smtClean="0"/>
              <a:t>حداکثر 3 تا شماره موبایل و ایمیل می شود وارد کرد</a:t>
            </a:r>
          </a:p>
          <a:p>
            <a:r>
              <a:rPr lang="fa-IR" dirty="0" smtClean="0"/>
              <a:t>برای بیشتر اررور می دهد که </a:t>
            </a:r>
            <a:r>
              <a:rPr lang="fa-IR" b="1" u="sng" dirty="0" smtClean="0"/>
              <a:t>"حداکثر 3 شماره تماس و ایمیل وارد کنید"</a:t>
            </a:r>
          </a:p>
          <a:p>
            <a:endParaRPr lang="fa-IR" dirty="0"/>
          </a:p>
          <a:p>
            <a:pPr marL="285750" indent="-285750">
              <a:buFont typeface="Arial" panose="020B0604020202020204" pitchFamily="34" charset="0"/>
              <a:buChar char="•"/>
            </a:pPr>
            <a:r>
              <a:rPr lang="fa-IR" dirty="0" smtClean="0"/>
              <a:t>باکس توضیحات:</a:t>
            </a:r>
          </a:p>
          <a:p>
            <a:r>
              <a:rPr lang="fa-IR" dirty="0" smtClean="0"/>
              <a:t>در این باکس وقتی خالی است بنویسد:</a:t>
            </a:r>
          </a:p>
          <a:p>
            <a:r>
              <a:rPr lang="fa-IR" dirty="0" smtClean="0"/>
              <a:t>برای تامین کنندگان:</a:t>
            </a:r>
          </a:p>
          <a:p>
            <a:r>
              <a:rPr lang="fa-IR" dirty="0" smtClean="0"/>
              <a:t>توانمندی های تولیدی و صارداتی خود را بنویسید</a:t>
            </a:r>
          </a:p>
          <a:p>
            <a:r>
              <a:rPr lang="fa-IR" dirty="0" smtClean="0"/>
              <a:t>برای بازاریابان:</a:t>
            </a:r>
          </a:p>
          <a:p>
            <a:r>
              <a:rPr lang="fa-IR" dirty="0" smtClean="0"/>
              <a:t>توانمندی های بازاریابی  خود را شرح دهید</a:t>
            </a:r>
          </a:p>
          <a:p>
            <a:endParaRPr lang="fa-IR" dirty="0"/>
          </a:p>
          <a:p>
            <a:r>
              <a:rPr lang="fa-IR" dirty="0" smtClean="0"/>
              <a:t>در پایین دکمه های ذخیره و بازگشت اضافه شود</a:t>
            </a:r>
          </a:p>
          <a:p>
            <a:endParaRPr lang="fa-IR"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3" y="94593"/>
            <a:ext cx="3206818" cy="6858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6348" y="0"/>
            <a:ext cx="3185652" cy="6858000"/>
          </a:xfrm>
          <a:prstGeom prst="rect">
            <a:avLst/>
          </a:prstGeom>
        </p:spPr>
      </p:pic>
    </p:spTree>
    <p:extLst>
      <p:ext uri="{BB962C8B-B14F-4D97-AF65-F5344CB8AC3E}">
        <p14:creationId xmlns:p14="http://schemas.microsoft.com/office/powerpoint/2010/main" val="3736304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20839" y="18416"/>
            <a:ext cx="6550322" cy="3323987"/>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smtClean="0"/>
              <a:t>محصولات صادراتی:</a:t>
            </a:r>
          </a:p>
          <a:p>
            <a:endParaRPr lang="fa-IR" dirty="0" smtClean="0"/>
          </a:p>
          <a:p>
            <a:r>
              <a:rPr lang="fa-IR" dirty="0" smtClean="0"/>
              <a:t>برای تامین کنندگان تحت عنوان "افزودن محصول صادراتی" و برای بازایابان "افزودن محصولات مطلوب برای صادرات" می باشد.</a:t>
            </a:r>
          </a:p>
          <a:p>
            <a:endParaRPr lang="fa-IR" dirty="0"/>
          </a:p>
          <a:p>
            <a:r>
              <a:rPr lang="fa-IR" dirty="0" smtClean="0"/>
              <a:t>با کلیک بر این دکمه صفحه تعریف "محصول صادراتی" یا "مطلوب برای صادرات" (اسلاید 8) باز می شود و محصول اضافه می شود</a:t>
            </a:r>
          </a:p>
          <a:p>
            <a:endParaRPr lang="fa-IR" dirty="0"/>
          </a:p>
          <a:p>
            <a:r>
              <a:rPr lang="fa-IR" dirty="0" smtClean="0"/>
              <a:t>هر محصول قابلیت حذف یا ویرایش را دارد</a:t>
            </a:r>
          </a:p>
          <a:p>
            <a:r>
              <a:rPr lang="fa-IR" dirty="0" smtClean="0"/>
              <a:t>اگر دکمه ویرایش را زد باید  صحفه محصول باز شود با اطلاعات داخل آن</a:t>
            </a:r>
          </a:p>
          <a:p>
            <a:endParaRPr lang="fa-IR" dirty="0"/>
          </a:p>
          <a:p>
            <a:r>
              <a:rPr lang="fa-IR" dirty="0" smtClean="0"/>
              <a:t>وقتی دکمه حذف را زد باید بپرسد:</a:t>
            </a:r>
          </a:p>
          <a:p>
            <a:r>
              <a:rPr lang="fa-IR" sz="1600" b="1" dirty="0" smtClean="0"/>
              <a:t>"آیا مطئن هستید؟ بلی خیر"</a:t>
            </a:r>
          </a:p>
          <a:p>
            <a:endParaRPr lang="fa-IR" dirty="0"/>
          </a:p>
          <a:p>
            <a:endParaRPr lang="fa-IR"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49" y="18529"/>
            <a:ext cx="2788489" cy="6858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1160" y="0"/>
            <a:ext cx="2820838" cy="6858000"/>
          </a:xfrm>
          <a:prstGeom prst="rect">
            <a:avLst/>
          </a:prstGeom>
        </p:spPr>
      </p:pic>
    </p:spTree>
    <p:extLst>
      <p:ext uri="{BB962C8B-B14F-4D97-AF65-F5344CB8AC3E}">
        <p14:creationId xmlns:p14="http://schemas.microsoft.com/office/powerpoint/2010/main" val="2676825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2640" y="18416"/>
            <a:ext cx="7712153" cy="6986528"/>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r>
              <a:rPr lang="fa-IR" dirty="0"/>
              <a:t>با کلیک بر </a:t>
            </a:r>
            <a:r>
              <a:rPr lang="fa-IR" dirty="0" smtClean="0"/>
              <a:t>"</a:t>
            </a:r>
            <a:r>
              <a:rPr lang="fa-IR" dirty="0"/>
              <a:t>تعریف محصول صادراتی" یا "انتخاب محصول صادراتی" </a:t>
            </a:r>
            <a:r>
              <a:rPr lang="fa-IR" dirty="0" smtClean="0"/>
              <a:t>وارد این صفحه می شود:</a:t>
            </a:r>
            <a:endParaRPr lang="fa-IR" dirty="0"/>
          </a:p>
          <a:p>
            <a:endParaRPr lang="fa-IR" dirty="0"/>
          </a:p>
          <a:p>
            <a:r>
              <a:rPr lang="fa-IR" dirty="0"/>
              <a:t>در صفحه تعریف </a:t>
            </a:r>
            <a:r>
              <a:rPr lang="fa-IR" u="sng" dirty="0"/>
              <a:t>محصول صادراتی </a:t>
            </a:r>
            <a:r>
              <a:rPr lang="fa-IR" dirty="0"/>
              <a:t>موارد زیر وارد می شود</a:t>
            </a:r>
            <a:r>
              <a:rPr lang="fa-IR" dirty="0" smtClean="0"/>
              <a:t>:</a:t>
            </a:r>
          </a:p>
          <a:p>
            <a:pPr marL="285750" indent="-285750">
              <a:buFont typeface="Arial" panose="020B0604020202020204" pitchFamily="34" charset="0"/>
              <a:buChar char="•"/>
            </a:pPr>
            <a:r>
              <a:rPr lang="fa-IR" dirty="0" smtClean="0"/>
              <a:t>عنوان محصول صادراتی (به صورت تکست)</a:t>
            </a:r>
          </a:p>
          <a:p>
            <a:pPr marL="285750" indent="-285750">
              <a:buFont typeface="Arial" panose="020B0604020202020204" pitchFamily="34" charset="0"/>
              <a:buChar char="•"/>
            </a:pPr>
            <a:r>
              <a:rPr lang="fa-IR" dirty="0" smtClean="0"/>
              <a:t>دسته بندی محصول صادراتی (از لیست آبشاری – لیست یک)</a:t>
            </a:r>
          </a:p>
          <a:p>
            <a:pPr marL="285750" indent="-285750">
              <a:buFont typeface="Arial" panose="020B0604020202020204" pitchFamily="34" charset="0"/>
              <a:buChar char="•"/>
            </a:pPr>
            <a:r>
              <a:rPr lang="fa-IR" dirty="0" smtClean="0"/>
              <a:t>گروه محصول صادراتی (از لیست آبشاری، با توجه به لیست آشاری فوق انتخاب می شود – لیست دو)</a:t>
            </a:r>
          </a:p>
          <a:p>
            <a:pPr marL="285750" indent="-285750">
              <a:buFont typeface="Arial" panose="020B0604020202020204" pitchFamily="34" charset="0"/>
              <a:buChar char="•"/>
            </a:pPr>
            <a:r>
              <a:rPr lang="en-US" dirty="0" smtClean="0"/>
              <a:t>HS code</a:t>
            </a:r>
            <a:r>
              <a:rPr lang="fa-IR" dirty="0" smtClean="0"/>
              <a:t> (یک کد 8 رقمی می باشد که 2 رقم اول آن از لیست یک 2 رقم بعدی از لیست دو و باقی ارقام توسط کاربر وارد می شود) باید نوت زیر، زیر آن نوشته شود: </a:t>
            </a:r>
            <a:r>
              <a:rPr lang="fa-IR" b="1" dirty="0" smtClean="0"/>
              <a:t>"ارقام نوشته شده بر اساس دسته بندی و گروه انتخاب شده، تعیین شده است در صورتیکه می خواهید آنها را تغییر دهید بایستی دسته بندی و گروه را تغییر دهید. در صورت تمایل می توانید 4 رقم بعدی را به صورت دستی وارد کنید"</a:t>
            </a:r>
          </a:p>
          <a:p>
            <a:pPr marL="285750" indent="-285750">
              <a:buFont typeface="Arial" panose="020B0604020202020204" pitchFamily="34" charset="0"/>
              <a:buChar char="•"/>
            </a:pPr>
            <a:r>
              <a:rPr lang="fa-IR" dirty="0" smtClean="0"/>
              <a:t>توضیحات (فضایی برای وارد کردن اطلاعات متنی می باشد)</a:t>
            </a:r>
          </a:p>
          <a:p>
            <a:pPr marL="285750" indent="-285750">
              <a:buFont typeface="Arial" panose="020B0604020202020204" pitchFamily="34" charset="0"/>
              <a:buChar char="•"/>
            </a:pPr>
            <a:r>
              <a:rPr lang="fa-IR" dirty="0" smtClean="0"/>
              <a:t>افزودن عکس</a:t>
            </a:r>
          </a:p>
          <a:p>
            <a:pPr marL="285750" indent="-285750">
              <a:buFont typeface="Arial" panose="020B0604020202020204" pitchFamily="34" charset="0"/>
              <a:buChar char="•"/>
            </a:pPr>
            <a:r>
              <a:rPr lang="fa-IR" dirty="0" smtClean="0"/>
              <a:t>افزودن فایل اطلاعات فنی (دیتاشیت)</a:t>
            </a:r>
          </a:p>
          <a:p>
            <a:pPr marL="285750" indent="-285750">
              <a:buFont typeface="Arial" panose="020B0604020202020204" pitchFamily="34" charset="0"/>
              <a:buChar char="•"/>
            </a:pPr>
            <a:r>
              <a:rPr lang="fa-IR" dirty="0" smtClean="0"/>
              <a:t>اینکوترمز (لیست آشاری)</a:t>
            </a:r>
          </a:p>
          <a:p>
            <a:pPr marL="285750" indent="-285750">
              <a:buFont typeface="Arial" panose="020B0604020202020204" pitchFamily="34" charset="0"/>
              <a:buChar char="•"/>
            </a:pPr>
            <a:r>
              <a:rPr lang="fa-IR" dirty="0" smtClean="0"/>
              <a:t>کشورهایی که تاکنون صادرات داشته اید (فایل متنی باشد)</a:t>
            </a:r>
          </a:p>
          <a:p>
            <a:pPr marL="285750" indent="-285750">
              <a:buFont typeface="Arial" panose="020B0604020202020204" pitchFamily="34" charset="0"/>
              <a:buChar char="•"/>
            </a:pPr>
            <a:r>
              <a:rPr lang="fa-IR" dirty="0" smtClean="0"/>
              <a:t>این محصول به صورت آنلاین تحویل می شود (به صورت تیک غیر فعال)</a:t>
            </a:r>
          </a:p>
          <a:p>
            <a:endParaRPr lang="fa-IR" dirty="0"/>
          </a:p>
          <a:p>
            <a:r>
              <a:rPr lang="fa-IR" dirty="0" smtClean="0"/>
              <a:t>در صفحه تعریف </a:t>
            </a:r>
            <a:r>
              <a:rPr lang="fa-IR" u="sng" dirty="0" smtClean="0"/>
              <a:t>محصول مطلوب برای صادرات </a:t>
            </a:r>
            <a:r>
              <a:rPr lang="fa-IR" dirty="0" smtClean="0"/>
              <a:t>موارد زیر وارد می شود:</a:t>
            </a:r>
          </a:p>
          <a:p>
            <a:pPr marL="285750" indent="-285750">
              <a:buFont typeface="Arial" panose="020B0604020202020204" pitchFamily="34" charset="0"/>
              <a:buChar char="•"/>
            </a:pPr>
            <a:r>
              <a:rPr lang="fa-IR" dirty="0" smtClean="0"/>
              <a:t>عنوان محصول صادراتی (به صورت تکست)</a:t>
            </a:r>
          </a:p>
          <a:p>
            <a:pPr marL="285750" indent="-285750">
              <a:buFont typeface="Arial" panose="020B0604020202020204" pitchFamily="34" charset="0"/>
              <a:buChar char="•"/>
            </a:pPr>
            <a:r>
              <a:rPr lang="fa-IR" dirty="0" smtClean="0"/>
              <a:t>دسته بندی محصول صادراتی (از لیست آبشاری – لیست یک)</a:t>
            </a:r>
          </a:p>
          <a:p>
            <a:pPr marL="285750" indent="-285750">
              <a:buFont typeface="Arial" panose="020B0604020202020204" pitchFamily="34" charset="0"/>
              <a:buChar char="•"/>
            </a:pPr>
            <a:r>
              <a:rPr lang="fa-IR" dirty="0" smtClean="0"/>
              <a:t>گروه محصول صادراتی (از لیست آبشاری، با توجه به لیست آشاری فوق انتخاب می شود – لیست دو)</a:t>
            </a:r>
          </a:p>
          <a:p>
            <a:pPr marL="285750" indent="-285750">
              <a:buFont typeface="Arial" panose="020B0604020202020204" pitchFamily="34" charset="0"/>
              <a:buChar char="•"/>
            </a:pPr>
            <a:r>
              <a:rPr lang="en-US" dirty="0" smtClean="0"/>
              <a:t>HS code</a:t>
            </a:r>
            <a:r>
              <a:rPr lang="fa-IR" dirty="0" smtClean="0"/>
              <a:t> (یک کد 8 رقمی می باشد که 2 رقم اول آن از لیست یک 2 رقم بعدی از لیست دو و باقی ارقام توسط کاربر وارد می شود</a:t>
            </a:r>
            <a:r>
              <a:rPr lang="fa-IR" dirty="0"/>
              <a:t>) باید نوت زیر، زیر آن نوشته شود: </a:t>
            </a:r>
            <a:r>
              <a:rPr lang="fa-IR" b="1" dirty="0"/>
              <a:t>"ارقام نوشته شده بر اساس دسته بندی و گروه انتخاب شده، تعیین شده است در صورتیکه می خواهید آنها را تغییر دهید بایستی دسته بندی و گروه را تغییر دهید. در صورت تمایل می توانید 4 رقم بعدی را به صورت دستی وارد کنید"</a:t>
            </a:r>
          </a:p>
          <a:p>
            <a:pPr marL="285750" indent="-285750">
              <a:buFont typeface="Arial" panose="020B0604020202020204" pitchFamily="34" charset="0"/>
              <a:buChar char="•"/>
            </a:pPr>
            <a:r>
              <a:rPr lang="fa-IR" dirty="0" smtClean="0"/>
              <a:t>کشورهایی که تاکنون صادرات داشته اید (فایل متنی باشد)</a:t>
            </a:r>
            <a:endParaRPr lang="en-US" dirty="0" smtClean="0"/>
          </a:p>
          <a:p>
            <a:endParaRPr lang="fa-IR" dirty="0"/>
          </a:p>
          <a:p>
            <a:r>
              <a:rPr lang="fa-IR" dirty="0" smtClean="0"/>
              <a:t>لیست های آبشاری یک و دو بایستی ابلیت ویرایش توسط دمین را داشته باشند</a:t>
            </a:r>
          </a:p>
          <a:p>
            <a:r>
              <a:rPr lang="fa-IR" dirty="0"/>
              <a:t>با کلیک بر دکمه "</a:t>
            </a:r>
            <a:r>
              <a:rPr lang="fa-IR" dirty="0" smtClean="0"/>
              <a:t>ذخیره</a:t>
            </a:r>
            <a:r>
              <a:rPr lang="fa-IR" dirty="0"/>
              <a:t>" اطلاعت ذخیره می شود</a:t>
            </a:r>
          </a:p>
          <a:p>
            <a:r>
              <a:rPr lang="fa-IR" dirty="0"/>
              <a:t>با کلیک بر دکمه بازگشت کاربر بدون </a:t>
            </a:r>
            <a:r>
              <a:rPr lang="fa-IR" dirty="0" smtClean="0"/>
              <a:t>ذخیره سازی </a:t>
            </a:r>
            <a:r>
              <a:rPr lang="fa-IR" dirty="0"/>
              <a:t>اطاعات به صفحه قبل بر میگردد</a:t>
            </a:r>
          </a:p>
          <a:p>
            <a:r>
              <a:rPr lang="fa-IR" dirty="0" smtClean="0"/>
              <a:t>با </a:t>
            </a:r>
            <a:r>
              <a:rPr lang="fa-IR" dirty="0"/>
              <a:t>کلیک بر لوگوی وبسایت نیز به خانه بر میگردد</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5939" y="0"/>
            <a:ext cx="1964531"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25" y="0"/>
            <a:ext cx="2286815" cy="5412828"/>
          </a:xfrm>
          <a:prstGeom prst="rect">
            <a:avLst/>
          </a:prstGeom>
        </p:spPr>
      </p:pic>
      <p:sp>
        <p:nvSpPr>
          <p:cNvPr id="9" name="TextBox 8"/>
          <p:cNvSpPr txBox="1"/>
          <p:nvPr/>
        </p:nvSpPr>
        <p:spPr>
          <a:xfrm>
            <a:off x="85825" y="5510526"/>
            <a:ext cx="4822506" cy="1200329"/>
          </a:xfrm>
          <a:prstGeom prst="rect">
            <a:avLst/>
          </a:prstGeom>
          <a:noFill/>
        </p:spPr>
        <p:txBody>
          <a:bodyPr wrap="square" rtlCol="0">
            <a:spAutoFit/>
          </a:bodyPr>
          <a:lstStyle/>
          <a:p>
            <a:pPr algn="r" rtl="1"/>
            <a:r>
              <a:rPr lang="fa-IR" sz="1200" dirty="0" smtClean="0">
                <a:cs typeface="B Nazanin" panose="00000400000000000000" pitchFamily="2" charset="-78"/>
              </a:rPr>
              <a:t>وقتی کاربر در حال وارد کردن تکست در دسته بندی یا گروه می باشد، وقتی کلماتی را سرچ می کند، ن کلمات باید در در هر دو لیست سرچ شود، چون لزوما کاربر نمی داند که آن کلمه در کجا قرار دارد.</a:t>
            </a:r>
          </a:p>
          <a:p>
            <a:pPr algn="r" rtl="1"/>
            <a:r>
              <a:rPr lang="fa-IR" sz="1200" dirty="0" smtClean="0">
                <a:cs typeface="B Nazanin" panose="00000400000000000000" pitchFamily="2" charset="-78"/>
              </a:rPr>
              <a:t>شاید حتی بهتر باشد که به جای دو لیست آبشاری از یک لیست آبشاری استفاده شود. که شامل هر دو گروه می باشد وقتی کاربر کلمه ای را سرچ کرد. در هر کجای این دو لیست که آن کلمه بود آنها را نشان دهد تا کاربر تیک تاییدشان را بزند. </a:t>
            </a:r>
          </a:p>
        </p:txBody>
      </p:sp>
    </p:spTree>
    <p:extLst>
      <p:ext uri="{BB962C8B-B14F-4D97-AF65-F5344CB8AC3E}">
        <p14:creationId xmlns:p14="http://schemas.microsoft.com/office/powerpoint/2010/main" val="58098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3781" y="28926"/>
            <a:ext cx="4934951" cy="5478423"/>
          </a:xfrm>
          <a:prstGeom prst="rect">
            <a:avLst/>
          </a:prstGeom>
          <a:noFill/>
        </p:spPr>
        <p:txBody>
          <a:bodyPr wrap="square" rtlCol="0">
            <a:spAutoFit/>
          </a:bodyPr>
          <a:lstStyle>
            <a:defPPr>
              <a:defRPr lang="en-US"/>
            </a:defPPr>
            <a:lvl1pPr algn="r" rtl="1">
              <a:defRPr sz="1400">
                <a:cs typeface="B Nazanin" panose="00000400000000000000" pitchFamily="2" charset="-78"/>
              </a:defRPr>
            </a:lvl1pPr>
          </a:lstStyle>
          <a:p>
            <a:endParaRPr lang="fa-IR" dirty="0" smtClean="0"/>
          </a:p>
          <a:p>
            <a:endParaRPr lang="fa-IR" dirty="0"/>
          </a:p>
          <a:p>
            <a:r>
              <a:rPr lang="fa-IR" dirty="0" smtClean="0"/>
              <a:t>انتخاب بازاریاب بین الملل یا انتخاب تامین کننده:</a:t>
            </a:r>
          </a:p>
          <a:p>
            <a:endParaRPr lang="fa-IR" dirty="0" smtClean="0"/>
          </a:p>
          <a:p>
            <a:r>
              <a:rPr lang="fa-IR" dirty="0" smtClean="0"/>
              <a:t>وقتی برای بار اول کاربر وارد این صفحه می شود با پیام زیر مواجه شود:</a:t>
            </a:r>
          </a:p>
          <a:p>
            <a:r>
              <a:rPr lang="fa-IR" dirty="0" smtClean="0"/>
              <a:t>برای پیدا کردن بازاریاب محصول خود را انتخاب نمایید (برای تامین کنندگان)</a:t>
            </a:r>
          </a:p>
          <a:p>
            <a:r>
              <a:rPr lang="fa-IR" dirty="0" smtClean="0"/>
              <a:t>برای پیدا کردن تامین کننده، محصولی مطلوب خود را انتخاب نمایید (برای بازاریابان)</a:t>
            </a:r>
          </a:p>
          <a:p>
            <a:endParaRPr lang="fa-IR" dirty="0"/>
          </a:p>
          <a:p>
            <a:r>
              <a:rPr lang="fa-IR" dirty="0" smtClean="0"/>
              <a:t>بعد وقتی روی لیست آبشاری انتخاب محصول کلیک کرد، لیست آبشاری باز شود که در آن لیست محصولاتی که از قبل تعریف کرده است نمایش داده شود، اگر هنوز محصولی معرفی نکرده بود با دکمه افزودن محصول مواجه شود و با کلیک بر آن روی به صفحه تعریف محصول (برای تامین کنندگان) و تعریف محصول مطلوب برای صادرات (برای بازاریابان) منتقل شود</a:t>
            </a:r>
          </a:p>
          <a:p>
            <a:endParaRPr lang="fa-IR" dirty="0"/>
          </a:p>
          <a:p>
            <a:r>
              <a:rPr lang="fa-IR" dirty="0" smtClean="0"/>
              <a:t>پس از انتخاب محصول بازاریابان یا تامین کنندگان نمایش داده شود</a:t>
            </a:r>
          </a:p>
          <a:p>
            <a:endParaRPr lang="fa-IR" dirty="0"/>
          </a:p>
          <a:p>
            <a:r>
              <a:rPr lang="fa-IR" dirty="0" smtClean="0"/>
              <a:t>وقتی یک بازاریاب محصولی را سرچ کرد . تامین کننده را یافت باید بتواند محصول را هم ببیند</a:t>
            </a:r>
          </a:p>
          <a:p>
            <a:endParaRPr lang="fa-IR" dirty="0"/>
          </a:p>
          <a:p>
            <a:r>
              <a:rPr lang="fa-IR" dirty="0"/>
              <a:t>کاربر می تواند با کلیک بر مشاهده پروفایل،  صفحه "مشاهده پروفایل" کاربر را مشاهده نماید</a:t>
            </a:r>
          </a:p>
          <a:p>
            <a:r>
              <a:rPr lang="fa-IR" dirty="0"/>
              <a:t>کاربر می تواند با کلیک بر اطلاعات تماس، "اطلاعات تماس" کاربر را مشاهده نماید</a:t>
            </a:r>
          </a:p>
          <a:p>
            <a:r>
              <a:rPr lang="fa-IR" dirty="0"/>
              <a:t>که تصاویر زیر نمایش داده می </a:t>
            </a:r>
            <a:r>
              <a:rPr lang="fa-IR" dirty="0" smtClean="0"/>
              <a:t>شود</a:t>
            </a:r>
          </a:p>
          <a:p>
            <a:endParaRPr lang="fa-IR" dirty="0"/>
          </a:p>
          <a:p>
            <a:r>
              <a:rPr lang="fa-IR" dirty="0" smtClean="0"/>
              <a:t>با کلیک بر دکمه مشهده اطلعت فنی و بازرگانی محصول صفحه بعد را میبیند</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8867" y="3553170"/>
            <a:ext cx="1253189" cy="2975957"/>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8867" y="294555"/>
            <a:ext cx="1264401" cy="2954154"/>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19" y="0"/>
            <a:ext cx="2833778" cy="68580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68732" y="0"/>
            <a:ext cx="2820838" cy="6858000"/>
          </a:xfrm>
          <a:prstGeom prst="rect">
            <a:avLst/>
          </a:prstGeom>
        </p:spPr>
      </p:pic>
    </p:spTree>
    <p:extLst>
      <p:ext uri="{BB962C8B-B14F-4D97-AF65-F5344CB8AC3E}">
        <p14:creationId xmlns:p14="http://schemas.microsoft.com/office/powerpoint/2010/main" val="2645141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982</TotalTime>
  <Words>1483</Words>
  <Application>Microsoft Office PowerPoint</Application>
  <PresentationFormat>Widescreen</PresentationFormat>
  <Paragraphs>151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 Nazanin</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Hosseini</dc:creator>
  <cp:lastModifiedBy>Alireza Hosseini</cp:lastModifiedBy>
  <cp:revision>85</cp:revision>
  <dcterms:created xsi:type="dcterms:W3CDTF">2025-07-15T07:36:12Z</dcterms:created>
  <dcterms:modified xsi:type="dcterms:W3CDTF">2025-07-21T06:22:18Z</dcterms:modified>
</cp:coreProperties>
</file>