
<file path=[Content_Types].xml><?xml version="1.0" encoding="utf-8"?>
<Types xmlns="http://schemas.openxmlformats.org/package/2006/content-types">
  <Default Extension="fntdata" ContentType="application/x-fontdata"/>
  <Default Extension="xml" ContentType="application/xml"/>
  <Default Extension="rels" ContentType="application/vnd.openxmlformats-package.relationships+xml"/>
  <Default Extension="jpeg" ContentType="image/jpeg"/>
  <Default Extension="jpg" ContentType="image/jpg"/>
  <Default Extension="svg" ContentType="image/svg+xml"/>
  <Default Extension="png" ContentType="image/png"/>
  <Default Extension="gif" ContentType="image/gif"/>
  <Default Extension="m4v" ContentType="video/mp4"/>
  <Default Extension="mp4" ContentType="video/mp4"/>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ppt/notesMasters/notesMaster1.xml" ContentType="application/vnd.openxmlformats-officedocument.presentationml.notesMaster+xml"/>
  <Override PartName="/ppt/slideMasters/slideMaster1.xml" ContentType="application/vnd.openxmlformats-officedocument.presentationml.slideMaster+xml"/>
  <Override PartName="/ppt/slides/slide1.xml" ContentType="application/vnd.openxmlformats-officedocument.presentationml.slide+xml"/>
  <Override PartName="/ppt/slideMasters/slideMaster2.xml" ContentType="application/vnd.openxmlformats-officedocument.presentationml.slideMaster+xml"/>
  <Override PartName="/ppt/slides/slide2.xml" ContentType="application/vnd.openxmlformats-officedocument.presentationml.slide+xml"/>
  <Override PartName="/ppt/slideMasters/slideMaster3.xml" ContentType="application/vnd.openxmlformats-officedocument.presentationml.slideMaster+xml"/>
  <Override PartName="/ppt/slides/slide3.xml" ContentType="application/vnd.openxmlformats-officedocument.presentationml.slide+xml"/>
  <Override PartName="/ppt/slideMasters/slideMaster4.xml" ContentType="application/vnd.openxmlformats-officedocument.presentationml.slideMaster+xml"/>
  <Override PartName="/ppt/slides/slide4.xml" ContentType="application/vnd.openxmlformats-officedocument.presentationml.slide+xml"/>
  <Override PartName="/ppt/slideMasters/slideMaster5.xml" ContentType="application/vnd.openxmlformats-officedocument.presentationml.slideMaster+xml"/>
  <Override PartName="/ppt/slides/slide5.xml" ContentType="application/vnd.openxmlformats-officedocument.presentationml.slide+xml"/>
  <Override PartName="/ppt/slideMasters/slideMaster6.xml" ContentType="application/vnd.openxmlformats-officedocument.presentationml.slideMaster+xml"/>
  <Override PartName="/ppt/slides/slide6.xml" ContentType="application/vnd.openxmlformats-officedocument.presentationml.slide+xml"/>
  <Override PartName="/ppt/slideMasters/slideMaster7.xml" ContentType="application/vnd.openxmlformats-officedocument.presentationml.slideMaster+xml"/>
  <Override PartName="/ppt/slides/slide7.xml" ContentType="application/vnd.openxmlformats-officedocument.presentationml.slide+xml"/>
  <Override PartName="/ppt/slideMasters/slideMaster8.xml" ContentType="application/vnd.openxmlformats-officedocument.presentationml.slideMaster+xml"/>
  <Override PartName="/ppt/slides/slide8.xml" ContentType="application/vnd.openxmlformats-officedocument.presentationml.slide+xml"/>
  <Override PartName="/ppt/slideMasters/slideMaster9.xml" ContentType="application/vnd.openxmlformats-officedocument.presentationml.slideMaster+xml"/>
  <Override PartName="/ppt/slides/slide9.xml" ContentType="application/vnd.openxmlformats-officedocument.presentationml.slide+xml"/>
  <Override PartName="/ppt/slideMasters/slideMaster10.xml" ContentType="application/vnd.openxmlformats-officedocument.presentationml.slideMaster+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
		<Relationship Id="rId1" Type="http://schemas.openxmlformats.org/officeDocument/2006/relationships/extended-properties" Target="docProps/app.xml"/>
		<Relationship Id="rId2" Type="http://schemas.openxmlformats.org/package/2006/relationships/metadata/core-properties" Target="docProps/core.xml"/>
		<Relationship Id="rId3" Type="http://schemas.openxmlformats.org/officeDocument/2006/relationships/officeDocument" Target="ppt/presentation.xml"/>
		</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Lst>
  <p:notesMasterIdLst>
    <p:notesMasterId r:id="rId12"/>
  </p:notesMasterIdLst>
  <p:sldSz cx="14630400" cy="8229600"/>
  <p:notesSz cx="8229600" cy="14630400"/>
  <p:embeddedFontLst>
    <p:embeddedFont>
      <p:font typeface="Inter"/>
      <p:regular r:id="rId17"/>
    </p:embeddedFont>
    <p:embeddedFont>
      <p:font typeface="Inter"/>
      <p:regular r:id="rId18"/>
    </p:embeddedFont>
    <p:embeddedFont>
      <p:font typeface="Inter"/>
      <p:regular r:id="rId19"/>
    </p:embeddedFont>
    <p:embeddedFont>
      <p:font typeface="Inter"/>
      <p:regular r:id="rId20"/>
    </p:embeddedFont>
    <p:embeddedFont>
      <p:font typeface="Inter"/>
      <p:regular r:id="rId21"/>
    </p:embeddedFont>
    <p:embeddedFont>
      <p:font typeface="Inter"/>
      <p:regular r:id="rId22"/>
    </p:embeddedFont>
    <p:embeddedFont>
      <p:font typeface="Inter"/>
      <p:regular r:id="rId23"/>
    </p:embeddedFont>
    <p:embeddedFont>
      <p:font typeface="Inter"/>
      <p:regular r:id="rId24"/>
    </p:embeddedFont>
  </p:embeddedFontLst>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94610"/>
  </p:normalViewPr>
  <p:slideViewPr>
    <p:cSldViewPr snapToGrid="0" snapToObjects="1">
      <p:cViewPr varScale="1">
        <p:scale>
          <a:sx n="136" d="100"/>
          <a:sy n="136" d="100"/>
        </p:scale>
        <p:origin x="216" y="31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notesMaster" Target="notesMasters/notesMaster1.xml"/><Relationship Id="rId13" Type="http://schemas.openxmlformats.org/officeDocument/2006/relationships/presProps" Target="presProps.xml"/><Relationship Id="rId14" Type="http://schemas.openxmlformats.org/officeDocument/2006/relationships/viewProps" Target="viewProps.xml"/><Relationship Id="rId15" Type="http://schemas.openxmlformats.org/officeDocument/2006/relationships/theme" Target="theme/theme1.xml"/><Relationship Id="rId16" Type="http://schemas.openxmlformats.org/officeDocument/2006/relationships/tableStyles" Target="tableStyles.xml"/><Relationship Id="rId17" Type="http://schemas.openxmlformats.org/officeDocument/2006/relationships/font" Target="fonts/font1.fntdata"/><Relationship Id="rId18" Type="http://schemas.openxmlformats.org/officeDocument/2006/relationships/font" Target="fonts/font2.fntdata"/><Relationship Id="rId19" Type="http://schemas.openxmlformats.org/officeDocument/2006/relationships/font" Target="fonts/font3.fntdata"/><Relationship Id="rId20" Type="http://schemas.openxmlformats.org/officeDocument/2006/relationships/font" Target="fonts/font4.fntdata"/><Relationship Id="rId21" Type="http://schemas.openxmlformats.org/officeDocument/2006/relationships/font" Target="fonts/font5.fntdata"/><Relationship Id="rId22" Type="http://schemas.openxmlformats.org/officeDocument/2006/relationships/font" Target="fonts/font6.fntdata"/><Relationship Id="rId23" Type="http://schemas.openxmlformats.org/officeDocument/2006/relationships/font" Target="fonts/font7.fntdata"/><Relationship Id="rId24" Type="http://schemas.openxmlformats.org/officeDocument/2006/relationships/font" Target="fonts/font8.fntdata"/></Relationships>
</file>

<file path=ppt/notesMasters/_rels/notesMaster1.xml.rels><?xml version="1.0" encoding="UTF-8" standalone="yes"?>
<Relationships xmlns="http://schemas.openxmlformats.org/package/2006/relationships">
		<Relationship Id="rId1" Type="http://schemas.openxmlformats.org/officeDocument/2006/relationships/theme" Target="../theme/theme1.xml"/>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282F153-3F37-0F45-9E97-73ACFA13230C}" type="datetimeFigureOut">
              <a:rPr lang="en-US"/>
              <a:t>7/23/19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E5E9CC1-C706-0F49-92D6-E571CC5EEA8F}" type="slidenum">
              <a:rPr lang="en-US"/>
              <a:t>‹#›</a:t>
            </a:fld>
            <a:endParaRPr lang="en-US"/>
          </a:p>
        </p:txBody>
      </p:sp>
    </p:spTree>
    <p:extLst>
      <p:ext uri="{BB962C8B-B14F-4D97-AF65-F5344CB8AC3E}">
        <p14:creationId xmlns:p14="http://schemas.microsoft.com/office/powerpoint/2010/main" val="10240869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xml"/>
		</Relationships>
</file>

<file path=ppt/notesSlides/_rels/notesSlide10.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0.xml"/>
		</Relationships>
</file>

<file path=ppt/notesSlides/_rels/notesSlide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xml"/>
		</Relationships>
</file>

<file path=ppt/notesSlides/_rels/notesSlide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3.xml"/>
		</Relationships>
</file>

<file path=ppt/notesSlides/_rels/notesSlide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4.xml"/>
		</Relationships>
</file>

<file path=ppt/notesSlides/_rels/notesSlide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5.xml"/>
		</Relationships>
</file>

<file path=ppt/notesSlides/_rels/notesSlide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6.xml"/>
		</Relationships>
</file>

<file path=ppt/notesSlides/_rels/notesSlide7.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7.xml"/>
		</Relationships>
</file>

<file path=ppt/notesSlides/_rels/notesSlide8.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8.xml"/>
		</Relationships>
</file>

<file path=ppt/notesSlides/_rels/notesSlide9.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9.xml"/>
		</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Slide 9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6E6E6"/>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Slide 10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6E6E6"/>
          </a:solidFill>
          <a:ln/>
        </p:spPr>
      </p:sp>
      <p:sp>
        <p:nvSpPr>
          <p:cNvPr id="3" name="Shape 1"/>
          <p:cNvSpPr/>
          <p:nvPr/>
        </p:nvSpPr>
        <p:spPr>
          <a:xfrm>
            <a:off x="0" y="0"/>
            <a:ext cx="14630400" cy="8229600"/>
          </a:xfrm>
          <a:prstGeom prst="rect">
            <a:avLst/>
          </a:prstGeom>
          <a:solidFill>
            <a:srgbClr val="366183"/>
          </a:solidFill>
          <a:ln/>
        </p:spPr>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lide 1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6E6E6"/>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lide 2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6E6E6"/>
          </a:solidFill>
          <a:ln/>
        </p:spPr>
      </p:sp>
      <p:sp>
        <p:nvSpPr>
          <p:cNvPr id="3" name="Shape 1"/>
          <p:cNvSpPr/>
          <p:nvPr/>
        </p:nvSpPr>
        <p:spPr>
          <a:xfrm>
            <a:off x="0" y="0"/>
            <a:ext cx="14630400" cy="8229600"/>
          </a:xfrm>
          <a:prstGeom prst="rect">
            <a:avLst/>
          </a:prstGeom>
          <a:solidFill>
            <a:srgbClr val="939FAF"/>
          </a:solidFill>
          <a:ln/>
        </p:spPr>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lide 3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6E6E6"/>
          </a:solidFill>
          <a:ln/>
        </p:spPr>
      </p:sp>
      <p:sp>
        <p:nvSpPr>
          <p:cNvPr id="3" name="Shape 1"/>
          <p:cNvSpPr/>
          <p:nvPr/>
        </p:nvSpPr>
        <p:spPr>
          <a:xfrm>
            <a:off x="0" y="0"/>
            <a:ext cx="14630400" cy="8229600"/>
          </a:xfrm>
          <a:prstGeom prst="rect">
            <a:avLst/>
          </a:prstGeom>
          <a:solidFill>
            <a:srgbClr val="366183"/>
          </a:solidFill>
          <a:ln/>
        </p:spPr>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lide 4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9099A7"/>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lide 5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6E6E6"/>
          </a:solidFill>
          <a:ln/>
        </p:spPr>
      </p:sp>
      <p:sp>
        <p:nvSpPr>
          <p:cNvPr id="3" name="Shape 1"/>
          <p:cNvSpPr/>
          <p:nvPr/>
        </p:nvSpPr>
        <p:spPr>
          <a:xfrm>
            <a:off x="0" y="0"/>
            <a:ext cx="14630400" cy="8229600"/>
          </a:xfrm>
          <a:prstGeom prst="rect">
            <a:avLst/>
          </a:prstGeom>
          <a:solidFill>
            <a:srgbClr val="939FAF"/>
          </a:solidFill>
          <a:ln/>
        </p:spPr>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lide 6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939FAF"/>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lide 7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6E6E6"/>
          </a:solidFill>
          <a:ln/>
        </p:spPr>
      </p:sp>
      <p:sp>
        <p:nvSpPr>
          <p:cNvPr id="3" name="Shape 1"/>
          <p:cNvSpPr/>
          <p:nvPr/>
        </p:nvSpPr>
        <p:spPr>
          <a:xfrm>
            <a:off x="0" y="0"/>
            <a:ext cx="14630400" cy="8229600"/>
          </a:xfrm>
          <a:prstGeom prst="rect">
            <a:avLst/>
          </a:prstGeom>
          <a:solidFill>
            <a:srgbClr val="939FAF"/>
          </a:solidFill>
          <a:ln/>
        </p:spPr>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lide 8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6E6E6"/>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image" Target="../media/image-1-1.png"/><Relationship Id="rId2" Type="http://schemas.openxmlformats.org/officeDocument/2006/relationships/slideLayout" Target="../slideLayouts/slideLayout2.xml"/><Relationship Id="rId3"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0.xml"/></Relationships>
</file>

<file path=ppt/slides/_rels/slide2.xml.rels><?xml version="1.0" encoding="UTF-8" standalone="yes"?>
<Relationships xmlns="http://schemas.openxmlformats.org/package/2006/relationships"><Relationship Id="rId1" Type="http://schemas.openxmlformats.org/officeDocument/2006/relationships/image" Target="../media/image-2-1.png"/><Relationship Id="rId2" Type="http://schemas.openxmlformats.org/officeDocument/2006/relationships/slideLayout" Target="../slideLayouts/slideLayout3.xml"/><Relationship Id="rId3"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image" Target="../media/image-5-1.png"/><Relationship Id="rId2" Type="http://schemas.openxmlformats.org/officeDocument/2006/relationships/image" Target="../media/image-5-2.png"/><Relationship Id="rId3" Type="http://schemas.openxmlformats.org/officeDocument/2006/relationships/image" Target="../media/image-5-3.png"/><Relationship Id="rId4" Type="http://schemas.openxmlformats.org/officeDocument/2006/relationships/image" Target="../media/image-5-4.png"/><Relationship Id="rId5" Type="http://schemas.openxmlformats.org/officeDocument/2006/relationships/image" Target="../media/image-5-5.png"/><Relationship Id="rId6" Type="http://schemas.openxmlformats.org/officeDocument/2006/relationships/image" Target="../media/image-5-6.png"/><Relationship Id="rId7" Type="http://schemas.openxmlformats.org/officeDocument/2006/relationships/slideLayout" Target="../slideLayouts/slideLayout6.xml"/><Relationship Id="rId8"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image" Target="../media/image-6-1.png"/><Relationship Id="rId2" Type="http://schemas.openxmlformats.org/officeDocument/2006/relationships/slideLayout" Target="../slideLayouts/slideLayout7.xml"/><Relationship Id="rId3"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image" Target="../media/image-7-1.png"/><Relationship Id="rId2" Type="http://schemas.openxmlformats.org/officeDocument/2006/relationships/image" Target="../media/image-7-2.png"/><Relationship Id="rId3" Type="http://schemas.openxmlformats.org/officeDocument/2006/relationships/image" Target="../media/image-7-3.png"/><Relationship Id="rId4" Type="http://schemas.openxmlformats.org/officeDocument/2006/relationships/image" Target="../media/image-7-4.png"/><Relationship Id="rId5" Type="http://schemas.openxmlformats.org/officeDocument/2006/relationships/slideLayout" Target="../slideLayouts/slideLayout8.xml"/><Relationship Id="rId6"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image" Target="../media/image-8-1.png"/><Relationship Id="rId2" Type="http://schemas.openxmlformats.org/officeDocument/2006/relationships/image" Target="../media/image-8-2.png"/><Relationship Id="rId3" Type="http://schemas.openxmlformats.org/officeDocument/2006/relationships/image" Target="../media/image-8-3.png"/><Relationship Id="rId4" Type="http://schemas.openxmlformats.org/officeDocument/2006/relationships/image" Target="../media/image-8-4.png"/><Relationship Id="rId5" Type="http://schemas.openxmlformats.org/officeDocument/2006/relationships/image" Target="../media/image-8-5.png"/><Relationship Id="rId6" Type="http://schemas.openxmlformats.org/officeDocument/2006/relationships/image" Target="../media/image-8-6.png"/><Relationship Id="rId7" Type="http://schemas.openxmlformats.org/officeDocument/2006/relationships/image" Target="../media/image-8-7.png"/><Relationship Id="rId8" Type="http://schemas.openxmlformats.org/officeDocument/2006/relationships/image" Target="../media/image-8-8.png"/><Relationship Id="rId9" Type="http://schemas.openxmlformats.org/officeDocument/2006/relationships/slideLayout" Target="../slideLayouts/slideLayout9.xml"/><Relationship Id="rId10"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name="Slide 1">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85000"/>
            </a:srgbClr>
          </a:solidFill>
          <a:ln/>
        </p:spPr>
      </p:sp>
      <p:sp>
        <p:nvSpPr>
          <p:cNvPr id="4" name="Text 1"/>
          <p:cNvSpPr/>
          <p:nvPr/>
        </p:nvSpPr>
        <p:spPr>
          <a:xfrm>
            <a:off x="2283381" y="3497104"/>
            <a:ext cx="10063520" cy="620078"/>
          </a:xfrm>
          <a:prstGeom prst="rect">
            <a:avLst/>
          </a:prstGeom>
          <a:noFill/>
          <a:ln/>
        </p:spPr>
        <p:txBody>
          <a:bodyPr wrap="none" lIns="0" tIns="0" rIns="0" bIns="0" rtlCol="0" anchor="t"/>
          <a:lstStyle/>
          <a:p>
            <a:pPr algn="ctr" indent="0" marL="0">
              <a:lnSpc>
                <a:spcPts val="4850"/>
              </a:lnSpc>
              <a:buNone/>
            </a:pPr>
            <a:r>
              <a:rPr lang="en-US" sz="3900" b="1" dirty="0">
                <a:solidFill>
                  <a:srgbClr val="010141"/>
                </a:solidFill>
                <a:latin typeface="Inter Bold" pitchFamily="34" charset="0"/>
                <a:ea typeface="Inter Bold" pitchFamily="34" charset="-122"/>
                <a:cs typeface="Inter Bold" pitchFamily="34" charset="-120"/>
              </a:rPr>
              <a:t>Investment Readiness at AMETAZ GROUP</a:t>
            </a:r>
            <a:endParaRPr lang="en-US" sz="3900" dirty="0"/>
          </a:p>
        </p:txBody>
      </p:sp>
      <p:sp>
        <p:nvSpPr>
          <p:cNvPr id="5" name="Text 2"/>
          <p:cNvSpPr/>
          <p:nvPr/>
        </p:nvSpPr>
        <p:spPr>
          <a:xfrm>
            <a:off x="793790" y="4414838"/>
            <a:ext cx="13042821" cy="317540"/>
          </a:xfrm>
          <a:prstGeom prst="rect">
            <a:avLst/>
          </a:prstGeom>
          <a:noFill/>
          <a:ln/>
        </p:spPr>
        <p:txBody>
          <a:bodyPr wrap="none" lIns="0" tIns="0" rIns="0" bIns="0" rtlCol="0" anchor="t"/>
          <a:lstStyle/>
          <a:p>
            <a:pPr algn="ctr" indent="0" marL="0">
              <a:lnSpc>
                <a:spcPts val="2500"/>
              </a:lnSpc>
              <a:buNone/>
            </a:pPr>
            <a:r>
              <a:rPr lang="en-US" sz="1550" dirty="0">
                <a:solidFill>
                  <a:srgbClr val="010141"/>
                </a:solidFill>
                <a:latin typeface="Inter" pitchFamily="34" charset="0"/>
                <a:ea typeface="Inter" pitchFamily="34" charset="-122"/>
                <a:cs typeface="Inter" pitchFamily="34" charset="-120"/>
              </a:rPr>
              <a:t>Bridging Innovation and Capital, Architecting Financial Strategies, and Cultivating Leadership in Global Markets</a:t>
            </a:r>
            <a:endParaRPr lang="en-US" sz="155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 10">
    <p:spTree>
      <p:nvGrpSpPr>
        <p:cNvPr id="1" name=""/>
        <p:cNvGrpSpPr/>
        <p:nvPr/>
      </p:nvGrpSpPr>
      <p:grpSpPr>
        <a:xfrm>
          <a:off x="0" y="0"/>
          <a:ext cx="0" cy="0"/>
          <a:chOff x="0" y="0"/>
          <a:chExt cx="0" cy="0"/>
        </a:xfrm>
      </p:grpSpPr>
      <p:sp>
        <p:nvSpPr>
          <p:cNvPr id="2" name="Text 0"/>
          <p:cNvSpPr/>
          <p:nvPr/>
        </p:nvSpPr>
        <p:spPr>
          <a:xfrm>
            <a:off x="769620" y="856655"/>
            <a:ext cx="13091160" cy="923330"/>
          </a:xfrm>
          <a:prstGeom prst="rect">
            <a:avLst/>
          </a:prstGeom>
          <a:noFill/>
          <a:ln/>
        </p:spPr>
        <p:txBody>
          <a:bodyPr wrap="square" lIns="0" tIns="0" rIns="0" bIns="0" rtlCol="0" anchor="t"/>
          <a:lstStyle/>
          <a:p>
            <a:pPr algn="ctr" indent="0" marL="0">
              <a:lnSpc>
                <a:spcPts val="2400"/>
              </a:lnSpc>
              <a:buNone/>
            </a:pPr>
            <a:r>
              <a:rPr lang="en-US" sz="1500" dirty="0">
                <a:solidFill>
                  <a:srgbClr val="FFFFFF"/>
                </a:solidFill>
                <a:latin typeface="Inter" pitchFamily="34" charset="0"/>
                <a:ea typeface="Inter" pitchFamily="34" charset="-122"/>
                <a:cs typeface="Inter" pitchFamily="34" charset="-120"/>
              </a:rPr>
              <a:t>In today's complex financing landscape, organizational success hinges on the ability to secure appropriate capital, manage investor relations, and create sustainable value. With a profound understanding of this necessity, AMETAZ GROUP positions itself as the strategic partner of choice for organizations on their investment readiness journey.</a:t>
            </a:r>
            <a:endParaRPr lang="en-US" sz="1500" dirty="0"/>
          </a:p>
        </p:txBody>
      </p:sp>
      <p:sp>
        <p:nvSpPr>
          <p:cNvPr id="3" name="Text 1"/>
          <p:cNvSpPr/>
          <p:nvPr/>
        </p:nvSpPr>
        <p:spPr>
          <a:xfrm>
            <a:off x="769620" y="2169557"/>
            <a:ext cx="6310908" cy="307777"/>
          </a:xfrm>
          <a:prstGeom prst="rect">
            <a:avLst/>
          </a:prstGeom>
          <a:noFill/>
          <a:ln/>
        </p:spPr>
        <p:txBody>
          <a:bodyPr wrap="none" lIns="0" tIns="0" rIns="0" bIns="0" rtlCol="0" anchor="t"/>
          <a:lstStyle/>
          <a:p>
            <a:pPr algn="ctr" indent="0" marL="0">
              <a:lnSpc>
                <a:spcPts val="2400"/>
              </a:lnSpc>
              <a:buNone/>
            </a:pPr>
            <a:r>
              <a:rPr lang="en-US" sz="1500" dirty="0">
                <a:solidFill>
                  <a:srgbClr val="FFFFFF"/>
                </a:solidFill>
                <a:latin typeface="Inter" pitchFamily="34" charset="0"/>
                <a:ea typeface="Inter" pitchFamily="34" charset="-122"/>
                <a:cs typeface="Inter" pitchFamily="34" charset="-120"/>
              </a:rPr>
              <a:t>The company's services are architected upon the principles of:</a:t>
            </a:r>
            <a:endParaRPr lang="en-US" sz="1500" dirty="0"/>
          </a:p>
        </p:txBody>
      </p:sp>
      <p:sp>
        <p:nvSpPr>
          <p:cNvPr id="4" name="Text 2"/>
          <p:cNvSpPr/>
          <p:nvPr/>
        </p:nvSpPr>
        <p:spPr>
          <a:xfrm>
            <a:off x="769620" y="2650450"/>
            <a:ext cx="6310908" cy="615553"/>
          </a:xfrm>
          <a:prstGeom prst="rect">
            <a:avLst/>
          </a:prstGeom>
          <a:noFill/>
          <a:ln/>
        </p:spPr>
        <p:txBody>
          <a:bodyPr wrap="square" lIns="0" tIns="0" rIns="0" bIns="0" rtlCol="0" anchor="t"/>
          <a:lstStyle/>
          <a:p>
            <a:pPr algn="l" marL="342900" indent="-342900">
              <a:lnSpc>
                <a:spcPts val="2400"/>
              </a:lnSpc>
              <a:buSzPct val="100000"/>
              <a:buChar char="•"/>
            </a:pPr>
            <a:r>
              <a:rPr lang="en-US" sz="1500" b="1" dirty="0">
                <a:solidFill>
                  <a:srgbClr val="FFFFFF"/>
                </a:solidFill>
                <a:latin typeface="Inter" pitchFamily="34" charset="0"/>
                <a:ea typeface="Inter" pitchFamily="34" charset="-122"/>
                <a:cs typeface="Inter" pitchFamily="34" charset="-120"/>
              </a:rPr>
              <a:t>Strategy</a:t>
            </a:r>
            <a:pPr algn="l" indent="0" marL="0">
              <a:lnSpc>
                <a:spcPts val="2400"/>
              </a:lnSpc>
              <a:buNone/>
            </a:pPr>
            <a:r>
              <a:rPr lang="en-US" sz="1500" dirty="0">
                <a:solidFill>
                  <a:srgbClr val="FFFFFF"/>
                </a:solidFill>
                <a:latin typeface="Inter" pitchFamily="34" charset="0"/>
                <a:ea typeface="Inter" pitchFamily="34" charset="-122"/>
                <a:cs typeface="Inter" pitchFamily="34" charset="-120"/>
              </a:rPr>
              <a:t>: developing approaches based on a deep understanding of organizational and market needs</a:t>
            </a:r>
            <a:endParaRPr lang="en-US" sz="1500" dirty="0"/>
          </a:p>
        </p:txBody>
      </p:sp>
      <p:sp>
        <p:nvSpPr>
          <p:cNvPr id="5" name="Text 3"/>
          <p:cNvSpPr/>
          <p:nvPr/>
        </p:nvSpPr>
        <p:spPr>
          <a:xfrm>
            <a:off x="769620" y="3333274"/>
            <a:ext cx="6310908" cy="615553"/>
          </a:xfrm>
          <a:prstGeom prst="rect">
            <a:avLst/>
          </a:prstGeom>
          <a:noFill/>
          <a:ln/>
        </p:spPr>
        <p:txBody>
          <a:bodyPr wrap="square" lIns="0" tIns="0" rIns="0" bIns="0" rtlCol="0" anchor="t"/>
          <a:lstStyle/>
          <a:p>
            <a:pPr algn="l" marL="342900" indent="-342900">
              <a:lnSpc>
                <a:spcPts val="2400"/>
              </a:lnSpc>
              <a:buSzPct val="100000"/>
              <a:buChar char="•"/>
            </a:pPr>
            <a:r>
              <a:rPr lang="en-US" sz="1500" b="1" dirty="0">
                <a:solidFill>
                  <a:srgbClr val="FFFFFF"/>
                </a:solidFill>
                <a:latin typeface="Inter" pitchFamily="34" charset="0"/>
                <a:ea typeface="Inter" pitchFamily="34" charset="-122"/>
                <a:cs typeface="Inter" pitchFamily="34" charset="-120"/>
              </a:rPr>
              <a:t>Transparency</a:t>
            </a:r>
            <a:pPr algn="l" indent="0" marL="0">
              <a:lnSpc>
                <a:spcPts val="2400"/>
              </a:lnSpc>
              <a:buNone/>
            </a:pPr>
            <a:r>
              <a:rPr lang="en-US" sz="1500" dirty="0">
                <a:solidFill>
                  <a:srgbClr val="FFFFFF"/>
                </a:solidFill>
                <a:latin typeface="Inter" pitchFamily="34" charset="0"/>
                <a:ea typeface="Inter" pitchFamily="34" charset="-122"/>
                <a:cs typeface="Inter" pitchFamily="34" charset="-120"/>
              </a:rPr>
              <a:t>: a complete commitment to clarity and openness in all stages of the process</a:t>
            </a:r>
            <a:endParaRPr lang="en-US" sz="1500" dirty="0"/>
          </a:p>
        </p:txBody>
      </p:sp>
      <p:sp>
        <p:nvSpPr>
          <p:cNvPr id="6" name="Text 4"/>
          <p:cNvSpPr/>
          <p:nvPr/>
        </p:nvSpPr>
        <p:spPr>
          <a:xfrm>
            <a:off x="769620" y="4016097"/>
            <a:ext cx="6310908" cy="307777"/>
          </a:xfrm>
          <a:prstGeom prst="rect">
            <a:avLst/>
          </a:prstGeom>
          <a:noFill/>
          <a:ln/>
        </p:spPr>
        <p:txBody>
          <a:bodyPr wrap="none" lIns="0" tIns="0" rIns="0" bIns="0" rtlCol="0" anchor="t"/>
          <a:lstStyle/>
          <a:p>
            <a:pPr algn="l" marL="342900" indent="-342900">
              <a:lnSpc>
                <a:spcPts val="2400"/>
              </a:lnSpc>
              <a:buSzPct val="100000"/>
              <a:buChar char="•"/>
            </a:pPr>
            <a:r>
              <a:rPr lang="en-US" sz="1500" b="1" dirty="0">
                <a:solidFill>
                  <a:srgbClr val="FFFFFF"/>
                </a:solidFill>
                <a:latin typeface="Inter" pitchFamily="34" charset="0"/>
                <a:ea typeface="Inter" pitchFamily="34" charset="-122"/>
                <a:cs typeface="Inter" pitchFamily="34" charset="-120"/>
              </a:rPr>
              <a:t>Value creation</a:t>
            </a:r>
            <a:pPr algn="l" indent="0" marL="0">
              <a:lnSpc>
                <a:spcPts val="2400"/>
              </a:lnSpc>
              <a:buNone/>
            </a:pPr>
            <a:r>
              <a:rPr lang="en-US" sz="1500" dirty="0">
                <a:solidFill>
                  <a:srgbClr val="FFFFFF"/>
                </a:solidFill>
                <a:latin typeface="Inter" pitchFamily="34" charset="0"/>
                <a:ea typeface="Inter" pitchFamily="34" charset="-122"/>
                <a:cs typeface="Inter" pitchFamily="34" charset="-120"/>
              </a:rPr>
              <a:t>: a focus on generating real, sustainable value</a:t>
            </a:r>
            <a:endParaRPr lang="en-US" sz="1500" dirty="0"/>
          </a:p>
        </p:txBody>
      </p:sp>
      <p:sp>
        <p:nvSpPr>
          <p:cNvPr id="7" name="Text 5"/>
          <p:cNvSpPr/>
          <p:nvPr/>
        </p:nvSpPr>
        <p:spPr>
          <a:xfrm>
            <a:off x="769620" y="4391144"/>
            <a:ext cx="6310908" cy="615553"/>
          </a:xfrm>
          <a:prstGeom prst="rect">
            <a:avLst/>
          </a:prstGeom>
          <a:noFill/>
          <a:ln/>
        </p:spPr>
        <p:txBody>
          <a:bodyPr wrap="square" lIns="0" tIns="0" rIns="0" bIns="0" rtlCol="0" anchor="t"/>
          <a:lstStyle/>
          <a:p>
            <a:pPr algn="l" marL="342900" indent="-342900">
              <a:lnSpc>
                <a:spcPts val="2400"/>
              </a:lnSpc>
              <a:buSzPct val="100000"/>
              <a:buChar char="•"/>
            </a:pPr>
            <a:r>
              <a:rPr lang="en-US" sz="1500" b="1" dirty="0">
                <a:solidFill>
                  <a:srgbClr val="FFFFFF"/>
                </a:solidFill>
                <a:latin typeface="Inter" pitchFamily="34" charset="0"/>
                <a:ea typeface="Inter" pitchFamily="34" charset="-122"/>
                <a:cs typeface="Inter" pitchFamily="34" charset="-120"/>
              </a:rPr>
              <a:t>Networking</a:t>
            </a:r>
            <a:pPr algn="l" indent="0" marL="0">
              <a:lnSpc>
                <a:spcPts val="2400"/>
              </a:lnSpc>
              <a:buNone/>
            </a:pPr>
            <a:r>
              <a:rPr lang="en-US" sz="1500" dirty="0">
                <a:solidFill>
                  <a:srgbClr val="FFFFFF"/>
                </a:solidFill>
                <a:latin typeface="Inter" pitchFamily="34" charset="0"/>
                <a:ea typeface="Inter" pitchFamily="34" charset="-122"/>
                <a:cs typeface="Inter" pitchFamily="34" charset="-120"/>
              </a:rPr>
              <a:t>: leveraging extensive relationships with global investors</a:t>
            </a:r>
            <a:endParaRPr lang="en-US" sz="1500" dirty="0"/>
          </a:p>
        </p:txBody>
      </p:sp>
      <p:sp>
        <p:nvSpPr>
          <p:cNvPr id="8" name="Text 6"/>
          <p:cNvSpPr/>
          <p:nvPr/>
        </p:nvSpPr>
        <p:spPr>
          <a:xfrm>
            <a:off x="769620" y="5073968"/>
            <a:ext cx="6310908" cy="307777"/>
          </a:xfrm>
          <a:prstGeom prst="rect">
            <a:avLst/>
          </a:prstGeom>
          <a:noFill/>
          <a:ln/>
        </p:spPr>
        <p:txBody>
          <a:bodyPr wrap="none" lIns="0" tIns="0" rIns="0" bIns="0" rtlCol="0" anchor="t"/>
          <a:lstStyle/>
          <a:p>
            <a:pPr algn="l" marL="342900" indent="-342900">
              <a:lnSpc>
                <a:spcPts val="2400"/>
              </a:lnSpc>
              <a:buSzPct val="100000"/>
              <a:buChar char="•"/>
            </a:pPr>
            <a:r>
              <a:rPr lang="en-US" sz="1500" b="1" dirty="0">
                <a:solidFill>
                  <a:srgbClr val="FFFFFF"/>
                </a:solidFill>
                <a:latin typeface="Inter" pitchFamily="34" charset="0"/>
                <a:ea typeface="Inter" pitchFamily="34" charset="-122"/>
                <a:cs typeface="Inter" pitchFamily="34" charset="-120"/>
              </a:rPr>
              <a:t>Support</a:t>
            </a:r>
            <a:pPr algn="l" indent="0" marL="0">
              <a:lnSpc>
                <a:spcPts val="2400"/>
              </a:lnSpc>
              <a:buNone/>
            </a:pPr>
            <a:r>
              <a:rPr lang="en-US" sz="1500" dirty="0">
                <a:solidFill>
                  <a:srgbClr val="FFFFFF"/>
                </a:solidFill>
                <a:latin typeface="Inter" pitchFamily="34" charset="0"/>
                <a:ea typeface="Inter" pitchFamily="34" charset="-122"/>
                <a:cs typeface="Inter" pitchFamily="34" charset="-120"/>
              </a:rPr>
              <a:t>: providing comprehensive, long-term partnership</a:t>
            </a:r>
            <a:endParaRPr lang="en-US" sz="1500" dirty="0"/>
          </a:p>
        </p:txBody>
      </p:sp>
      <p:sp>
        <p:nvSpPr>
          <p:cNvPr id="9" name="Text 7"/>
          <p:cNvSpPr/>
          <p:nvPr/>
        </p:nvSpPr>
        <p:spPr>
          <a:xfrm>
            <a:off x="7557492" y="2169557"/>
            <a:ext cx="6310908" cy="307777"/>
          </a:xfrm>
          <a:prstGeom prst="rect">
            <a:avLst/>
          </a:prstGeom>
          <a:noFill/>
          <a:ln/>
        </p:spPr>
        <p:txBody>
          <a:bodyPr wrap="none" lIns="0" tIns="0" rIns="0" bIns="0" rtlCol="0" anchor="t"/>
          <a:lstStyle/>
          <a:p>
            <a:pPr algn="ctr" indent="0" marL="0">
              <a:lnSpc>
                <a:spcPts val="2400"/>
              </a:lnSpc>
              <a:buNone/>
            </a:pPr>
            <a:r>
              <a:rPr lang="en-US" sz="1500" dirty="0">
                <a:solidFill>
                  <a:srgbClr val="FFFFFF"/>
                </a:solidFill>
                <a:latin typeface="Inter" pitchFamily="34" charset="0"/>
                <a:ea typeface="Inter" pitchFamily="34" charset="-122"/>
                <a:cs typeface="Inter" pitchFamily="34" charset="-120"/>
              </a:rPr>
              <a:t>Collaborating with AMETAZ GROUP enables organizations to:</a:t>
            </a:r>
            <a:endParaRPr lang="en-US" sz="1500" dirty="0"/>
          </a:p>
        </p:txBody>
      </p:sp>
      <p:sp>
        <p:nvSpPr>
          <p:cNvPr id="10" name="Text 8"/>
          <p:cNvSpPr/>
          <p:nvPr/>
        </p:nvSpPr>
        <p:spPr>
          <a:xfrm>
            <a:off x="7557492" y="2650450"/>
            <a:ext cx="6310908" cy="615553"/>
          </a:xfrm>
          <a:prstGeom prst="rect">
            <a:avLst/>
          </a:prstGeom>
          <a:noFill/>
          <a:ln/>
        </p:spPr>
        <p:txBody>
          <a:bodyPr wrap="square" lIns="0" tIns="0" rIns="0" bIns="0" rtlCol="0" anchor="t"/>
          <a:lstStyle/>
          <a:p>
            <a:pPr algn="l" marL="342900" indent="-342900">
              <a:lnSpc>
                <a:spcPts val="2400"/>
              </a:lnSpc>
              <a:buSzPct val="100000"/>
              <a:buChar char="•"/>
            </a:pPr>
            <a:r>
              <a:rPr lang="en-US" sz="1500" dirty="0">
                <a:solidFill>
                  <a:srgbClr val="FFFFFF"/>
                </a:solidFill>
                <a:latin typeface="Inter" pitchFamily="34" charset="0"/>
                <a:ea typeface="Inter" pitchFamily="34" charset="-122"/>
                <a:cs typeface="Inter" pitchFamily="34" charset="-120"/>
              </a:rPr>
              <a:t>Secure the financial resources required to achieve their strategic objectives</a:t>
            </a:r>
            <a:endParaRPr lang="en-US" sz="1500" dirty="0"/>
          </a:p>
        </p:txBody>
      </p:sp>
      <p:sp>
        <p:nvSpPr>
          <p:cNvPr id="11" name="Text 9"/>
          <p:cNvSpPr/>
          <p:nvPr/>
        </p:nvSpPr>
        <p:spPr>
          <a:xfrm>
            <a:off x="7557492" y="3333274"/>
            <a:ext cx="6310908" cy="307777"/>
          </a:xfrm>
          <a:prstGeom prst="rect">
            <a:avLst/>
          </a:prstGeom>
          <a:noFill/>
          <a:ln/>
        </p:spPr>
        <p:txBody>
          <a:bodyPr wrap="none" lIns="0" tIns="0" rIns="0" bIns="0" rtlCol="0" anchor="t"/>
          <a:lstStyle/>
          <a:p>
            <a:pPr algn="l" marL="342900" indent="-342900">
              <a:lnSpc>
                <a:spcPts val="2400"/>
              </a:lnSpc>
              <a:buSzPct val="100000"/>
              <a:buChar char="•"/>
            </a:pPr>
            <a:r>
              <a:rPr lang="en-US" sz="1500" dirty="0">
                <a:solidFill>
                  <a:srgbClr val="FFFFFF"/>
                </a:solidFill>
                <a:latin typeface="Inter" pitchFamily="34" charset="0"/>
                <a:ea typeface="Inter" pitchFamily="34" charset="-122"/>
                <a:cs typeface="Inter" pitchFamily="34" charset="-120"/>
              </a:rPr>
              <a:t>Establish relationships with suitable, value-adding investors</a:t>
            </a:r>
            <a:endParaRPr lang="en-US" sz="1500" dirty="0"/>
          </a:p>
        </p:txBody>
      </p:sp>
      <p:sp>
        <p:nvSpPr>
          <p:cNvPr id="12" name="Text 10"/>
          <p:cNvSpPr/>
          <p:nvPr/>
        </p:nvSpPr>
        <p:spPr>
          <a:xfrm>
            <a:off x="7557492" y="3708321"/>
            <a:ext cx="6310908" cy="307777"/>
          </a:xfrm>
          <a:prstGeom prst="rect">
            <a:avLst/>
          </a:prstGeom>
          <a:noFill/>
          <a:ln/>
        </p:spPr>
        <p:txBody>
          <a:bodyPr wrap="none" lIns="0" tIns="0" rIns="0" bIns="0" rtlCol="0" anchor="t"/>
          <a:lstStyle/>
          <a:p>
            <a:pPr algn="l" marL="342900" indent="-342900">
              <a:lnSpc>
                <a:spcPts val="2400"/>
              </a:lnSpc>
              <a:buSzPct val="100000"/>
              <a:buChar char="•"/>
            </a:pPr>
            <a:r>
              <a:rPr lang="en-US" sz="1500" dirty="0">
                <a:solidFill>
                  <a:srgbClr val="FFFFFF"/>
                </a:solidFill>
                <a:latin typeface="Inter" pitchFamily="34" charset="0"/>
                <a:ea typeface="Inter" pitchFamily="34" charset="-122"/>
                <a:cs typeface="Inter" pitchFamily="34" charset="-120"/>
              </a:rPr>
              <a:t>Maximize organizational value before and after fundraising</a:t>
            </a:r>
            <a:endParaRPr lang="en-US" sz="1500" dirty="0"/>
          </a:p>
        </p:txBody>
      </p:sp>
      <p:sp>
        <p:nvSpPr>
          <p:cNvPr id="13" name="Text 11"/>
          <p:cNvSpPr/>
          <p:nvPr/>
        </p:nvSpPr>
        <p:spPr>
          <a:xfrm>
            <a:off x="7557492" y="4083368"/>
            <a:ext cx="6310908" cy="615553"/>
          </a:xfrm>
          <a:prstGeom prst="rect">
            <a:avLst/>
          </a:prstGeom>
          <a:noFill/>
          <a:ln/>
        </p:spPr>
        <p:txBody>
          <a:bodyPr wrap="square" lIns="0" tIns="0" rIns="0" bIns="0" rtlCol="0" anchor="t"/>
          <a:lstStyle/>
          <a:p>
            <a:pPr algn="l" marL="342900" indent="-342900">
              <a:lnSpc>
                <a:spcPts val="2400"/>
              </a:lnSpc>
              <a:buSzPct val="100000"/>
              <a:buChar char="•"/>
            </a:pPr>
            <a:r>
              <a:rPr lang="en-US" sz="1500" dirty="0">
                <a:solidFill>
                  <a:srgbClr val="FFFFFF"/>
                </a:solidFill>
                <a:latin typeface="Inter" pitchFamily="34" charset="0"/>
                <a:ea typeface="Inter" pitchFamily="34" charset="-122"/>
                <a:cs typeface="Inter" pitchFamily="34" charset="-120"/>
              </a:rPr>
              <a:t>Navigate complex investment processes with confidence and efficiency</a:t>
            </a:r>
            <a:endParaRPr lang="en-US" sz="1500" dirty="0"/>
          </a:p>
        </p:txBody>
      </p:sp>
      <p:sp>
        <p:nvSpPr>
          <p:cNvPr id="14" name="Text 12"/>
          <p:cNvSpPr/>
          <p:nvPr/>
        </p:nvSpPr>
        <p:spPr>
          <a:xfrm>
            <a:off x="7557492" y="4766191"/>
            <a:ext cx="6310908" cy="307777"/>
          </a:xfrm>
          <a:prstGeom prst="rect">
            <a:avLst/>
          </a:prstGeom>
          <a:noFill/>
          <a:ln/>
        </p:spPr>
        <p:txBody>
          <a:bodyPr wrap="none" lIns="0" tIns="0" rIns="0" bIns="0" rtlCol="0" anchor="t"/>
          <a:lstStyle/>
          <a:p>
            <a:pPr algn="l" marL="342900" indent="-342900">
              <a:lnSpc>
                <a:spcPts val="2400"/>
              </a:lnSpc>
              <a:buSzPct val="100000"/>
              <a:buChar char="•"/>
            </a:pPr>
            <a:r>
              <a:rPr lang="en-US" sz="1500" dirty="0">
                <a:solidFill>
                  <a:srgbClr val="FFFFFF"/>
                </a:solidFill>
                <a:latin typeface="Inter" pitchFamily="34" charset="0"/>
                <a:ea typeface="Inter" pitchFamily="34" charset="-122"/>
                <a:cs typeface="Inter" pitchFamily="34" charset="-120"/>
              </a:rPr>
              <a:t>Forge enduring strategic partnerships with global investors</a:t>
            </a:r>
            <a:endParaRPr lang="en-US" sz="1500" dirty="0"/>
          </a:p>
        </p:txBody>
      </p:sp>
      <p:sp>
        <p:nvSpPr>
          <p:cNvPr id="15" name="Text 13"/>
          <p:cNvSpPr/>
          <p:nvPr/>
        </p:nvSpPr>
        <p:spPr>
          <a:xfrm>
            <a:off x="769620" y="5665470"/>
            <a:ext cx="13091160" cy="615553"/>
          </a:xfrm>
          <a:prstGeom prst="rect">
            <a:avLst/>
          </a:prstGeom>
          <a:noFill/>
          <a:ln/>
        </p:spPr>
        <p:txBody>
          <a:bodyPr wrap="square" lIns="0" tIns="0" rIns="0" bIns="0" rtlCol="0" anchor="t"/>
          <a:lstStyle/>
          <a:p>
            <a:pPr algn="ctr" indent="0" marL="0">
              <a:lnSpc>
                <a:spcPts val="2400"/>
              </a:lnSpc>
              <a:buNone/>
            </a:pPr>
            <a:r>
              <a:rPr lang="en-US" sz="1500" dirty="0">
                <a:solidFill>
                  <a:srgbClr val="FFFFFF"/>
                </a:solidFill>
                <a:latin typeface="Inter" pitchFamily="34" charset="0"/>
                <a:ea typeface="Inter" pitchFamily="34" charset="-122"/>
                <a:cs typeface="Inter" pitchFamily="34" charset="-120"/>
              </a:rPr>
              <a:t>The confluence of unique team expertise, international experience, and a relentless commitment to continuous innovation establishes AMETAZ GROUP as the trusted partner for organizations seeking long-term success on their investment readiness journey.</a:t>
            </a:r>
            <a:endParaRPr lang="en-US" sz="1500" dirty="0"/>
          </a:p>
        </p:txBody>
      </p:sp>
      <p:sp>
        <p:nvSpPr>
          <p:cNvPr id="16" name="Text 14"/>
          <p:cNvSpPr/>
          <p:nvPr/>
        </p:nvSpPr>
        <p:spPr>
          <a:xfrm>
            <a:off x="1058228" y="6713934"/>
            <a:ext cx="12802553" cy="615553"/>
          </a:xfrm>
          <a:prstGeom prst="rect">
            <a:avLst/>
          </a:prstGeom>
          <a:noFill/>
          <a:ln/>
        </p:spPr>
        <p:txBody>
          <a:bodyPr wrap="square" lIns="0" tIns="0" rIns="0" bIns="0" rtlCol="0" anchor="t"/>
          <a:lstStyle/>
          <a:p>
            <a:pPr algn="ctr" indent="0" marL="0">
              <a:lnSpc>
                <a:spcPts val="2400"/>
              </a:lnSpc>
              <a:buNone/>
            </a:pPr>
            <a:r>
              <a:rPr lang="en-US" sz="1500" dirty="0">
                <a:solidFill>
                  <a:srgbClr val="FFFFFF"/>
                </a:solidFill>
                <a:latin typeface="Inter" pitchFamily="34" charset="0"/>
                <a:ea typeface="Inter" pitchFamily="34" charset="-122"/>
                <a:cs typeface="Inter" pitchFamily="34" charset="-120"/>
              </a:rPr>
              <a:t>"At AMETAZ GROUP, we perceive investment readiness not merely as a financial transaction, but as the formation of strategic partnerships; relationships built on trust, transparency, and mutual value that forge a bright future for innovation and sustainable growth."</a:t>
            </a:r>
            <a:endParaRPr lang="en-US" sz="1500" dirty="0"/>
          </a:p>
        </p:txBody>
      </p:sp>
      <p:sp>
        <p:nvSpPr>
          <p:cNvPr id="17" name="Shape 15"/>
          <p:cNvSpPr/>
          <p:nvPr/>
        </p:nvSpPr>
        <p:spPr>
          <a:xfrm>
            <a:off x="769620" y="6497479"/>
            <a:ext cx="22860" cy="1048464"/>
          </a:xfrm>
          <a:prstGeom prst="rect">
            <a:avLst/>
          </a:prstGeom>
          <a:solidFill>
            <a:srgbClr val="366183"/>
          </a:solidFill>
          <a:ln/>
        </p:spPr>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spTree>
      <p:nvGrpSpPr>
        <p:cNvPr id="1" name=""/>
        <p:cNvGrpSpPr/>
        <p:nvPr/>
      </p:nvGrpSpPr>
      <p:grpSpPr>
        <a:xfrm>
          <a:off x="0" y="0"/>
          <a:ext cx="0" cy="0"/>
          <a:chOff x="0" y="0"/>
          <a:chExt cx="0" cy="0"/>
        </a:xfrm>
      </p:grpSpPr>
      <p:sp>
        <p:nvSpPr>
          <p:cNvPr id="2" name="Text 0"/>
          <p:cNvSpPr/>
          <p:nvPr/>
        </p:nvSpPr>
        <p:spPr>
          <a:xfrm>
            <a:off x="1416487" y="485537"/>
            <a:ext cx="11797308" cy="441365"/>
          </a:xfrm>
          <a:prstGeom prst="rect">
            <a:avLst/>
          </a:prstGeom>
          <a:noFill/>
          <a:ln/>
        </p:spPr>
        <p:txBody>
          <a:bodyPr wrap="none" lIns="0" tIns="0" rIns="0" bIns="0" rtlCol="0" anchor="t"/>
          <a:lstStyle/>
          <a:p>
            <a:pPr algn="ctr" indent="0" marL="0">
              <a:lnSpc>
                <a:spcPts val="3450"/>
              </a:lnSpc>
              <a:buNone/>
            </a:pPr>
            <a:r>
              <a:rPr lang="en-US" sz="2750" b="1" dirty="0">
                <a:solidFill>
                  <a:srgbClr val="010141"/>
                </a:solidFill>
                <a:latin typeface="Inter Bold" pitchFamily="34" charset="0"/>
                <a:ea typeface="Inter Bold" pitchFamily="34" charset="-122"/>
                <a:cs typeface="Inter Bold" pitchFamily="34" charset="-120"/>
              </a:rPr>
              <a:t>The Critical Role of Investment Readiness in the Innovation Economy</a:t>
            </a:r>
            <a:endParaRPr lang="en-US" sz="2750" dirty="0"/>
          </a:p>
        </p:txBody>
      </p:sp>
      <p:sp>
        <p:nvSpPr>
          <p:cNvPr id="3" name="Text 1"/>
          <p:cNvSpPr/>
          <p:nvPr/>
        </p:nvSpPr>
        <p:spPr>
          <a:xfrm>
            <a:off x="706279" y="1284327"/>
            <a:ext cx="7758351" cy="282416"/>
          </a:xfrm>
          <a:prstGeom prst="rect">
            <a:avLst/>
          </a:prstGeom>
          <a:noFill/>
          <a:ln/>
        </p:spPr>
        <p:txBody>
          <a:bodyPr wrap="none" lIns="0" tIns="0" rIns="0" bIns="0" rtlCol="0" anchor="t"/>
          <a:lstStyle/>
          <a:p>
            <a:pPr algn="ctr" indent="0" marL="0">
              <a:lnSpc>
                <a:spcPts val="2200"/>
              </a:lnSpc>
              <a:buNone/>
            </a:pPr>
            <a:endParaRPr lang="en-US" sz="1350" dirty="0"/>
          </a:p>
        </p:txBody>
      </p:sp>
      <p:sp>
        <p:nvSpPr>
          <p:cNvPr id="4" name="Text 2"/>
          <p:cNvSpPr/>
          <p:nvPr/>
        </p:nvSpPr>
        <p:spPr>
          <a:xfrm>
            <a:off x="706279" y="1725573"/>
            <a:ext cx="7758351" cy="282416"/>
          </a:xfrm>
          <a:prstGeom prst="rect">
            <a:avLst/>
          </a:prstGeom>
          <a:noFill/>
          <a:ln/>
        </p:spPr>
        <p:txBody>
          <a:bodyPr wrap="none" lIns="0" tIns="0" rIns="0" bIns="0" rtlCol="0" anchor="t"/>
          <a:lstStyle/>
          <a:p>
            <a:pPr algn="ctr" indent="0" marL="0">
              <a:lnSpc>
                <a:spcPts val="2200"/>
              </a:lnSpc>
              <a:buNone/>
            </a:pPr>
            <a:endParaRPr lang="en-US" sz="1350" dirty="0"/>
          </a:p>
        </p:txBody>
      </p:sp>
      <p:sp>
        <p:nvSpPr>
          <p:cNvPr id="5" name="Text 3"/>
          <p:cNvSpPr/>
          <p:nvPr/>
        </p:nvSpPr>
        <p:spPr>
          <a:xfrm>
            <a:off x="706279" y="2166818"/>
            <a:ext cx="7758351" cy="1412081"/>
          </a:xfrm>
          <a:prstGeom prst="rect">
            <a:avLst/>
          </a:prstGeom>
          <a:noFill/>
          <a:ln/>
        </p:spPr>
        <p:txBody>
          <a:bodyPr wrap="square" lIns="0" tIns="0" rIns="0" bIns="0" rtlCol="0" anchor="t"/>
          <a:lstStyle/>
          <a:p>
            <a:pPr algn="ctr" indent="0" marL="0">
              <a:lnSpc>
                <a:spcPts val="2200"/>
              </a:lnSpc>
              <a:buNone/>
            </a:pPr>
            <a:r>
              <a:rPr lang="en-US" sz="1350" dirty="0">
                <a:solidFill>
                  <a:srgbClr val="010141"/>
                </a:solidFill>
                <a:latin typeface="Inter" pitchFamily="34" charset="0"/>
                <a:ea typeface="Inter" pitchFamily="34" charset="-122"/>
                <a:cs typeface="Inter" pitchFamily="34" charset="-120"/>
              </a:rPr>
              <a:t>In the contemporary global economy, innovation is rendered meaningless without capital, and capital lacks its requisite return without innovation. Investment readiness serves as the vital conduit connecting innovative ideas with the financial resources essential for their realization. It represents one of the most formidable challenges confronting today's technology companies and startups.</a:t>
            </a:r>
            <a:endParaRPr lang="en-US" sz="1350" dirty="0"/>
          </a:p>
        </p:txBody>
      </p:sp>
      <p:sp>
        <p:nvSpPr>
          <p:cNvPr id="6" name="Text 4"/>
          <p:cNvSpPr/>
          <p:nvPr/>
        </p:nvSpPr>
        <p:spPr>
          <a:xfrm>
            <a:off x="706279" y="3737729"/>
            <a:ext cx="7758351" cy="1129665"/>
          </a:xfrm>
          <a:prstGeom prst="rect">
            <a:avLst/>
          </a:prstGeom>
          <a:noFill/>
          <a:ln/>
        </p:spPr>
        <p:txBody>
          <a:bodyPr wrap="square" lIns="0" tIns="0" rIns="0" bIns="0" rtlCol="0" anchor="t"/>
          <a:lstStyle/>
          <a:p>
            <a:pPr algn="ctr" indent="0" marL="0">
              <a:lnSpc>
                <a:spcPts val="2200"/>
              </a:lnSpc>
              <a:buNone/>
            </a:pPr>
            <a:r>
              <a:rPr lang="en-US" sz="1350" dirty="0">
                <a:solidFill>
                  <a:srgbClr val="010141"/>
                </a:solidFill>
                <a:latin typeface="Inter" pitchFamily="34" charset="0"/>
                <a:ea typeface="Inter" pitchFamily="34" charset="-122"/>
                <a:cs typeface="Inter" pitchFamily="34" charset="-120"/>
              </a:rPr>
              <a:t>Amidst escalating complexities in financial markets, a diversification of financing instruments, and the need for substantial capital to develop large-scale projects, organizations require partners who not only possess a profound understanding of investment processes but can also guarantee sustainable value creation for investors.</a:t>
            </a:r>
            <a:endParaRPr lang="en-US" sz="1350" dirty="0"/>
          </a:p>
        </p:txBody>
      </p:sp>
      <p:pic>
        <p:nvPicPr>
          <p:cNvPr id="7" name="Image 0" descr="preencoded.png">    </p:cNvPr>
          <p:cNvPicPr>
            <a:picLocks noChangeAspect="1"/>
          </p:cNvPicPr>
          <p:nvPr/>
        </p:nvPicPr>
        <p:blipFill>
          <a:blip r:embed="rId1"/>
          <a:stretch>
            <a:fillRect/>
          </a:stretch>
        </p:blipFill>
        <p:spPr>
          <a:xfrm>
            <a:off x="8903018" y="1324094"/>
            <a:ext cx="5028605" cy="5028605"/>
          </a:xfrm>
          <a:prstGeom prst="rect">
            <a:avLst/>
          </a:prstGeom>
        </p:spPr>
      </p:pic>
      <p:sp>
        <p:nvSpPr>
          <p:cNvPr id="8" name="Text 5"/>
          <p:cNvSpPr/>
          <p:nvPr/>
        </p:nvSpPr>
        <p:spPr>
          <a:xfrm>
            <a:off x="706279" y="6749891"/>
            <a:ext cx="13217843" cy="1129665"/>
          </a:xfrm>
          <a:prstGeom prst="rect">
            <a:avLst/>
          </a:prstGeom>
          <a:noFill/>
          <a:ln/>
        </p:spPr>
        <p:txBody>
          <a:bodyPr wrap="square" lIns="0" tIns="0" rIns="0" bIns="0" rtlCol="0" anchor="t"/>
          <a:lstStyle/>
          <a:p>
            <a:pPr algn="ctr" indent="0" marL="0">
              <a:lnSpc>
                <a:spcPts val="2200"/>
              </a:lnSpc>
              <a:buNone/>
            </a:pPr>
            <a:r>
              <a:rPr lang="en-US" sz="1350" dirty="0">
                <a:solidFill>
                  <a:srgbClr val="010141"/>
                </a:solidFill>
                <a:latin typeface="Inter" pitchFamily="34" charset="0"/>
                <a:ea typeface="Inter" pitchFamily="34" charset="-122"/>
                <a:cs typeface="Inter" pitchFamily="34" charset="-120"/>
              </a:rPr>
              <a:t>With a deep appreciation for this imperative, </a:t>
            </a:r>
            <a:pPr algn="ctr" indent="0" marL="0">
              <a:lnSpc>
                <a:spcPts val="2200"/>
              </a:lnSpc>
              <a:buNone/>
            </a:pPr>
            <a:r>
              <a:rPr lang="en-US" sz="1350" dirty="0">
                <a:solidFill>
                  <a:srgbClr val="366183"/>
                </a:solidFill>
                <a:latin typeface="Inter" pitchFamily="34" charset="0"/>
                <a:ea typeface="Inter" pitchFamily="34" charset="-122"/>
                <a:cs typeface="Inter" pitchFamily="34" charset="-120"/>
              </a:rPr>
              <a:t>AMETAZ GROUP</a:t>
            </a:r>
            <a:pPr algn="ctr" indent="0" marL="0">
              <a:lnSpc>
                <a:spcPts val="2200"/>
              </a:lnSpc>
              <a:buNone/>
            </a:pPr>
            <a:r>
              <a:rPr lang="en-US" sz="1350" dirty="0">
                <a:solidFill>
                  <a:srgbClr val="010141"/>
                </a:solidFill>
                <a:latin typeface="Inter" pitchFamily="34" charset="0"/>
                <a:ea typeface="Inter" pitchFamily="34" charset="-122"/>
                <a:cs typeface="Inter" pitchFamily="34" charset="-120"/>
              </a:rPr>
              <a:t> has meticulously architected its investment readiness services upon the foundational principles of strategic acumen, transparency, and mutual value creation. By amalgamating multidisciplinary expertise across finance, technology, and international management, the company serves as an indispensable navigator for organizations on their capital acquisition journey, empowering them not only to secure the necessary financial resources but also to forge enduring strategic relationships with global investors.</a:t>
            </a:r>
            <a:endParaRPr lang="en-US" sz="135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3">
    <p:spTree>
      <p:nvGrpSpPr>
        <p:cNvPr id="1" name=""/>
        <p:cNvGrpSpPr/>
        <p:nvPr/>
      </p:nvGrpSpPr>
      <p:grpSpPr>
        <a:xfrm>
          <a:off x="0" y="0"/>
          <a:ext cx="0" cy="0"/>
          <a:chOff x="0" y="0"/>
          <a:chExt cx="0" cy="0"/>
        </a:xfrm>
      </p:grpSpPr>
      <p:sp>
        <p:nvSpPr>
          <p:cNvPr id="2" name="Text 0"/>
          <p:cNvSpPr/>
          <p:nvPr/>
        </p:nvSpPr>
        <p:spPr>
          <a:xfrm>
            <a:off x="658416" y="452676"/>
            <a:ext cx="13313569" cy="822960"/>
          </a:xfrm>
          <a:prstGeom prst="rect">
            <a:avLst/>
          </a:prstGeom>
          <a:noFill/>
          <a:ln/>
        </p:spPr>
        <p:txBody>
          <a:bodyPr wrap="square" lIns="0" tIns="0" rIns="0" bIns="0" rtlCol="0" anchor="t"/>
          <a:lstStyle/>
          <a:p>
            <a:pPr algn="ctr" indent="0" marL="0">
              <a:lnSpc>
                <a:spcPts val="3200"/>
              </a:lnSpc>
              <a:buNone/>
            </a:pPr>
            <a:r>
              <a:rPr lang="en-US" sz="2550" b="1" dirty="0">
                <a:solidFill>
                  <a:srgbClr val="FFFFFF"/>
                </a:solidFill>
                <a:latin typeface="Inter Bold" pitchFamily="34" charset="0"/>
                <a:ea typeface="Inter Bold" pitchFamily="34" charset="-122"/>
                <a:cs typeface="Inter Bold" pitchFamily="34" charset="-120"/>
              </a:rPr>
              <a:t>A Global Definition of Investment Readiness: Transcending Mere Capital Acquisition</a:t>
            </a:r>
            <a:endParaRPr lang="en-US" sz="2550" dirty="0"/>
          </a:p>
        </p:txBody>
      </p:sp>
      <p:sp>
        <p:nvSpPr>
          <p:cNvPr id="3" name="Text 1"/>
          <p:cNvSpPr/>
          <p:nvPr/>
        </p:nvSpPr>
        <p:spPr>
          <a:xfrm>
            <a:off x="658416" y="1604843"/>
            <a:ext cx="13313569" cy="526733"/>
          </a:xfrm>
          <a:prstGeom prst="rect">
            <a:avLst/>
          </a:prstGeom>
          <a:noFill/>
          <a:ln/>
        </p:spPr>
        <p:txBody>
          <a:bodyPr wrap="square" lIns="0" tIns="0" rIns="0" bIns="0" rtlCol="0" anchor="t"/>
          <a:lstStyle/>
          <a:p>
            <a:pPr algn="ctr" indent="0" marL="0">
              <a:lnSpc>
                <a:spcPts val="2050"/>
              </a:lnSpc>
              <a:buNone/>
            </a:pPr>
            <a:r>
              <a:rPr lang="en-US" sz="1250" dirty="0">
                <a:solidFill>
                  <a:srgbClr val="FFFFFF"/>
                </a:solidFill>
                <a:latin typeface="Inter" pitchFamily="34" charset="0"/>
                <a:ea typeface="Inter" pitchFamily="34" charset="-122"/>
                <a:cs typeface="Inter" pitchFamily="34" charset="-120"/>
              </a:rPr>
              <a:t>From a global vantage point, investment readiness is a strategic, multifaceted process dedicated to attracting, managing, and optimizing financial resources for organizational growth and development. This domain can be delineated across four principal dimensions:</a:t>
            </a:r>
            <a:endParaRPr lang="en-US" sz="1250" dirty="0"/>
          </a:p>
        </p:txBody>
      </p:sp>
      <p:sp>
        <p:nvSpPr>
          <p:cNvPr id="4" name="Shape 2"/>
          <p:cNvSpPr/>
          <p:nvPr/>
        </p:nvSpPr>
        <p:spPr>
          <a:xfrm>
            <a:off x="658416" y="2563535"/>
            <a:ext cx="6574512" cy="2534960"/>
          </a:xfrm>
          <a:prstGeom prst="roundRect">
            <a:avLst>
              <a:gd name="adj" fmla="val 4329"/>
            </a:avLst>
          </a:prstGeom>
          <a:solidFill>
            <a:srgbClr val="366183"/>
          </a:solidFill>
          <a:ln/>
        </p:spPr>
      </p:sp>
      <p:sp>
        <p:nvSpPr>
          <p:cNvPr id="5" name="Shape 3"/>
          <p:cNvSpPr/>
          <p:nvPr/>
        </p:nvSpPr>
        <p:spPr>
          <a:xfrm>
            <a:off x="658416" y="2540675"/>
            <a:ext cx="6574512" cy="91440"/>
          </a:xfrm>
          <a:prstGeom prst="roundRect">
            <a:avLst>
              <a:gd name="adj" fmla="val 75609"/>
            </a:avLst>
          </a:prstGeom>
          <a:solidFill>
            <a:srgbClr val="366183"/>
          </a:solidFill>
          <a:ln/>
        </p:spPr>
      </p:sp>
      <p:sp>
        <p:nvSpPr>
          <p:cNvPr id="6" name="Shape 4"/>
          <p:cNvSpPr/>
          <p:nvPr/>
        </p:nvSpPr>
        <p:spPr>
          <a:xfrm>
            <a:off x="3698736" y="2316718"/>
            <a:ext cx="493752" cy="493752"/>
          </a:xfrm>
          <a:prstGeom prst="roundRect">
            <a:avLst>
              <a:gd name="adj" fmla="val 185194"/>
            </a:avLst>
          </a:prstGeom>
          <a:solidFill>
            <a:srgbClr val="366183"/>
          </a:solidFill>
          <a:ln/>
        </p:spPr>
      </p:sp>
      <p:sp>
        <p:nvSpPr>
          <p:cNvPr id="7" name="Text 5"/>
          <p:cNvSpPr/>
          <p:nvPr/>
        </p:nvSpPr>
        <p:spPr>
          <a:xfrm>
            <a:off x="3846850" y="2440186"/>
            <a:ext cx="197525" cy="246817"/>
          </a:xfrm>
          <a:prstGeom prst="rect">
            <a:avLst/>
          </a:prstGeom>
          <a:noFill/>
          <a:ln/>
        </p:spPr>
        <p:txBody>
          <a:bodyPr wrap="none" lIns="0" tIns="0" rIns="0" bIns="0" rtlCol="0" anchor="t"/>
          <a:lstStyle/>
          <a:p>
            <a:pPr algn="l" indent="0" marL="0">
              <a:lnSpc>
                <a:spcPts val="2450"/>
              </a:lnSpc>
              <a:buNone/>
            </a:pPr>
            <a:r>
              <a:rPr lang="en-US" sz="1550" b="1" dirty="0">
                <a:solidFill>
                  <a:srgbClr val="FFFFFF"/>
                </a:solidFill>
                <a:latin typeface="Inter Bold" pitchFamily="34" charset="0"/>
                <a:ea typeface="Inter Bold" pitchFamily="34" charset="-122"/>
                <a:cs typeface="Inter Bold" pitchFamily="34" charset="-120"/>
              </a:rPr>
              <a:t>1</a:t>
            </a:r>
            <a:endParaRPr lang="en-US" sz="1550" dirty="0"/>
          </a:p>
        </p:txBody>
      </p:sp>
      <p:sp>
        <p:nvSpPr>
          <p:cNvPr id="8" name="Text 6"/>
          <p:cNvSpPr/>
          <p:nvPr/>
        </p:nvSpPr>
        <p:spPr>
          <a:xfrm>
            <a:off x="2916793" y="2975015"/>
            <a:ext cx="2057638" cy="257175"/>
          </a:xfrm>
          <a:prstGeom prst="rect">
            <a:avLst/>
          </a:prstGeom>
          <a:noFill/>
          <a:ln/>
        </p:spPr>
        <p:txBody>
          <a:bodyPr wrap="none" lIns="0" tIns="0" rIns="0" bIns="0" rtlCol="0" anchor="t"/>
          <a:lstStyle/>
          <a:p>
            <a:pPr algn="ctr" indent="0" marL="0">
              <a:lnSpc>
                <a:spcPts val="2000"/>
              </a:lnSpc>
              <a:buNone/>
            </a:pPr>
            <a:r>
              <a:rPr lang="en-US" sz="1600" b="1" dirty="0">
                <a:solidFill>
                  <a:srgbClr val="FFFFFF"/>
                </a:solidFill>
                <a:latin typeface="Inter Bold" pitchFamily="34" charset="0"/>
                <a:ea typeface="Inter Bold" pitchFamily="34" charset="-122"/>
                <a:cs typeface="Inter Bold" pitchFamily="34" charset="-120"/>
              </a:rPr>
              <a:t>Funding Strategy</a:t>
            </a:r>
            <a:endParaRPr lang="en-US" sz="1600" dirty="0"/>
          </a:p>
        </p:txBody>
      </p:sp>
      <p:sp>
        <p:nvSpPr>
          <p:cNvPr id="9" name="Text 7"/>
          <p:cNvSpPr/>
          <p:nvPr/>
        </p:nvSpPr>
        <p:spPr>
          <a:xfrm>
            <a:off x="845820" y="3330893"/>
            <a:ext cx="6199703" cy="1580198"/>
          </a:xfrm>
          <a:prstGeom prst="rect">
            <a:avLst/>
          </a:prstGeom>
          <a:noFill/>
          <a:ln/>
        </p:spPr>
        <p:txBody>
          <a:bodyPr wrap="square" lIns="0" tIns="0" rIns="0" bIns="0" rtlCol="0" anchor="t"/>
          <a:lstStyle/>
          <a:p>
            <a:pPr algn="ctr" indent="0" marL="0">
              <a:lnSpc>
                <a:spcPts val="2050"/>
              </a:lnSpc>
              <a:buNone/>
            </a:pPr>
            <a:r>
              <a:rPr lang="en-US" sz="1250" dirty="0">
                <a:solidFill>
                  <a:srgbClr val="FFFFFF"/>
                </a:solidFill>
                <a:latin typeface="Inter" pitchFamily="34" charset="0"/>
                <a:ea typeface="Inter" pitchFamily="34" charset="-122"/>
                <a:cs typeface="Inter" pitchFamily="34" charset="-120"/>
              </a:rPr>
              <a:t>This encompasses the design and execution of comprehensive plans to attract capital from diverse sources. Primary sources include Venture Capitalists (VCs), Angel Investors, Private Equity (PE) firms, development banks, and public capital markets (IPO). An effective strategy necessitates a profound understanding of the organization's financial requirements, growth stage, and the preferences of various investor classes.</a:t>
            </a:r>
            <a:endParaRPr lang="en-US" sz="1250" dirty="0"/>
          </a:p>
        </p:txBody>
      </p:sp>
      <p:sp>
        <p:nvSpPr>
          <p:cNvPr id="10" name="Shape 8"/>
          <p:cNvSpPr/>
          <p:nvPr/>
        </p:nvSpPr>
        <p:spPr>
          <a:xfrm>
            <a:off x="7397472" y="2563535"/>
            <a:ext cx="6574512" cy="2534960"/>
          </a:xfrm>
          <a:prstGeom prst="roundRect">
            <a:avLst>
              <a:gd name="adj" fmla="val 4329"/>
            </a:avLst>
          </a:prstGeom>
          <a:solidFill>
            <a:srgbClr val="366183"/>
          </a:solidFill>
          <a:ln/>
        </p:spPr>
      </p:sp>
      <p:sp>
        <p:nvSpPr>
          <p:cNvPr id="11" name="Shape 9"/>
          <p:cNvSpPr/>
          <p:nvPr/>
        </p:nvSpPr>
        <p:spPr>
          <a:xfrm>
            <a:off x="7397472" y="2540675"/>
            <a:ext cx="6574512" cy="91440"/>
          </a:xfrm>
          <a:prstGeom prst="roundRect">
            <a:avLst>
              <a:gd name="adj" fmla="val 75609"/>
            </a:avLst>
          </a:prstGeom>
          <a:solidFill>
            <a:srgbClr val="366183"/>
          </a:solidFill>
          <a:ln/>
        </p:spPr>
      </p:sp>
      <p:sp>
        <p:nvSpPr>
          <p:cNvPr id="12" name="Shape 10"/>
          <p:cNvSpPr/>
          <p:nvPr/>
        </p:nvSpPr>
        <p:spPr>
          <a:xfrm>
            <a:off x="10437793" y="2316718"/>
            <a:ext cx="493752" cy="493752"/>
          </a:xfrm>
          <a:prstGeom prst="roundRect">
            <a:avLst>
              <a:gd name="adj" fmla="val 185194"/>
            </a:avLst>
          </a:prstGeom>
          <a:solidFill>
            <a:srgbClr val="366183"/>
          </a:solidFill>
          <a:ln/>
        </p:spPr>
      </p:sp>
      <p:sp>
        <p:nvSpPr>
          <p:cNvPr id="13" name="Text 11"/>
          <p:cNvSpPr/>
          <p:nvPr/>
        </p:nvSpPr>
        <p:spPr>
          <a:xfrm>
            <a:off x="10585906" y="2440186"/>
            <a:ext cx="197525" cy="246817"/>
          </a:xfrm>
          <a:prstGeom prst="rect">
            <a:avLst/>
          </a:prstGeom>
          <a:noFill/>
          <a:ln/>
        </p:spPr>
        <p:txBody>
          <a:bodyPr wrap="none" lIns="0" tIns="0" rIns="0" bIns="0" rtlCol="0" anchor="t"/>
          <a:lstStyle/>
          <a:p>
            <a:pPr algn="l" indent="0" marL="0">
              <a:lnSpc>
                <a:spcPts val="2450"/>
              </a:lnSpc>
              <a:buNone/>
            </a:pPr>
            <a:r>
              <a:rPr lang="en-US" sz="1550" b="1" dirty="0">
                <a:solidFill>
                  <a:srgbClr val="FFFFFF"/>
                </a:solidFill>
                <a:latin typeface="Inter Bold" pitchFamily="34" charset="0"/>
                <a:ea typeface="Inter Bold" pitchFamily="34" charset="-122"/>
                <a:cs typeface="Inter Bold" pitchFamily="34" charset="-120"/>
              </a:rPr>
              <a:t>2</a:t>
            </a:r>
            <a:endParaRPr lang="en-US" sz="1550" dirty="0"/>
          </a:p>
        </p:txBody>
      </p:sp>
      <p:sp>
        <p:nvSpPr>
          <p:cNvPr id="14" name="Text 12"/>
          <p:cNvSpPr/>
          <p:nvPr/>
        </p:nvSpPr>
        <p:spPr>
          <a:xfrm>
            <a:off x="9096494" y="2975015"/>
            <a:ext cx="3176468" cy="257175"/>
          </a:xfrm>
          <a:prstGeom prst="rect">
            <a:avLst/>
          </a:prstGeom>
          <a:noFill/>
          <a:ln/>
        </p:spPr>
        <p:txBody>
          <a:bodyPr wrap="none" lIns="0" tIns="0" rIns="0" bIns="0" rtlCol="0" anchor="t"/>
          <a:lstStyle/>
          <a:p>
            <a:pPr algn="ctr" indent="0" marL="0">
              <a:lnSpc>
                <a:spcPts val="2000"/>
              </a:lnSpc>
              <a:buNone/>
            </a:pPr>
            <a:r>
              <a:rPr lang="en-US" sz="1600" b="1" dirty="0">
                <a:solidFill>
                  <a:srgbClr val="FFFFFF"/>
                </a:solidFill>
                <a:latin typeface="Inter Bold" pitchFamily="34" charset="0"/>
                <a:ea typeface="Inter Bold" pitchFamily="34" charset="-122"/>
                <a:cs typeface="Inter Bold" pitchFamily="34" charset="-120"/>
              </a:rPr>
              <a:t>Investor Relations Management</a:t>
            </a:r>
            <a:endParaRPr lang="en-US" sz="1600" dirty="0"/>
          </a:p>
        </p:txBody>
      </p:sp>
      <p:sp>
        <p:nvSpPr>
          <p:cNvPr id="15" name="Text 13"/>
          <p:cNvSpPr/>
          <p:nvPr/>
        </p:nvSpPr>
        <p:spPr>
          <a:xfrm>
            <a:off x="7584877" y="3330893"/>
            <a:ext cx="6199703" cy="1316831"/>
          </a:xfrm>
          <a:prstGeom prst="rect">
            <a:avLst/>
          </a:prstGeom>
          <a:noFill/>
          <a:ln/>
        </p:spPr>
        <p:txBody>
          <a:bodyPr wrap="square" lIns="0" tIns="0" rIns="0" bIns="0" rtlCol="0" anchor="t"/>
          <a:lstStyle/>
          <a:p>
            <a:pPr algn="ctr" indent="0" marL="0">
              <a:lnSpc>
                <a:spcPts val="2050"/>
              </a:lnSpc>
              <a:buNone/>
            </a:pPr>
            <a:r>
              <a:rPr lang="en-US" sz="1250" dirty="0">
                <a:solidFill>
                  <a:srgbClr val="FFFFFF"/>
                </a:solidFill>
                <a:latin typeface="Inter" pitchFamily="34" charset="0"/>
                <a:ea typeface="Inter" pitchFamily="34" charset="-122"/>
                <a:cs typeface="Inter" pitchFamily="34" charset="-120"/>
              </a:rPr>
              <a:t>This domain is dedicated to cultivating and maintaining strategic relationships with current and prospective investors. It encompasses transparent communication, regular reporting, expectation management, and the fostering of mutual trust. The paramount objective is to transform investors from mere financial providers into long-term strategic partners.</a:t>
            </a:r>
            <a:endParaRPr lang="en-US" sz="1250" dirty="0"/>
          </a:p>
        </p:txBody>
      </p:sp>
      <p:sp>
        <p:nvSpPr>
          <p:cNvPr id="16" name="Shape 14"/>
          <p:cNvSpPr/>
          <p:nvPr/>
        </p:nvSpPr>
        <p:spPr>
          <a:xfrm>
            <a:off x="658416" y="5509855"/>
            <a:ext cx="6574512" cy="2271593"/>
          </a:xfrm>
          <a:prstGeom prst="roundRect">
            <a:avLst>
              <a:gd name="adj" fmla="val 4830"/>
            </a:avLst>
          </a:prstGeom>
          <a:solidFill>
            <a:srgbClr val="366183"/>
          </a:solidFill>
          <a:ln/>
        </p:spPr>
      </p:sp>
      <p:sp>
        <p:nvSpPr>
          <p:cNvPr id="17" name="Shape 15"/>
          <p:cNvSpPr/>
          <p:nvPr/>
        </p:nvSpPr>
        <p:spPr>
          <a:xfrm>
            <a:off x="658416" y="5486995"/>
            <a:ext cx="6574512" cy="91440"/>
          </a:xfrm>
          <a:prstGeom prst="roundRect">
            <a:avLst>
              <a:gd name="adj" fmla="val 75609"/>
            </a:avLst>
          </a:prstGeom>
          <a:solidFill>
            <a:srgbClr val="366183"/>
          </a:solidFill>
          <a:ln/>
        </p:spPr>
      </p:sp>
      <p:sp>
        <p:nvSpPr>
          <p:cNvPr id="18" name="Shape 16"/>
          <p:cNvSpPr/>
          <p:nvPr/>
        </p:nvSpPr>
        <p:spPr>
          <a:xfrm>
            <a:off x="3698736" y="5263039"/>
            <a:ext cx="493752" cy="493752"/>
          </a:xfrm>
          <a:prstGeom prst="roundRect">
            <a:avLst>
              <a:gd name="adj" fmla="val 185194"/>
            </a:avLst>
          </a:prstGeom>
          <a:solidFill>
            <a:srgbClr val="366183"/>
          </a:solidFill>
          <a:ln/>
        </p:spPr>
      </p:sp>
      <p:sp>
        <p:nvSpPr>
          <p:cNvPr id="19" name="Text 17"/>
          <p:cNvSpPr/>
          <p:nvPr/>
        </p:nvSpPr>
        <p:spPr>
          <a:xfrm>
            <a:off x="3846850" y="5386507"/>
            <a:ext cx="197525" cy="246817"/>
          </a:xfrm>
          <a:prstGeom prst="rect">
            <a:avLst/>
          </a:prstGeom>
          <a:noFill/>
          <a:ln/>
        </p:spPr>
        <p:txBody>
          <a:bodyPr wrap="none" lIns="0" tIns="0" rIns="0" bIns="0" rtlCol="0" anchor="t"/>
          <a:lstStyle/>
          <a:p>
            <a:pPr algn="l" indent="0" marL="0">
              <a:lnSpc>
                <a:spcPts val="2450"/>
              </a:lnSpc>
              <a:buNone/>
            </a:pPr>
            <a:r>
              <a:rPr lang="en-US" sz="1550" b="1" dirty="0">
                <a:solidFill>
                  <a:srgbClr val="FFFFFF"/>
                </a:solidFill>
                <a:latin typeface="Inter Bold" pitchFamily="34" charset="0"/>
                <a:ea typeface="Inter Bold" pitchFamily="34" charset="-122"/>
                <a:cs typeface="Inter Bold" pitchFamily="34" charset="-120"/>
              </a:rPr>
              <a:t>3</a:t>
            </a:r>
            <a:endParaRPr lang="en-US" sz="1550" dirty="0"/>
          </a:p>
        </p:txBody>
      </p:sp>
      <p:sp>
        <p:nvSpPr>
          <p:cNvPr id="20" name="Text 18"/>
          <p:cNvSpPr/>
          <p:nvPr/>
        </p:nvSpPr>
        <p:spPr>
          <a:xfrm>
            <a:off x="1683901" y="5921335"/>
            <a:ext cx="4523542" cy="257175"/>
          </a:xfrm>
          <a:prstGeom prst="rect">
            <a:avLst/>
          </a:prstGeom>
          <a:noFill/>
          <a:ln/>
        </p:spPr>
        <p:txBody>
          <a:bodyPr wrap="none" lIns="0" tIns="0" rIns="0" bIns="0" rtlCol="0" anchor="t"/>
          <a:lstStyle/>
          <a:p>
            <a:pPr algn="ctr" indent="0" marL="0">
              <a:lnSpc>
                <a:spcPts val="2000"/>
              </a:lnSpc>
              <a:buNone/>
            </a:pPr>
            <a:r>
              <a:rPr lang="en-US" sz="1600" b="1" dirty="0">
                <a:solidFill>
                  <a:srgbClr val="FFFFFF"/>
                </a:solidFill>
                <a:latin typeface="Inter Bold" pitchFamily="34" charset="0"/>
                <a:ea typeface="Inter Bold" pitchFamily="34" charset="-122"/>
                <a:cs typeface="Inter Bold" pitchFamily="34" charset="-120"/>
              </a:rPr>
              <a:t>Capital Structure Assessment &amp; Optimization</a:t>
            </a:r>
            <a:endParaRPr lang="en-US" sz="1600" dirty="0"/>
          </a:p>
        </p:txBody>
      </p:sp>
      <p:sp>
        <p:nvSpPr>
          <p:cNvPr id="21" name="Text 19"/>
          <p:cNvSpPr/>
          <p:nvPr/>
        </p:nvSpPr>
        <p:spPr>
          <a:xfrm>
            <a:off x="845820" y="6277213"/>
            <a:ext cx="6199703" cy="1316831"/>
          </a:xfrm>
          <a:prstGeom prst="rect">
            <a:avLst/>
          </a:prstGeom>
          <a:noFill/>
          <a:ln/>
        </p:spPr>
        <p:txBody>
          <a:bodyPr wrap="square" lIns="0" tIns="0" rIns="0" bIns="0" rtlCol="0" anchor="t"/>
          <a:lstStyle/>
          <a:p>
            <a:pPr algn="ctr" indent="0" marL="0">
              <a:lnSpc>
                <a:spcPts val="2050"/>
              </a:lnSpc>
              <a:buNone/>
            </a:pPr>
            <a:r>
              <a:rPr lang="en-US" sz="1250" dirty="0">
                <a:solidFill>
                  <a:srgbClr val="FFFFFF"/>
                </a:solidFill>
                <a:latin typeface="Inter" pitchFamily="34" charset="0"/>
                <a:ea typeface="Inter" pitchFamily="34" charset="-122"/>
                <a:cs typeface="Inter" pitchFamily="34" charset="-120"/>
              </a:rPr>
              <a:t>This dimension focuses on determining the optimal mix of financing sources (equity, debt, hybrid instruments) to minimize the cost of capital and maximize organizational value. It involves analyzing the costs and benefits of each financing option, managing financial risks, and aligning the structure with the organization's strategic objectives.</a:t>
            </a:r>
            <a:endParaRPr lang="en-US" sz="1250" dirty="0"/>
          </a:p>
        </p:txBody>
      </p:sp>
      <p:sp>
        <p:nvSpPr>
          <p:cNvPr id="22" name="Shape 20"/>
          <p:cNvSpPr/>
          <p:nvPr/>
        </p:nvSpPr>
        <p:spPr>
          <a:xfrm>
            <a:off x="7397472" y="5509855"/>
            <a:ext cx="6574512" cy="2271593"/>
          </a:xfrm>
          <a:prstGeom prst="roundRect">
            <a:avLst>
              <a:gd name="adj" fmla="val 4830"/>
            </a:avLst>
          </a:prstGeom>
          <a:solidFill>
            <a:srgbClr val="366183"/>
          </a:solidFill>
          <a:ln/>
        </p:spPr>
      </p:sp>
      <p:sp>
        <p:nvSpPr>
          <p:cNvPr id="23" name="Shape 21"/>
          <p:cNvSpPr/>
          <p:nvPr/>
        </p:nvSpPr>
        <p:spPr>
          <a:xfrm>
            <a:off x="7397472" y="5486995"/>
            <a:ext cx="6574512" cy="91440"/>
          </a:xfrm>
          <a:prstGeom prst="roundRect">
            <a:avLst>
              <a:gd name="adj" fmla="val 75609"/>
            </a:avLst>
          </a:prstGeom>
          <a:solidFill>
            <a:srgbClr val="366183"/>
          </a:solidFill>
          <a:ln/>
        </p:spPr>
      </p:sp>
      <p:sp>
        <p:nvSpPr>
          <p:cNvPr id="24" name="Shape 22"/>
          <p:cNvSpPr/>
          <p:nvPr/>
        </p:nvSpPr>
        <p:spPr>
          <a:xfrm>
            <a:off x="10437793" y="5263039"/>
            <a:ext cx="493752" cy="493752"/>
          </a:xfrm>
          <a:prstGeom prst="roundRect">
            <a:avLst>
              <a:gd name="adj" fmla="val 185194"/>
            </a:avLst>
          </a:prstGeom>
          <a:solidFill>
            <a:srgbClr val="366183"/>
          </a:solidFill>
          <a:ln/>
        </p:spPr>
      </p:sp>
      <p:sp>
        <p:nvSpPr>
          <p:cNvPr id="25" name="Text 23"/>
          <p:cNvSpPr/>
          <p:nvPr/>
        </p:nvSpPr>
        <p:spPr>
          <a:xfrm>
            <a:off x="10585906" y="5386507"/>
            <a:ext cx="197525" cy="246817"/>
          </a:xfrm>
          <a:prstGeom prst="rect">
            <a:avLst/>
          </a:prstGeom>
          <a:noFill/>
          <a:ln/>
        </p:spPr>
        <p:txBody>
          <a:bodyPr wrap="none" lIns="0" tIns="0" rIns="0" bIns="0" rtlCol="0" anchor="t"/>
          <a:lstStyle/>
          <a:p>
            <a:pPr algn="l" indent="0" marL="0">
              <a:lnSpc>
                <a:spcPts val="2450"/>
              </a:lnSpc>
              <a:buNone/>
            </a:pPr>
            <a:r>
              <a:rPr lang="en-US" sz="1550" b="1" dirty="0">
                <a:solidFill>
                  <a:srgbClr val="FFFFFF"/>
                </a:solidFill>
                <a:latin typeface="Inter Bold" pitchFamily="34" charset="0"/>
                <a:ea typeface="Inter Bold" pitchFamily="34" charset="-122"/>
                <a:cs typeface="Inter Bold" pitchFamily="34" charset="-120"/>
              </a:rPr>
              <a:t>4</a:t>
            </a:r>
            <a:endParaRPr lang="en-US" sz="1550" dirty="0"/>
          </a:p>
        </p:txBody>
      </p:sp>
      <p:sp>
        <p:nvSpPr>
          <p:cNvPr id="26" name="Text 24"/>
          <p:cNvSpPr/>
          <p:nvPr/>
        </p:nvSpPr>
        <p:spPr>
          <a:xfrm>
            <a:off x="8954572" y="5921335"/>
            <a:ext cx="3460313" cy="257175"/>
          </a:xfrm>
          <a:prstGeom prst="rect">
            <a:avLst/>
          </a:prstGeom>
          <a:noFill/>
          <a:ln/>
        </p:spPr>
        <p:txBody>
          <a:bodyPr wrap="none" lIns="0" tIns="0" rIns="0" bIns="0" rtlCol="0" anchor="t"/>
          <a:lstStyle/>
          <a:p>
            <a:pPr algn="ctr" indent="0" marL="0">
              <a:lnSpc>
                <a:spcPts val="2000"/>
              </a:lnSpc>
              <a:buNone/>
            </a:pPr>
            <a:r>
              <a:rPr lang="en-US" sz="1600" b="1" dirty="0">
                <a:solidFill>
                  <a:srgbClr val="FFFFFF"/>
                </a:solidFill>
                <a:latin typeface="Inter Bold" pitchFamily="34" charset="0"/>
                <a:ea typeface="Inter Bold" pitchFamily="34" charset="-122"/>
                <a:cs typeface="Inter Bold" pitchFamily="34" charset="-120"/>
              </a:rPr>
              <a:t>Investment Lifecycle Management</a:t>
            </a:r>
            <a:endParaRPr lang="en-US" sz="1600" dirty="0"/>
          </a:p>
        </p:txBody>
      </p:sp>
      <p:sp>
        <p:nvSpPr>
          <p:cNvPr id="27" name="Text 25"/>
          <p:cNvSpPr/>
          <p:nvPr/>
        </p:nvSpPr>
        <p:spPr>
          <a:xfrm>
            <a:off x="7584877" y="6277213"/>
            <a:ext cx="6199703" cy="1053465"/>
          </a:xfrm>
          <a:prstGeom prst="rect">
            <a:avLst/>
          </a:prstGeom>
          <a:noFill/>
          <a:ln/>
        </p:spPr>
        <p:txBody>
          <a:bodyPr wrap="square" lIns="0" tIns="0" rIns="0" bIns="0" rtlCol="0" anchor="t"/>
          <a:lstStyle/>
          <a:p>
            <a:pPr algn="ctr" indent="0" marL="0">
              <a:lnSpc>
                <a:spcPts val="2050"/>
              </a:lnSpc>
              <a:buNone/>
            </a:pPr>
            <a:r>
              <a:rPr lang="en-US" sz="1250" dirty="0">
                <a:solidFill>
                  <a:srgbClr val="FFFFFF"/>
                </a:solidFill>
                <a:latin typeface="Inter" pitchFamily="34" charset="0"/>
                <a:ea typeface="Inter" pitchFamily="34" charset="-122"/>
                <a:cs typeface="Inter" pitchFamily="34" charset="-120"/>
              </a:rPr>
              <a:t>This includes the comprehensive management of the investment process, from opportunity identification to investor exit (e.g., sale, IPO, merger). It encompasses preparing the organization for investment, negotiating terms, implementing growth plans, and formulating suitable exit strategies.</a:t>
            </a:r>
            <a:endParaRPr lang="en-US" sz="125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4">
    <p:spTree>
      <p:nvGrpSpPr>
        <p:cNvPr id="1" name=""/>
        <p:cNvGrpSpPr/>
        <p:nvPr/>
      </p:nvGrpSpPr>
      <p:grpSpPr>
        <a:xfrm>
          <a:off x="0" y="0"/>
          <a:ext cx="0" cy="0"/>
          <a:chOff x="0" y="0"/>
          <a:chExt cx="0" cy="0"/>
        </a:xfrm>
      </p:grpSpPr>
      <p:sp>
        <p:nvSpPr>
          <p:cNvPr id="2" name="Text 0"/>
          <p:cNvSpPr/>
          <p:nvPr/>
        </p:nvSpPr>
        <p:spPr>
          <a:xfrm>
            <a:off x="3447455" y="790218"/>
            <a:ext cx="7735491" cy="455652"/>
          </a:xfrm>
          <a:prstGeom prst="rect">
            <a:avLst/>
          </a:prstGeom>
          <a:noFill/>
          <a:ln/>
        </p:spPr>
        <p:txBody>
          <a:bodyPr wrap="none" lIns="0" tIns="0" rIns="0" bIns="0" rtlCol="0" anchor="t"/>
          <a:lstStyle/>
          <a:p>
            <a:pPr algn="ctr" indent="0" marL="0">
              <a:lnSpc>
                <a:spcPts val="3550"/>
              </a:lnSpc>
              <a:buNone/>
            </a:pPr>
            <a:r>
              <a:rPr lang="en-US" sz="2850" b="1" dirty="0">
                <a:solidFill>
                  <a:srgbClr val="010141"/>
                </a:solidFill>
                <a:latin typeface="Inter Bold" pitchFamily="34" charset="0"/>
                <a:ea typeface="Inter Bold" pitchFamily="34" charset="-122"/>
                <a:cs typeface="Inter Bold" pitchFamily="34" charset="-120"/>
              </a:rPr>
              <a:t>Pivotal Challenges in Investment Readiness</a:t>
            </a:r>
            <a:endParaRPr lang="en-US" sz="2850" dirty="0"/>
          </a:p>
        </p:txBody>
      </p:sp>
      <p:sp>
        <p:nvSpPr>
          <p:cNvPr id="3" name="Text 1"/>
          <p:cNvSpPr/>
          <p:nvPr/>
        </p:nvSpPr>
        <p:spPr>
          <a:xfrm>
            <a:off x="729020" y="1610320"/>
            <a:ext cx="13172361" cy="583168"/>
          </a:xfrm>
          <a:prstGeom prst="rect">
            <a:avLst/>
          </a:prstGeom>
          <a:noFill/>
          <a:ln/>
        </p:spPr>
        <p:txBody>
          <a:bodyPr wrap="square" lIns="0" tIns="0" rIns="0" bIns="0" rtlCol="0" anchor="t"/>
          <a:lstStyle/>
          <a:p>
            <a:pPr algn="ctr" indent="0" marL="0">
              <a:lnSpc>
                <a:spcPts val="2250"/>
              </a:lnSpc>
              <a:buNone/>
            </a:pPr>
            <a:r>
              <a:rPr lang="en-US" sz="1400" dirty="0">
                <a:solidFill>
                  <a:srgbClr val="010141"/>
                </a:solidFill>
                <a:latin typeface="Inter" pitchFamily="34" charset="0"/>
                <a:ea typeface="Inter" pitchFamily="34" charset="-122"/>
                <a:cs typeface="Inter" pitchFamily="34" charset="-120"/>
              </a:rPr>
              <a:t>Organizations navigating the investment readiness landscape confront a myriad of intricate challenges that demand innovative solutions and a synthesis of cross-functional expertise:</a:t>
            </a:r>
            <a:endParaRPr lang="en-US" sz="1400" dirty="0"/>
          </a:p>
        </p:txBody>
      </p:sp>
      <p:sp>
        <p:nvSpPr>
          <p:cNvPr id="4" name="Shape 2"/>
          <p:cNvSpPr/>
          <p:nvPr/>
        </p:nvSpPr>
        <p:spPr>
          <a:xfrm>
            <a:off x="729020" y="2398514"/>
            <a:ext cx="4269343" cy="1940004"/>
          </a:xfrm>
          <a:prstGeom prst="roundRect">
            <a:avLst>
              <a:gd name="adj" fmla="val 3946"/>
            </a:avLst>
          </a:prstGeom>
          <a:solidFill>
            <a:srgbClr val="DBE7F0"/>
          </a:solidFill>
          <a:ln w="7620">
            <a:solidFill>
              <a:srgbClr val="C1CDD6"/>
            </a:solidFill>
            <a:prstDash val="solid"/>
          </a:ln>
        </p:spPr>
      </p:sp>
      <p:sp>
        <p:nvSpPr>
          <p:cNvPr id="5" name="Text 3"/>
          <p:cNvSpPr/>
          <p:nvPr/>
        </p:nvSpPr>
        <p:spPr>
          <a:xfrm>
            <a:off x="1583769" y="2588300"/>
            <a:ext cx="2559844" cy="284798"/>
          </a:xfrm>
          <a:prstGeom prst="rect">
            <a:avLst/>
          </a:prstGeom>
          <a:noFill/>
          <a:ln/>
        </p:spPr>
        <p:txBody>
          <a:bodyPr wrap="none" lIns="0" tIns="0" rIns="0" bIns="0" rtlCol="0" anchor="t"/>
          <a:lstStyle/>
          <a:p>
            <a:pPr algn="ctr" indent="0" marL="0">
              <a:lnSpc>
                <a:spcPts val="2200"/>
              </a:lnSpc>
              <a:buNone/>
            </a:pPr>
            <a:r>
              <a:rPr lang="en-US" sz="1750" b="1" dirty="0">
                <a:solidFill>
                  <a:srgbClr val="010141"/>
                </a:solidFill>
                <a:latin typeface="Inter Bold" pitchFamily="34" charset="0"/>
                <a:ea typeface="Inter Bold" pitchFamily="34" charset="-122"/>
                <a:cs typeface="Inter Bold" pitchFamily="34" charset="-120"/>
              </a:rPr>
              <a:t>Valuation Complexities</a:t>
            </a:r>
            <a:endParaRPr lang="en-US" sz="1750" dirty="0"/>
          </a:p>
        </p:txBody>
      </p:sp>
      <p:sp>
        <p:nvSpPr>
          <p:cNvPr id="6" name="Text 4"/>
          <p:cNvSpPr/>
          <p:nvPr/>
        </p:nvSpPr>
        <p:spPr>
          <a:xfrm>
            <a:off x="918805" y="2982397"/>
            <a:ext cx="3889772" cy="1166336"/>
          </a:xfrm>
          <a:prstGeom prst="rect">
            <a:avLst/>
          </a:prstGeom>
          <a:noFill/>
          <a:ln/>
        </p:spPr>
        <p:txBody>
          <a:bodyPr wrap="square" lIns="0" tIns="0" rIns="0" bIns="0" rtlCol="0" anchor="t"/>
          <a:lstStyle/>
          <a:p>
            <a:pPr algn="ctr" indent="0" marL="0">
              <a:lnSpc>
                <a:spcPts val="2250"/>
              </a:lnSpc>
              <a:buNone/>
            </a:pPr>
            <a:r>
              <a:rPr lang="en-US" sz="1400" dirty="0">
                <a:solidFill>
                  <a:srgbClr val="010141"/>
                </a:solidFill>
                <a:latin typeface="Inter" pitchFamily="34" charset="0"/>
                <a:ea typeface="Inter" pitchFamily="34" charset="-122"/>
                <a:cs typeface="Inter" pitchFamily="34" charset="-120"/>
              </a:rPr>
              <a:t>Determining the intrinsic value of technology companies and startups is challenging due to the absence of long financial histories and tangible assets.</a:t>
            </a:r>
            <a:endParaRPr lang="en-US" sz="1400" dirty="0"/>
          </a:p>
        </p:txBody>
      </p:sp>
      <p:sp>
        <p:nvSpPr>
          <p:cNvPr id="7" name="Shape 5"/>
          <p:cNvSpPr/>
          <p:nvPr/>
        </p:nvSpPr>
        <p:spPr>
          <a:xfrm>
            <a:off x="5180528" y="2398514"/>
            <a:ext cx="4269343" cy="1940004"/>
          </a:xfrm>
          <a:prstGeom prst="roundRect">
            <a:avLst>
              <a:gd name="adj" fmla="val 3946"/>
            </a:avLst>
          </a:prstGeom>
          <a:solidFill>
            <a:srgbClr val="DBE7F0"/>
          </a:solidFill>
          <a:ln w="7620">
            <a:solidFill>
              <a:srgbClr val="C1CDD6"/>
            </a:solidFill>
            <a:prstDash val="solid"/>
          </a:ln>
        </p:spPr>
      </p:sp>
      <p:sp>
        <p:nvSpPr>
          <p:cNvPr id="8" name="Text 6"/>
          <p:cNvSpPr/>
          <p:nvPr/>
        </p:nvSpPr>
        <p:spPr>
          <a:xfrm>
            <a:off x="5585579" y="2588300"/>
            <a:ext cx="3459242" cy="284798"/>
          </a:xfrm>
          <a:prstGeom prst="rect">
            <a:avLst/>
          </a:prstGeom>
          <a:noFill/>
          <a:ln/>
        </p:spPr>
        <p:txBody>
          <a:bodyPr wrap="none" lIns="0" tIns="0" rIns="0" bIns="0" rtlCol="0" anchor="t"/>
          <a:lstStyle/>
          <a:p>
            <a:pPr algn="ctr" indent="0" marL="0">
              <a:lnSpc>
                <a:spcPts val="2200"/>
              </a:lnSpc>
              <a:buNone/>
            </a:pPr>
            <a:r>
              <a:rPr lang="en-US" sz="1750" b="1" dirty="0">
                <a:solidFill>
                  <a:srgbClr val="010141"/>
                </a:solidFill>
                <a:latin typeface="Inter Bold" pitchFamily="34" charset="0"/>
                <a:ea typeface="Inter Bold" pitchFamily="34" charset="-122"/>
                <a:cs typeface="Inter Bold" pitchFamily="34" charset="-120"/>
              </a:rPr>
              <a:t>Intense Competition for Capital</a:t>
            </a:r>
            <a:endParaRPr lang="en-US" sz="1750" dirty="0"/>
          </a:p>
        </p:txBody>
      </p:sp>
      <p:sp>
        <p:nvSpPr>
          <p:cNvPr id="9" name="Text 7"/>
          <p:cNvSpPr/>
          <p:nvPr/>
        </p:nvSpPr>
        <p:spPr>
          <a:xfrm>
            <a:off x="5370314" y="2982397"/>
            <a:ext cx="3889772" cy="1166336"/>
          </a:xfrm>
          <a:prstGeom prst="rect">
            <a:avLst/>
          </a:prstGeom>
          <a:noFill/>
          <a:ln/>
        </p:spPr>
        <p:txBody>
          <a:bodyPr wrap="square" lIns="0" tIns="0" rIns="0" bIns="0" rtlCol="0" anchor="t"/>
          <a:lstStyle/>
          <a:p>
            <a:pPr algn="ctr" indent="0" marL="0">
              <a:lnSpc>
                <a:spcPts val="2250"/>
              </a:lnSpc>
              <a:buNone/>
            </a:pPr>
            <a:r>
              <a:rPr lang="en-US" sz="1400" dirty="0">
                <a:solidFill>
                  <a:srgbClr val="010141"/>
                </a:solidFill>
                <a:latin typeface="Inter" pitchFamily="34" charset="0"/>
                <a:ea typeface="Inter" pitchFamily="34" charset="-122"/>
                <a:cs typeface="Inter" pitchFamily="34" charset="-120"/>
              </a:rPr>
              <a:t>The proliferation of companies seeking funding, coupled with limited financial resources, has created fierce competition for investor attention.</a:t>
            </a:r>
            <a:endParaRPr lang="en-US" sz="1400" dirty="0"/>
          </a:p>
        </p:txBody>
      </p:sp>
      <p:sp>
        <p:nvSpPr>
          <p:cNvPr id="10" name="Shape 8"/>
          <p:cNvSpPr/>
          <p:nvPr/>
        </p:nvSpPr>
        <p:spPr>
          <a:xfrm>
            <a:off x="9632037" y="2398514"/>
            <a:ext cx="4269343" cy="1940004"/>
          </a:xfrm>
          <a:prstGeom prst="roundRect">
            <a:avLst>
              <a:gd name="adj" fmla="val 3946"/>
            </a:avLst>
          </a:prstGeom>
          <a:solidFill>
            <a:srgbClr val="DBE7F0"/>
          </a:solidFill>
          <a:ln w="7620">
            <a:solidFill>
              <a:srgbClr val="C1CDD6"/>
            </a:solidFill>
            <a:prstDash val="solid"/>
          </a:ln>
        </p:spPr>
      </p:sp>
      <p:sp>
        <p:nvSpPr>
          <p:cNvPr id="11" name="Text 9"/>
          <p:cNvSpPr/>
          <p:nvPr/>
        </p:nvSpPr>
        <p:spPr>
          <a:xfrm>
            <a:off x="10104596" y="2588300"/>
            <a:ext cx="3324106" cy="284798"/>
          </a:xfrm>
          <a:prstGeom prst="rect">
            <a:avLst/>
          </a:prstGeom>
          <a:noFill/>
          <a:ln/>
        </p:spPr>
        <p:txBody>
          <a:bodyPr wrap="none" lIns="0" tIns="0" rIns="0" bIns="0" rtlCol="0" anchor="t"/>
          <a:lstStyle/>
          <a:p>
            <a:pPr algn="ctr" indent="0" marL="0">
              <a:lnSpc>
                <a:spcPts val="2200"/>
              </a:lnSpc>
              <a:buNone/>
            </a:pPr>
            <a:r>
              <a:rPr lang="en-US" sz="1750" b="1" dirty="0">
                <a:solidFill>
                  <a:srgbClr val="010141"/>
                </a:solidFill>
                <a:latin typeface="Inter Bold" pitchFamily="34" charset="0"/>
                <a:ea typeface="Inter Bold" pitchFamily="34" charset="-122"/>
                <a:cs typeface="Inter Bold" pitchFamily="34" charset="-120"/>
              </a:rPr>
              <a:t>Diverse Investor Expectations</a:t>
            </a:r>
            <a:endParaRPr lang="en-US" sz="1750" dirty="0"/>
          </a:p>
        </p:txBody>
      </p:sp>
      <p:sp>
        <p:nvSpPr>
          <p:cNvPr id="12" name="Text 10"/>
          <p:cNvSpPr/>
          <p:nvPr/>
        </p:nvSpPr>
        <p:spPr>
          <a:xfrm>
            <a:off x="9821823" y="2982397"/>
            <a:ext cx="3889772" cy="1166336"/>
          </a:xfrm>
          <a:prstGeom prst="rect">
            <a:avLst/>
          </a:prstGeom>
          <a:noFill/>
          <a:ln/>
        </p:spPr>
        <p:txBody>
          <a:bodyPr wrap="square" lIns="0" tIns="0" rIns="0" bIns="0" rtlCol="0" anchor="t"/>
          <a:lstStyle/>
          <a:p>
            <a:pPr algn="ctr" indent="0" marL="0">
              <a:lnSpc>
                <a:spcPts val="2250"/>
              </a:lnSpc>
              <a:buNone/>
            </a:pPr>
            <a:r>
              <a:rPr lang="en-US" sz="1400" dirty="0">
                <a:solidFill>
                  <a:srgbClr val="010141"/>
                </a:solidFill>
                <a:latin typeface="Inter" pitchFamily="34" charset="0"/>
                <a:ea typeface="Inter" pitchFamily="34" charset="-122"/>
                <a:cs typeface="Inter" pitchFamily="34" charset="-120"/>
              </a:rPr>
              <a:t>Different investors have varying expectations regarding returns, risk, exit timelines, and their desired level of involvement in management.</a:t>
            </a:r>
            <a:endParaRPr lang="en-US" sz="1400" dirty="0"/>
          </a:p>
        </p:txBody>
      </p:sp>
      <p:sp>
        <p:nvSpPr>
          <p:cNvPr id="13" name="Shape 11"/>
          <p:cNvSpPr/>
          <p:nvPr/>
        </p:nvSpPr>
        <p:spPr>
          <a:xfrm>
            <a:off x="729020" y="4543544"/>
            <a:ext cx="6495098" cy="1356836"/>
          </a:xfrm>
          <a:prstGeom prst="roundRect">
            <a:avLst>
              <a:gd name="adj" fmla="val 5642"/>
            </a:avLst>
          </a:prstGeom>
          <a:solidFill>
            <a:srgbClr val="DBE7F0"/>
          </a:solidFill>
          <a:ln w="7620">
            <a:solidFill>
              <a:srgbClr val="C1CDD6"/>
            </a:solidFill>
            <a:prstDash val="solid"/>
          </a:ln>
        </p:spPr>
      </p:sp>
      <p:sp>
        <p:nvSpPr>
          <p:cNvPr id="14" name="Text 12"/>
          <p:cNvSpPr/>
          <p:nvPr/>
        </p:nvSpPr>
        <p:spPr>
          <a:xfrm>
            <a:off x="2191345" y="4733330"/>
            <a:ext cx="3570327" cy="284798"/>
          </a:xfrm>
          <a:prstGeom prst="rect">
            <a:avLst/>
          </a:prstGeom>
          <a:noFill/>
          <a:ln/>
        </p:spPr>
        <p:txBody>
          <a:bodyPr wrap="none" lIns="0" tIns="0" rIns="0" bIns="0" rtlCol="0" anchor="t"/>
          <a:lstStyle/>
          <a:p>
            <a:pPr algn="ctr" indent="0" marL="0">
              <a:lnSpc>
                <a:spcPts val="2200"/>
              </a:lnSpc>
              <a:buNone/>
            </a:pPr>
            <a:r>
              <a:rPr lang="en-US" sz="1750" b="1" dirty="0">
                <a:solidFill>
                  <a:srgbClr val="010141"/>
                </a:solidFill>
                <a:latin typeface="Inter Bold" pitchFamily="34" charset="0"/>
                <a:ea typeface="Inter Bold" pitchFamily="34" charset="-122"/>
                <a:cs typeface="Inter Bold" pitchFamily="34" charset="-120"/>
              </a:rPr>
              <a:t>Regulatory and Legal Intricacies</a:t>
            </a:r>
            <a:endParaRPr lang="en-US" sz="1750" dirty="0"/>
          </a:p>
        </p:txBody>
      </p:sp>
      <p:sp>
        <p:nvSpPr>
          <p:cNvPr id="15" name="Text 13"/>
          <p:cNvSpPr/>
          <p:nvPr/>
        </p:nvSpPr>
        <p:spPr>
          <a:xfrm>
            <a:off x="918805" y="5127427"/>
            <a:ext cx="6115526" cy="583168"/>
          </a:xfrm>
          <a:prstGeom prst="rect">
            <a:avLst/>
          </a:prstGeom>
          <a:noFill/>
          <a:ln/>
        </p:spPr>
        <p:txBody>
          <a:bodyPr wrap="square" lIns="0" tIns="0" rIns="0" bIns="0" rtlCol="0" anchor="t"/>
          <a:lstStyle/>
          <a:p>
            <a:pPr algn="ctr" indent="0" marL="0">
              <a:lnSpc>
                <a:spcPts val="2250"/>
              </a:lnSpc>
              <a:buNone/>
            </a:pPr>
            <a:r>
              <a:rPr lang="en-US" sz="1400" dirty="0">
                <a:solidFill>
                  <a:srgbClr val="010141"/>
                </a:solidFill>
                <a:latin typeface="Inter" pitchFamily="34" charset="0"/>
                <a:ea typeface="Inter" pitchFamily="34" charset="-122"/>
                <a:cs typeface="Inter" pitchFamily="34" charset="-120"/>
              </a:rPr>
              <a:t>Laws governing capital raising, particularly in international markets, are complex and constantly evolving.</a:t>
            </a:r>
            <a:endParaRPr lang="en-US" sz="1400" dirty="0"/>
          </a:p>
        </p:txBody>
      </p:sp>
      <p:sp>
        <p:nvSpPr>
          <p:cNvPr id="16" name="Shape 14"/>
          <p:cNvSpPr/>
          <p:nvPr/>
        </p:nvSpPr>
        <p:spPr>
          <a:xfrm>
            <a:off x="7406283" y="4543544"/>
            <a:ext cx="6495098" cy="1356836"/>
          </a:xfrm>
          <a:prstGeom prst="roundRect">
            <a:avLst>
              <a:gd name="adj" fmla="val 5642"/>
            </a:avLst>
          </a:prstGeom>
          <a:solidFill>
            <a:srgbClr val="DBE7F0"/>
          </a:solidFill>
          <a:ln w="7620">
            <a:solidFill>
              <a:srgbClr val="C1CDD6"/>
            </a:solidFill>
            <a:prstDash val="solid"/>
          </a:ln>
        </p:spPr>
      </p:sp>
      <p:sp>
        <p:nvSpPr>
          <p:cNvPr id="17" name="Text 15"/>
          <p:cNvSpPr/>
          <p:nvPr/>
        </p:nvSpPr>
        <p:spPr>
          <a:xfrm>
            <a:off x="8888016" y="4733330"/>
            <a:ext cx="3531632" cy="284798"/>
          </a:xfrm>
          <a:prstGeom prst="rect">
            <a:avLst/>
          </a:prstGeom>
          <a:noFill/>
          <a:ln/>
        </p:spPr>
        <p:txBody>
          <a:bodyPr wrap="none" lIns="0" tIns="0" rIns="0" bIns="0" rtlCol="0" anchor="t"/>
          <a:lstStyle/>
          <a:p>
            <a:pPr algn="ctr" indent="0" marL="0">
              <a:lnSpc>
                <a:spcPts val="2200"/>
              </a:lnSpc>
              <a:buNone/>
            </a:pPr>
            <a:r>
              <a:rPr lang="en-US" sz="1750" b="1" dirty="0">
                <a:solidFill>
                  <a:srgbClr val="010141"/>
                </a:solidFill>
                <a:latin typeface="Inter Bold" pitchFamily="34" charset="0"/>
                <a:ea typeface="Inter Bold" pitchFamily="34" charset="-122"/>
                <a:cs typeface="Inter Bold" pitchFamily="34" charset="-120"/>
              </a:rPr>
              <a:t>Organizational Unpreparedness</a:t>
            </a:r>
            <a:endParaRPr lang="en-US" sz="1750" dirty="0"/>
          </a:p>
        </p:txBody>
      </p:sp>
      <p:sp>
        <p:nvSpPr>
          <p:cNvPr id="18" name="Text 16"/>
          <p:cNvSpPr/>
          <p:nvPr/>
        </p:nvSpPr>
        <p:spPr>
          <a:xfrm>
            <a:off x="7596068" y="5127427"/>
            <a:ext cx="6115526" cy="583168"/>
          </a:xfrm>
          <a:prstGeom prst="rect">
            <a:avLst/>
          </a:prstGeom>
          <a:noFill/>
          <a:ln/>
        </p:spPr>
        <p:txBody>
          <a:bodyPr wrap="square" lIns="0" tIns="0" rIns="0" bIns="0" rtlCol="0" anchor="t"/>
          <a:lstStyle/>
          <a:p>
            <a:pPr algn="ctr" indent="0" marL="0">
              <a:lnSpc>
                <a:spcPts val="2250"/>
              </a:lnSpc>
              <a:buNone/>
            </a:pPr>
            <a:r>
              <a:rPr lang="en-US" sz="1400" dirty="0">
                <a:solidFill>
                  <a:srgbClr val="010141"/>
                </a:solidFill>
                <a:latin typeface="Inter" pitchFamily="34" charset="0"/>
                <a:ea typeface="Inter" pitchFamily="34" charset="-122"/>
                <a:cs typeface="Inter" pitchFamily="34" charset="-120"/>
              </a:rPr>
              <a:t>Many companies lack the requisite organizational structure, reporting systems, and management teams to attract substantial investment.</a:t>
            </a:r>
            <a:endParaRPr lang="en-US" sz="1400" dirty="0"/>
          </a:p>
        </p:txBody>
      </p:sp>
      <p:sp>
        <p:nvSpPr>
          <p:cNvPr id="19" name="Shape 17"/>
          <p:cNvSpPr/>
          <p:nvPr/>
        </p:nvSpPr>
        <p:spPr>
          <a:xfrm>
            <a:off x="729020" y="6082546"/>
            <a:ext cx="6495098" cy="1356836"/>
          </a:xfrm>
          <a:prstGeom prst="roundRect">
            <a:avLst>
              <a:gd name="adj" fmla="val 5642"/>
            </a:avLst>
          </a:prstGeom>
          <a:solidFill>
            <a:srgbClr val="DBE7F0"/>
          </a:solidFill>
          <a:ln w="7620">
            <a:solidFill>
              <a:srgbClr val="C1CDD6"/>
            </a:solidFill>
            <a:prstDash val="solid"/>
          </a:ln>
        </p:spPr>
      </p:sp>
      <p:sp>
        <p:nvSpPr>
          <p:cNvPr id="20" name="Text 18"/>
          <p:cNvSpPr/>
          <p:nvPr/>
        </p:nvSpPr>
        <p:spPr>
          <a:xfrm>
            <a:off x="2476500" y="6272332"/>
            <a:ext cx="3000018" cy="284798"/>
          </a:xfrm>
          <a:prstGeom prst="rect">
            <a:avLst/>
          </a:prstGeom>
          <a:noFill/>
          <a:ln/>
        </p:spPr>
        <p:txBody>
          <a:bodyPr wrap="none" lIns="0" tIns="0" rIns="0" bIns="0" rtlCol="0" anchor="t"/>
          <a:lstStyle/>
          <a:p>
            <a:pPr algn="ctr" indent="0" marL="0">
              <a:lnSpc>
                <a:spcPts val="2200"/>
              </a:lnSpc>
              <a:buNone/>
            </a:pPr>
            <a:r>
              <a:rPr lang="en-US" sz="1750" b="1" dirty="0">
                <a:solidFill>
                  <a:srgbClr val="010141"/>
                </a:solidFill>
                <a:latin typeface="Inter Bold" pitchFamily="34" charset="0"/>
                <a:ea typeface="Inter Bold" pitchFamily="34" charset="-122"/>
                <a:cs typeface="Inter Bold" pitchFamily="34" charset="-120"/>
              </a:rPr>
              <a:t>Financial Market Instability</a:t>
            </a:r>
            <a:endParaRPr lang="en-US" sz="1750" dirty="0"/>
          </a:p>
        </p:txBody>
      </p:sp>
      <p:sp>
        <p:nvSpPr>
          <p:cNvPr id="21" name="Text 19"/>
          <p:cNvSpPr/>
          <p:nvPr/>
        </p:nvSpPr>
        <p:spPr>
          <a:xfrm>
            <a:off x="918805" y="6666428"/>
            <a:ext cx="6115526" cy="583168"/>
          </a:xfrm>
          <a:prstGeom prst="rect">
            <a:avLst/>
          </a:prstGeom>
          <a:noFill/>
          <a:ln/>
        </p:spPr>
        <p:txBody>
          <a:bodyPr wrap="square" lIns="0" tIns="0" rIns="0" bIns="0" rtlCol="0" anchor="t"/>
          <a:lstStyle/>
          <a:p>
            <a:pPr algn="ctr" indent="0" marL="0">
              <a:lnSpc>
                <a:spcPts val="2250"/>
              </a:lnSpc>
              <a:buNone/>
            </a:pPr>
            <a:r>
              <a:rPr lang="en-US" sz="1400" dirty="0">
                <a:solidFill>
                  <a:srgbClr val="010141"/>
                </a:solidFill>
                <a:latin typeface="Inter" pitchFamily="34" charset="0"/>
                <a:ea typeface="Inter" pitchFamily="34" charset="-122"/>
                <a:cs typeface="Inter" pitchFamily="34" charset="-120"/>
              </a:rPr>
              <a:t>Volatility in global markets and economic uncertainties can disrupt investment processes.</a:t>
            </a:r>
            <a:endParaRPr lang="en-US" sz="1400" dirty="0"/>
          </a:p>
        </p:txBody>
      </p:sp>
      <p:sp>
        <p:nvSpPr>
          <p:cNvPr id="22" name="Shape 20"/>
          <p:cNvSpPr/>
          <p:nvPr/>
        </p:nvSpPr>
        <p:spPr>
          <a:xfrm>
            <a:off x="7406283" y="6082546"/>
            <a:ext cx="6495098" cy="1356836"/>
          </a:xfrm>
          <a:prstGeom prst="roundRect">
            <a:avLst>
              <a:gd name="adj" fmla="val 5642"/>
            </a:avLst>
          </a:prstGeom>
          <a:solidFill>
            <a:srgbClr val="DBE7F0"/>
          </a:solidFill>
          <a:ln w="7620">
            <a:solidFill>
              <a:srgbClr val="C1CDD6"/>
            </a:solidFill>
            <a:prstDash val="solid"/>
          </a:ln>
        </p:spPr>
      </p:sp>
      <p:sp>
        <p:nvSpPr>
          <p:cNvPr id="23" name="Text 21"/>
          <p:cNvSpPr/>
          <p:nvPr/>
        </p:nvSpPr>
        <p:spPr>
          <a:xfrm>
            <a:off x="9040058" y="6272332"/>
            <a:ext cx="3227546" cy="284798"/>
          </a:xfrm>
          <a:prstGeom prst="rect">
            <a:avLst/>
          </a:prstGeom>
          <a:noFill/>
          <a:ln/>
        </p:spPr>
        <p:txBody>
          <a:bodyPr wrap="none" lIns="0" tIns="0" rIns="0" bIns="0" rtlCol="0" anchor="t"/>
          <a:lstStyle/>
          <a:p>
            <a:pPr algn="ctr" indent="0" marL="0">
              <a:lnSpc>
                <a:spcPts val="2200"/>
              </a:lnSpc>
              <a:buNone/>
            </a:pPr>
            <a:r>
              <a:rPr lang="en-US" sz="1750" b="1" dirty="0">
                <a:solidFill>
                  <a:srgbClr val="010141"/>
                </a:solidFill>
                <a:latin typeface="Inter Bold" pitchFamily="34" charset="0"/>
                <a:ea typeface="Inter Bold" pitchFamily="34" charset="-122"/>
                <a:cs typeface="Inter Bold" pitchFamily="34" charset="-120"/>
              </a:rPr>
              <a:t>Need for Strategic Alignment</a:t>
            </a:r>
            <a:endParaRPr lang="en-US" sz="1750" dirty="0"/>
          </a:p>
        </p:txBody>
      </p:sp>
      <p:sp>
        <p:nvSpPr>
          <p:cNvPr id="24" name="Text 22"/>
          <p:cNvSpPr/>
          <p:nvPr/>
        </p:nvSpPr>
        <p:spPr>
          <a:xfrm>
            <a:off x="7596068" y="6666428"/>
            <a:ext cx="6115526" cy="583168"/>
          </a:xfrm>
          <a:prstGeom prst="rect">
            <a:avLst/>
          </a:prstGeom>
          <a:noFill/>
          <a:ln/>
        </p:spPr>
        <p:txBody>
          <a:bodyPr wrap="square" lIns="0" tIns="0" rIns="0" bIns="0" rtlCol="0" anchor="t"/>
          <a:lstStyle/>
          <a:p>
            <a:pPr algn="ctr" indent="0" marL="0">
              <a:lnSpc>
                <a:spcPts val="2250"/>
              </a:lnSpc>
              <a:buNone/>
            </a:pPr>
            <a:r>
              <a:rPr lang="en-US" sz="1400" dirty="0">
                <a:solidFill>
                  <a:srgbClr val="010141"/>
                </a:solidFill>
                <a:latin typeface="Inter" pitchFamily="34" charset="0"/>
                <a:ea typeface="Inter" pitchFamily="34" charset="-122"/>
                <a:cs typeface="Inter" pitchFamily="34" charset="-120"/>
              </a:rPr>
              <a:t>Finding investors who not only provide capital but are also strategically aligned with the organization is a significant challenge.</a:t>
            </a:r>
            <a:endParaRPr lang="en-US" sz="140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5">
    <p:spTree>
      <p:nvGrpSpPr>
        <p:cNvPr id="1" name=""/>
        <p:cNvGrpSpPr/>
        <p:nvPr/>
      </p:nvGrpSpPr>
      <p:grpSpPr>
        <a:xfrm>
          <a:off x="0" y="0"/>
          <a:ext cx="0" cy="0"/>
          <a:chOff x="0" y="0"/>
          <a:chExt cx="0" cy="0"/>
        </a:xfrm>
      </p:grpSpPr>
      <p:sp>
        <p:nvSpPr>
          <p:cNvPr id="2" name="Text 0"/>
          <p:cNvSpPr/>
          <p:nvPr/>
        </p:nvSpPr>
        <p:spPr>
          <a:xfrm>
            <a:off x="789146" y="458033"/>
            <a:ext cx="13052108" cy="388858"/>
          </a:xfrm>
          <a:prstGeom prst="rect">
            <a:avLst/>
          </a:prstGeom>
          <a:noFill/>
          <a:ln/>
        </p:spPr>
        <p:txBody>
          <a:bodyPr wrap="none" lIns="0" tIns="0" rIns="0" bIns="0" rtlCol="0" anchor="t"/>
          <a:lstStyle/>
          <a:p>
            <a:pPr algn="ctr" indent="0" marL="0">
              <a:lnSpc>
                <a:spcPts val="3050"/>
              </a:lnSpc>
              <a:buNone/>
            </a:pPr>
            <a:r>
              <a:rPr lang="en-US" sz="2400" b="1" dirty="0">
                <a:solidFill>
                  <a:srgbClr val="010141"/>
                </a:solidFill>
                <a:latin typeface="Inter Bold" pitchFamily="34" charset="0"/>
                <a:ea typeface="Inter Bold" pitchFamily="34" charset="-122"/>
                <a:cs typeface="Inter Bold" pitchFamily="34" charset="-120"/>
              </a:rPr>
              <a:t>The </a:t>
            </a:r>
            <a:pPr algn="ctr" indent="0" marL="0">
              <a:lnSpc>
                <a:spcPts val="3050"/>
              </a:lnSpc>
              <a:buNone/>
            </a:pPr>
            <a:r>
              <a:rPr lang="en-US" sz="2400" b="1" dirty="0">
                <a:solidFill>
                  <a:srgbClr val="366183"/>
                </a:solidFill>
                <a:latin typeface="Inter Bold" pitchFamily="34" charset="0"/>
                <a:ea typeface="Inter Bold" pitchFamily="34" charset="-122"/>
                <a:cs typeface="Inter Bold" pitchFamily="34" charset="-120"/>
              </a:rPr>
              <a:t>AMETAZ GROUP</a:t>
            </a:r>
            <a:pPr algn="ctr" indent="0" marL="0">
              <a:lnSpc>
                <a:spcPts val="3050"/>
              </a:lnSpc>
              <a:buNone/>
            </a:pPr>
            <a:r>
              <a:rPr lang="en-US" sz="2400" b="1" dirty="0">
                <a:solidFill>
                  <a:srgbClr val="010141"/>
                </a:solidFill>
                <a:latin typeface="Inter Bold" pitchFamily="34" charset="0"/>
                <a:ea typeface="Inter Bold" pitchFamily="34" charset="-122"/>
                <a:cs typeface="Inter Bold" pitchFamily="34" charset="-120"/>
              </a:rPr>
              <a:t> Approach: A Triad of Strategy, Transparency, and Value Creation</a:t>
            </a:r>
            <a:endParaRPr lang="en-US" sz="2400" dirty="0"/>
          </a:p>
        </p:txBody>
      </p:sp>
      <p:sp>
        <p:nvSpPr>
          <p:cNvPr id="3" name="Text 1"/>
          <p:cNvSpPr/>
          <p:nvPr/>
        </p:nvSpPr>
        <p:spPr>
          <a:xfrm>
            <a:off x="622102" y="1157883"/>
            <a:ext cx="13386197" cy="497443"/>
          </a:xfrm>
          <a:prstGeom prst="rect">
            <a:avLst/>
          </a:prstGeom>
          <a:noFill/>
          <a:ln/>
        </p:spPr>
        <p:txBody>
          <a:bodyPr wrap="square" lIns="0" tIns="0" rIns="0" bIns="0" rtlCol="0" anchor="t"/>
          <a:lstStyle/>
          <a:p>
            <a:pPr algn="ctr" indent="0" marL="0">
              <a:lnSpc>
                <a:spcPts val="1950"/>
              </a:lnSpc>
              <a:buNone/>
            </a:pPr>
            <a:r>
              <a:rPr lang="en-US" sz="1200" dirty="0">
                <a:solidFill>
                  <a:srgbClr val="010141"/>
                </a:solidFill>
                <a:latin typeface="Inter" pitchFamily="34" charset="0"/>
                <a:ea typeface="Inter" pitchFamily="34" charset="-122"/>
                <a:cs typeface="Inter" pitchFamily="34" charset="-120"/>
              </a:rPr>
              <a:t>With a deep comprehension of these challenges, AMETAZ GROUP proffers a holistic and forward-thinking approach to its investment readiness services, built upon six foundational pillars:</a:t>
            </a:r>
            <a:endParaRPr lang="en-US" sz="1200" dirty="0"/>
          </a:p>
        </p:txBody>
      </p:sp>
      <p:pic>
        <p:nvPicPr>
          <p:cNvPr id="4" name="Image 0" descr="preencoded.png">    </p:cNvPr>
          <p:cNvPicPr>
            <a:picLocks noChangeAspect="1"/>
          </p:cNvPicPr>
          <p:nvPr/>
        </p:nvPicPr>
        <p:blipFill>
          <a:blip r:embed="rId1"/>
          <a:stretch>
            <a:fillRect/>
          </a:stretch>
        </p:blipFill>
        <p:spPr>
          <a:xfrm>
            <a:off x="622102" y="1830229"/>
            <a:ext cx="4461986" cy="622102"/>
          </a:xfrm>
          <a:prstGeom prst="rect">
            <a:avLst/>
          </a:prstGeom>
        </p:spPr>
      </p:pic>
      <p:sp>
        <p:nvSpPr>
          <p:cNvPr id="5" name="Text 2"/>
          <p:cNvSpPr/>
          <p:nvPr/>
        </p:nvSpPr>
        <p:spPr>
          <a:xfrm>
            <a:off x="1129189" y="2607826"/>
            <a:ext cx="3447812" cy="243007"/>
          </a:xfrm>
          <a:prstGeom prst="rect">
            <a:avLst/>
          </a:prstGeom>
          <a:noFill/>
          <a:ln/>
        </p:spPr>
        <p:txBody>
          <a:bodyPr wrap="none" lIns="0" tIns="0" rIns="0" bIns="0" rtlCol="0" anchor="t"/>
          <a:lstStyle/>
          <a:p>
            <a:pPr algn="ctr" indent="0" marL="0">
              <a:lnSpc>
                <a:spcPts val="1900"/>
              </a:lnSpc>
              <a:buNone/>
            </a:pPr>
            <a:r>
              <a:rPr lang="en-US" sz="1500" b="1" dirty="0">
                <a:solidFill>
                  <a:srgbClr val="010141"/>
                </a:solidFill>
                <a:latin typeface="Inter Bold" pitchFamily="34" charset="0"/>
                <a:ea typeface="Inter Bold" pitchFamily="34" charset="-122"/>
                <a:cs typeface="Inter Bold" pitchFamily="34" charset="-120"/>
              </a:rPr>
              <a:t>Strategic Organizational Preparation</a:t>
            </a:r>
            <a:endParaRPr lang="en-US" sz="1500" dirty="0"/>
          </a:p>
        </p:txBody>
      </p:sp>
      <p:sp>
        <p:nvSpPr>
          <p:cNvPr id="6" name="Text 3"/>
          <p:cNvSpPr/>
          <p:nvPr/>
        </p:nvSpPr>
        <p:spPr>
          <a:xfrm>
            <a:off x="777597" y="2944058"/>
            <a:ext cx="4150995" cy="1492329"/>
          </a:xfrm>
          <a:prstGeom prst="rect">
            <a:avLst/>
          </a:prstGeom>
          <a:noFill/>
          <a:ln/>
        </p:spPr>
        <p:txBody>
          <a:bodyPr wrap="square" lIns="0" tIns="0" rIns="0" bIns="0" rtlCol="0" anchor="t"/>
          <a:lstStyle/>
          <a:p>
            <a:pPr algn="ctr" indent="0" marL="0">
              <a:lnSpc>
                <a:spcPts val="1950"/>
              </a:lnSpc>
              <a:buNone/>
            </a:pPr>
            <a:r>
              <a:rPr lang="en-US" sz="1200" dirty="0">
                <a:solidFill>
                  <a:srgbClr val="010141"/>
                </a:solidFill>
                <a:latin typeface="Inter" pitchFamily="34" charset="0"/>
                <a:ea typeface="Inter" pitchFamily="34" charset="-122"/>
                <a:cs typeface="Inter" pitchFamily="34" charset="-120"/>
              </a:rPr>
              <a:t>Guiding organizations through the preparation process for capital acquisition by strengthening organizational structures, enhancing governance frameworks, and developing data-driven growth plans. This approach includes gap analysis, roadmap design, and the implementation of necessary changes.</a:t>
            </a:r>
            <a:endParaRPr lang="en-US" sz="1200" dirty="0"/>
          </a:p>
        </p:txBody>
      </p:sp>
      <p:pic>
        <p:nvPicPr>
          <p:cNvPr id="7" name="Image 1" descr="preencoded.png">    </p:cNvPr>
          <p:cNvPicPr>
            <a:picLocks noChangeAspect="1"/>
          </p:cNvPicPr>
          <p:nvPr/>
        </p:nvPicPr>
        <p:blipFill>
          <a:blip r:embed="rId2"/>
          <a:stretch>
            <a:fillRect/>
          </a:stretch>
        </p:blipFill>
        <p:spPr>
          <a:xfrm>
            <a:off x="5084088" y="1830229"/>
            <a:ext cx="4462105" cy="622102"/>
          </a:xfrm>
          <a:prstGeom prst="rect">
            <a:avLst/>
          </a:prstGeom>
        </p:spPr>
      </p:pic>
      <p:sp>
        <p:nvSpPr>
          <p:cNvPr id="8" name="Text 4"/>
          <p:cNvSpPr/>
          <p:nvPr/>
        </p:nvSpPr>
        <p:spPr>
          <a:xfrm>
            <a:off x="5239583" y="2607826"/>
            <a:ext cx="4151114" cy="486013"/>
          </a:xfrm>
          <a:prstGeom prst="rect">
            <a:avLst/>
          </a:prstGeom>
          <a:noFill/>
          <a:ln/>
        </p:spPr>
        <p:txBody>
          <a:bodyPr wrap="square" lIns="0" tIns="0" rIns="0" bIns="0" rtlCol="0" anchor="t"/>
          <a:lstStyle/>
          <a:p>
            <a:pPr algn="ctr" indent="0" marL="0">
              <a:lnSpc>
                <a:spcPts val="1900"/>
              </a:lnSpc>
              <a:buNone/>
            </a:pPr>
            <a:r>
              <a:rPr lang="en-US" sz="1500" b="1" dirty="0">
                <a:solidFill>
                  <a:srgbClr val="010141"/>
                </a:solidFill>
                <a:latin typeface="Inter Bold" pitchFamily="34" charset="0"/>
                <a:ea typeface="Inter Bold" pitchFamily="34" charset="-122"/>
                <a:cs typeface="Inter Bold" pitchFamily="34" charset="-120"/>
              </a:rPr>
              <a:t>Organizational Valuation &amp; Value Enhancement</a:t>
            </a:r>
            <a:endParaRPr lang="en-US" sz="1500" dirty="0"/>
          </a:p>
        </p:txBody>
      </p:sp>
      <p:sp>
        <p:nvSpPr>
          <p:cNvPr id="9" name="Text 5"/>
          <p:cNvSpPr/>
          <p:nvPr/>
        </p:nvSpPr>
        <p:spPr>
          <a:xfrm>
            <a:off x="5239583" y="3187065"/>
            <a:ext cx="4151114" cy="1492329"/>
          </a:xfrm>
          <a:prstGeom prst="rect">
            <a:avLst/>
          </a:prstGeom>
          <a:noFill/>
          <a:ln/>
        </p:spPr>
        <p:txBody>
          <a:bodyPr wrap="square" lIns="0" tIns="0" rIns="0" bIns="0" rtlCol="0" anchor="t"/>
          <a:lstStyle/>
          <a:p>
            <a:pPr algn="ctr" indent="0" marL="0">
              <a:lnSpc>
                <a:spcPts val="1950"/>
              </a:lnSpc>
              <a:buNone/>
            </a:pPr>
            <a:r>
              <a:rPr lang="en-US" sz="1200" dirty="0">
                <a:solidFill>
                  <a:srgbClr val="010141"/>
                </a:solidFill>
                <a:latin typeface="Inter" pitchFamily="34" charset="0"/>
                <a:ea typeface="Inter" pitchFamily="34" charset="-122"/>
                <a:cs typeface="Inter" pitchFamily="34" charset="-120"/>
              </a:rPr>
              <a:t>Utilizing advanced valuation methodologies to determine the organization's true worth and identify opportunities for value enhancement prior to fundraising. This includes analyzing tangible and intangible assets, assessing growth potential, and designing value-accretive strategies.</a:t>
            </a:r>
            <a:endParaRPr lang="en-US" sz="1200" dirty="0"/>
          </a:p>
        </p:txBody>
      </p:sp>
      <p:pic>
        <p:nvPicPr>
          <p:cNvPr id="10" name="Image 2" descr="preencoded.png">    </p:cNvPr>
          <p:cNvPicPr>
            <a:picLocks noChangeAspect="1"/>
          </p:cNvPicPr>
          <p:nvPr/>
        </p:nvPicPr>
        <p:blipFill>
          <a:blip r:embed="rId3"/>
          <a:stretch>
            <a:fillRect/>
          </a:stretch>
        </p:blipFill>
        <p:spPr>
          <a:xfrm>
            <a:off x="9546193" y="1830229"/>
            <a:ext cx="4462105" cy="622102"/>
          </a:xfrm>
          <a:prstGeom prst="rect">
            <a:avLst/>
          </a:prstGeom>
        </p:spPr>
      </p:pic>
      <p:sp>
        <p:nvSpPr>
          <p:cNvPr id="11" name="Text 6"/>
          <p:cNvSpPr/>
          <p:nvPr/>
        </p:nvSpPr>
        <p:spPr>
          <a:xfrm>
            <a:off x="10372011" y="2607826"/>
            <a:ext cx="2810470" cy="243007"/>
          </a:xfrm>
          <a:prstGeom prst="rect">
            <a:avLst/>
          </a:prstGeom>
          <a:noFill/>
          <a:ln/>
        </p:spPr>
        <p:txBody>
          <a:bodyPr wrap="none" lIns="0" tIns="0" rIns="0" bIns="0" rtlCol="0" anchor="t"/>
          <a:lstStyle/>
          <a:p>
            <a:pPr algn="ctr" indent="0" marL="0">
              <a:lnSpc>
                <a:spcPts val="1900"/>
              </a:lnSpc>
              <a:buNone/>
            </a:pPr>
            <a:r>
              <a:rPr lang="en-US" sz="1500" b="1" dirty="0">
                <a:solidFill>
                  <a:srgbClr val="010141"/>
                </a:solidFill>
                <a:latin typeface="Inter Bold" pitchFamily="34" charset="0"/>
                <a:ea typeface="Inter Bold" pitchFamily="34" charset="-122"/>
                <a:cs typeface="Inter Bold" pitchFamily="34" charset="-120"/>
              </a:rPr>
              <a:t>Customized Funding Strategy</a:t>
            </a:r>
            <a:endParaRPr lang="en-US" sz="1500" dirty="0"/>
          </a:p>
        </p:txBody>
      </p:sp>
      <p:sp>
        <p:nvSpPr>
          <p:cNvPr id="12" name="Text 7"/>
          <p:cNvSpPr/>
          <p:nvPr/>
        </p:nvSpPr>
        <p:spPr>
          <a:xfrm>
            <a:off x="9701689" y="2944058"/>
            <a:ext cx="4151114" cy="1243608"/>
          </a:xfrm>
          <a:prstGeom prst="rect">
            <a:avLst/>
          </a:prstGeom>
          <a:noFill/>
          <a:ln/>
        </p:spPr>
        <p:txBody>
          <a:bodyPr wrap="square" lIns="0" tIns="0" rIns="0" bIns="0" rtlCol="0" anchor="t"/>
          <a:lstStyle/>
          <a:p>
            <a:pPr algn="ctr" indent="0" marL="0">
              <a:lnSpc>
                <a:spcPts val="1950"/>
              </a:lnSpc>
              <a:buNone/>
            </a:pPr>
            <a:r>
              <a:rPr lang="en-US" sz="1200" dirty="0">
                <a:solidFill>
                  <a:srgbClr val="010141"/>
                </a:solidFill>
                <a:latin typeface="Inter" pitchFamily="34" charset="0"/>
                <a:ea typeface="Inter" pitchFamily="34" charset="-122"/>
                <a:cs typeface="Inter" pitchFamily="34" charset="-120"/>
              </a:rPr>
              <a:t>Developing tailored financing strategies aligned with each organization's specific needs, growth stage, and market conditions. This includes selecting the optimal mix of funding sources, strategic timing for capital raises, and designing innovative financial instruments.</a:t>
            </a:r>
            <a:endParaRPr lang="en-US" sz="1200" dirty="0"/>
          </a:p>
        </p:txBody>
      </p:sp>
      <p:pic>
        <p:nvPicPr>
          <p:cNvPr id="13" name="Image 3" descr="preencoded.png">    </p:cNvPr>
          <p:cNvPicPr>
            <a:picLocks noChangeAspect="1"/>
          </p:cNvPicPr>
          <p:nvPr/>
        </p:nvPicPr>
        <p:blipFill>
          <a:blip r:embed="rId4"/>
          <a:stretch>
            <a:fillRect/>
          </a:stretch>
        </p:blipFill>
        <p:spPr>
          <a:xfrm>
            <a:off x="622102" y="5009793"/>
            <a:ext cx="4461986" cy="622102"/>
          </a:xfrm>
          <a:prstGeom prst="rect">
            <a:avLst/>
          </a:prstGeom>
        </p:spPr>
      </p:pic>
      <p:sp>
        <p:nvSpPr>
          <p:cNvPr id="14" name="Text 8"/>
          <p:cNvSpPr/>
          <p:nvPr/>
        </p:nvSpPr>
        <p:spPr>
          <a:xfrm>
            <a:off x="1138714" y="5787390"/>
            <a:ext cx="3428643" cy="243007"/>
          </a:xfrm>
          <a:prstGeom prst="rect">
            <a:avLst/>
          </a:prstGeom>
          <a:noFill/>
          <a:ln/>
        </p:spPr>
        <p:txBody>
          <a:bodyPr wrap="none" lIns="0" tIns="0" rIns="0" bIns="0" rtlCol="0" anchor="t"/>
          <a:lstStyle/>
          <a:p>
            <a:pPr algn="ctr" indent="0" marL="0">
              <a:lnSpc>
                <a:spcPts val="1900"/>
              </a:lnSpc>
              <a:buNone/>
            </a:pPr>
            <a:r>
              <a:rPr lang="en-US" sz="1500" b="1" dirty="0">
                <a:solidFill>
                  <a:srgbClr val="010141"/>
                </a:solidFill>
                <a:latin typeface="Inter Bold" pitchFamily="34" charset="0"/>
                <a:ea typeface="Inter Bold" pitchFamily="34" charset="-122"/>
                <a:cs typeface="Inter Bold" pitchFamily="34" charset="-120"/>
              </a:rPr>
              <a:t>Networking &amp; Investor Introductions</a:t>
            </a:r>
            <a:endParaRPr lang="en-US" sz="1500" dirty="0"/>
          </a:p>
        </p:txBody>
      </p:sp>
      <p:sp>
        <p:nvSpPr>
          <p:cNvPr id="15" name="Text 9"/>
          <p:cNvSpPr/>
          <p:nvPr/>
        </p:nvSpPr>
        <p:spPr>
          <a:xfrm>
            <a:off x="777597" y="6123623"/>
            <a:ext cx="4150995" cy="1243608"/>
          </a:xfrm>
          <a:prstGeom prst="rect">
            <a:avLst/>
          </a:prstGeom>
          <a:noFill/>
          <a:ln/>
        </p:spPr>
        <p:txBody>
          <a:bodyPr wrap="square" lIns="0" tIns="0" rIns="0" bIns="0" rtlCol="0" anchor="t"/>
          <a:lstStyle/>
          <a:p>
            <a:pPr algn="ctr" indent="0" marL="0">
              <a:lnSpc>
                <a:spcPts val="1950"/>
              </a:lnSpc>
              <a:buNone/>
            </a:pPr>
            <a:r>
              <a:rPr lang="en-US" sz="1200" dirty="0">
                <a:solidFill>
                  <a:srgbClr val="010141"/>
                </a:solidFill>
                <a:latin typeface="Inter" pitchFamily="34" charset="0"/>
                <a:ea typeface="Inter" pitchFamily="34" charset="-122"/>
                <a:cs typeface="Inter" pitchFamily="34" charset="-120"/>
              </a:rPr>
              <a:t>Leveraging an extensive network of relationships with global investors to introduce prepared organizations to suitable funding partners. This includes identifying aligned investors, facilitating meetings, and providing guidance throughout the negotiation process.</a:t>
            </a:r>
            <a:endParaRPr lang="en-US" sz="1200" dirty="0"/>
          </a:p>
        </p:txBody>
      </p:sp>
      <p:pic>
        <p:nvPicPr>
          <p:cNvPr id="16" name="Image 4" descr="preencoded.png">    </p:cNvPr>
          <p:cNvPicPr>
            <a:picLocks noChangeAspect="1"/>
          </p:cNvPicPr>
          <p:nvPr/>
        </p:nvPicPr>
        <p:blipFill>
          <a:blip r:embed="rId5"/>
          <a:stretch>
            <a:fillRect/>
          </a:stretch>
        </p:blipFill>
        <p:spPr>
          <a:xfrm>
            <a:off x="5084088" y="5009793"/>
            <a:ext cx="4462105" cy="622102"/>
          </a:xfrm>
          <a:prstGeom prst="rect">
            <a:avLst/>
          </a:prstGeom>
        </p:spPr>
      </p:pic>
      <p:sp>
        <p:nvSpPr>
          <p:cNvPr id="17" name="Text 10"/>
          <p:cNvSpPr/>
          <p:nvPr/>
        </p:nvSpPr>
        <p:spPr>
          <a:xfrm>
            <a:off x="5239583" y="5787390"/>
            <a:ext cx="4151114" cy="486013"/>
          </a:xfrm>
          <a:prstGeom prst="rect">
            <a:avLst/>
          </a:prstGeom>
          <a:noFill/>
          <a:ln/>
        </p:spPr>
        <p:txBody>
          <a:bodyPr wrap="square" lIns="0" tIns="0" rIns="0" bIns="0" rtlCol="0" anchor="t"/>
          <a:lstStyle/>
          <a:p>
            <a:pPr algn="ctr" indent="0" marL="0">
              <a:lnSpc>
                <a:spcPts val="1900"/>
              </a:lnSpc>
              <a:buNone/>
            </a:pPr>
            <a:r>
              <a:rPr lang="en-US" sz="1500" b="1" dirty="0">
                <a:solidFill>
                  <a:srgbClr val="010141"/>
                </a:solidFill>
                <a:latin typeface="Inter Bold" pitchFamily="34" charset="0"/>
                <a:ea typeface="Inter Bold" pitchFamily="34" charset="-122"/>
                <a:cs typeface="Inter Bold" pitchFamily="34" charset="-120"/>
              </a:rPr>
              <a:t>Negotiation Management &amp; Deal Structuring</a:t>
            </a:r>
            <a:endParaRPr lang="en-US" sz="1500" dirty="0"/>
          </a:p>
        </p:txBody>
      </p:sp>
      <p:sp>
        <p:nvSpPr>
          <p:cNvPr id="18" name="Text 11"/>
          <p:cNvSpPr/>
          <p:nvPr/>
        </p:nvSpPr>
        <p:spPr>
          <a:xfrm>
            <a:off x="5239583" y="6366629"/>
            <a:ext cx="4151114" cy="1243608"/>
          </a:xfrm>
          <a:prstGeom prst="rect">
            <a:avLst/>
          </a:prstGeom>
          <a:noFill/>
          <a:ln/>
        </p:spPr>
        <p:txBody>
          <a:bodyPr wrap="square" lIns="0" tIns="0" rIns="0" bIns="0" rtlCol="0" anchor="t"/>
          <a:lstStyle/>
          <a:p>
            <a:pPr algn="ctr" indent="0" marL="0">
              <a:lnSpc>
                <a:spcPts val="1950"/>
              </a:lnSpc>
              <a:buNone/>
            </a:pPr>
            <a:r>
              <a:rPr lang="en-US" sz="1200" dirty="0">
                <a:solidFill>
                  <a:srgbClr val="010141"/>
                </a:solidFill>
                <a:latin typeface="Inter" pitchFamily="34" charset="0"/>
                <a:ea typeface="Inter" pitchFamily="34" charset="-122"/>
                <a:cs typeface="Inter" pitchFamily="34" charset="-120"/>
              </a:rPr>
              <a:t>Advising organizations through the complex negotiation processes with investors and the design of balanced transaction structures. This includes preparing necessary documentation, advising on deal terms, and safeguarding the organization's interests.</a:t>
            </a:r>
            <a:endParaRPr lang="en-US" sz="1200" dirty="0"/>
          </a:p>
        </p:txBody>
      </p:sp>
      <p:pic>
        <p:nvPicPr>
          <p:cNvPr id="19" name="Image 5" descr="preencoded.png">    </p:cNvPr>
          <p:cNvPicPr>
            <a:picLocks noChangeAspect="1"/>
          </p:cNvPicPr>
          <p:nvPr/>
        </p:nvPicPr>
        <p:blipFill>
          <a:blip r:embed="rId6"/>
          <a:stretch>
            <a:fillRect/>
          </a:stretch>
        </p:blipFill>
        <p:spPr>
          <a:xfrm>
            <a:off x="9546193" y="5009793"/>
            <a:ext cx="4462105" cy="622102"/>
          </a:xfrm>
          <a:prstGeom prst="rect">
            <a:avLst/>
          </a:prstGeom>
        </p:spPr>
      </p:pic>
      <p:sp>
        <p:nvSpPr>
          <p:cNvPr id="20" name="Text 12"/>
          <p:cNvSpPr/>
          <p:nvPr/>
        </p:nvSpPr>
        <p:spPr>
          <a:xfrm>
            <a:off x="10582394" y="5787390"/>
            <a:ext cx="2389703" cy="243007"/>
          </a:xfrm>
          <a:prstGeom prst="rect">
            <a:avLst/>
          </a:prstGeom>
          <a:noFill/>
          <a:ln/>
        </p:spPr>
        <p:txBody>
          <a:bodyPr wrap="none" lIns="0" tIns="0" rIns="0" bIns="0" rtlCol="0" anchor="t"/>
          <a:lstStyle/>
          <a:p>
            <a:pPr algn="ctr" indent="0" marL="0">
              <a:lnSpc>
                <a:spcPts val="1900"/>
              </a:lnSpc>
              <a:buNone/>
            </a:pPr>
            <a:r>
              <a:rPr lang="en-US" sz="1500" b="1" dirty="0">
                <a:solidFill>
                  <a:srgbClr val="010141"/>
                </a:solidFill>
                <a:latin typeface="Inter Bold" pitchFamily="34" charset="0"/>
                <a:ea typeface="Inter Bold" pitchFamily="34" charset="-122"/>
                <a:cs typeface="Inter Bold" pitchFamily="34" charset="-120"/>
              </a:rPr>
              <a:t>Post-Investment Support</a:t>
            </a:r>
            <a:endParaRPr lang="en-US" sz="1500" dirty="0"/>
          </a:p>
        </p:txBody>
      </p:sp>
      <p:sp>
        <p:nvSpPr>
          <p:cNvPr id="21" name="Text 13"/>
          <p:cNvSpPr/>
          <p:nvPr/>
        </p:nvSpPr>
        <p:spPr>
          <a:xfrm>
            <a:off x="9701689" y="6123623"/>
            <a:ext cx="4151114" cy="1492329"/>
          </a:xfrm>
          <a:prstGeom prst="rect">
            <a:avLst/>
          </a:prstGeom>
          <a:noFill/>
          <a:ln/>
        </p:spPr>
        <p:txBody>
          <a:bodyPr wrap="square" lIns="0" tIns="0" rIns="0" bIns="0" rtlCol="0" anchor="t"/>
          <a:lstStyle/>
          <a:p>
            <a:pPr algn="ctr" indent="0" marL="0">
              <a:lnSpc>
                <a:spcPts val="1950"/>
              </a:lnSpc>
              <a:buNone/>
            </a:pPr>
            <a:r>
              <a:rPr lang="en-US" sz="1200" dirty="0">
                <a:solidFill>
                  <a:srgbClr val="010141"/>
                </a:solidFill>
                <a:latin typeface="Inter" pitchFamily="34" charset="0"/>
                <a:ea typeface="Inter" pitchFamily="34" charset="-122"/>
                <a:cs typeface="Inter" pitchFamily="34" charset="-120"/>
              </a:rPr>
              <a:t>Providing advisory services following capital acquisition to ensure the successful execution of growth plans and the maintenance of positive investor relations. This includes regular reporting, expectation management, and assistance in navigating post-investment challenges.</a:t>
            </a:r>
            <a:endParaRPr lang="en-US" sz="120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6">
    <p:spTree>
      <p:nvGrpSpPr>
        <p:cNvPr id="1" name=""/>
        <p:cNvGrpSpPr/>
        <p:nvPr/>
      </p:nvGrpSpPr>
      <p:grpSpPr>
        <a:xfrm>
          <a:off x="0" y="0"/>
          <a:ext cx="0" cy="0"/>
          <a:chOff x="0" y="0"/>
          <a:chExt cx="0" cy="0"/>
        </a:xfrm>
      </p:grpSpPr>
      <p:sp>
        <p:nvSpPr>
          <p:cNvPr id="2" name="Text 0"/>
          <p:cNvSpPr/>
          <p:nvPr/>
        </p:nvSpPr>
        <p:spPr>
          <a:xfrm>
            <a:off x="4327803" y="304800"/>
            <a:ext cx="5974675" cy="277058"/>
          </a:xfrm>
          <a:prstGeom prst="rect">
            <a:avLst/>
          </a:prstGeom>
          <a:noFill/>
          <a:ln/>
        </p:spPr>
        <p:txBody>
          <a:bodyPr wrap="none" lIns="0" tIns="0" rIns="0" bIns="0" rtlCol="0" anchor="t"/>
          <a:lstStyle/>
          <a:p>
            <a:pPr algn="ctr" indent="0" marL="0">
              <a:lnSpc>
                <a:spcPts val="2150"/>
              </a:lnSpc>
              <a:buNone/>
            </a:pPr>
            <a:r>
              <a:rPr lang="en-US" sz="1700" b="1" dirty="0">
                <a:solidFill>
                  <a:srgbClr val="010141"/>
                </a:solidFill>
                <a:latin typeface="Inter Bold" pitchFamily="34" charset="0"/>
                <a:ea typeface="Inter Bold" pitchFamily="34" charset="-122"/>
                <a:cs typeface="Inter Bold" pitchFamily="34" charset="-120"/>
              </a:rPr>
              <a:t>Specialized Domains of Investment Readiness Services</a:t>
            </a:r>
            <a:endParaRPr lang="en-US" sz="1700" dirty="0"/>
          </a:p>
        </p:txBody>
      </p:sp>
      <p:sp>
        <p:nvSpPr>
          <p:cNvPr id="3" name="Text 1"/>
          <p:cNvSpPr/>
          <p:nvPr/>
        </p:nvSpPr>
        <p:spPr>
          <a:xfrm>
            <a:off x="443270" y="803434"/>
            <a:ext cx="13743861" cy="177284"/>
          </a:xfrm>
          <a:prstGeom prst="rect">
            <a:avLst/>
          </a:prstGeom>
          <a:noFill/>
          <a:ln/>
        </p:spPr>
        <p:txBody>
          <a:bodyPr wrap="none" lIns="0" tIns="0" rIns="0" bIns="0" rtlCol="0" anchor="t"/>
          <a:lstStyle/>
          <a:p>
            <a:pPr algn="ctr" indent="0" marL="0">
              <a:lnSpc>
                <a:spcPts val="1350"/>
              </a:lnSpc>
              <a:buNone/>
            </a:pPr>
            <a:r>
              <a:rPr lang="en-US" sz="850" dirty="0">
                <a:solidFill>
                  <a:srgbClr val="366183"/>
                </a:solidFill>
                <a:latin typeface="Inter" pitchFamily="34" charset="0"/>
                <a:ea typeface="Inter" pitchFamily="34" charset="-122"/>
                <a:cs typeface="Inter" pitchFamily="34" charset="-120"/>
              </a:rPr>
              <a:t>AMETAZ GROUP</a:t>
            </a:r>
            <a:pPr algn="ctr" indent="0" marL="0">
              <a:lnSpc>
                <a:spcPts val="1350"/>
              </a:lnSpc>
              <a:buNone/>
            </a:pPr>
            <a:r>
              <a:rPr lang="en-US" sz="850" dirty="0">
                <a:solidFill>
                  <a:srgbClr val="010141"/>
                </a:solidFill>
                <a:latin typeface="Inter" pitchFamily="34" charset="0"/>
                <a:ea typeface="Inter" pitchFamily="34" charset="-122"/>
                <a:cs typeface="Inter" pitchFamily="34" charset="-120"/>
              </a:rPr>
              <a:t> delivers its services across seven specialized domains, each demanding unique expertise and tailored methodologies:</a:t>
            </a:r>
            <a:endParaRPr lang="en-US" sz="850" dirty="0"/>
          </a:p>
        </p:txBody>
      </p:sp>
      <p:sp>
        <p:nvSpPr>
          <p:cNvPr id="4" name="Shape 2"/>
          <p:cNvSpPr/>
          <p:nvPr/>
        </p:nvSpPr>
        <p:spPr>
          <a:xfrm>
            <a:off x="443270" y="1230035"/>
            <a:ext cx="6736794" cy="1067753"/>
          </a:xfrm>
          <a:prstGeom prst="roundRect">
            <a:avLst>
              <a:gd name="adj" fmla="val 4360"/>
            </a:avLst>
          </a:prstGeom>
          <a:solidFill>
            <a:srgbClr val="FFFFFF"/>
          </a:solidFill>
          <a:ln w="15240">
            <a:solidFill>
              <a:srgbClr val="C1CDD6"/>
            </a:solidFill>
            <a:prstDash val="solid"/>
          </a:ln>
        </p:spPr>
      </p:sp>
      <p:sp>
        <p:nvSpPr>
          <p:cNvPr id="5" name="Shape 3"/>
          <p:cNvSpPr/>
          <p:nvPr/>
        </p:nvSpPr>
        <p:spPr>
          <a:xfrm>
            <a:off x="443270" y="1230035"/>
            <a:ext cx="60960" cy="1067753"/>
          </a:xfrm>
          <a:prstGeom prst="roundRect">
            <a:avLst>
              <a:gd name="adj" fmla="val 76364"/>
            </a:avLst>
          </a:prstGeom>
          <a:solidFill>
            <a:srgbClr val="366183"/>
          </a:solidFill>
          <a:ln/>
        </p:spPr>
      </p:sp>
      <p:sp>
        <p:nvSpPr>
          <p:cNvPr id="6" name="Text 4"/>
          <p:cNvSpPr/>
          <p:nvPr/>
        </p:nvSpPr>
        <p:spPr>
          <a:xfrm>
            <a:off x="2645093" y="1356003"/>
            <a:ext cx="2394109" cy="173236"/>
          </a:xfrm>
          <a:prstGeom prst="rect">
            <a:avLst/>
          </a:prstGeom>
          <a:noFill/>
          <a:ln/>
        </p:spPr>
        <p:txBody>
          <a:bodyPr wrap="none" lIns="0" tIns="0" rIns="0" bIns="0" rtlCol="0" anchor="t"/>
          <a:lstStyle/>
          <a:p>
            <a:pPr algn="ctr" indent="0" marL="0">
              <a:lnSpc>
                <a:spcPts val="1350"/>
              </a:lnSpc>
              <a:buNone/>
            </a:pPr>
            <a:r>
              <a:rPr lang="en-US" sz="1050" b="1" dirty="0">
                <a:solidFill>
                  <a:srgbClr val="010141"/>
                </a:solidFill>
                <a:latin typeface="Inter Bold" pitchFamily="34" charset="0"/>
                <a:ea typeface="Inter Bold" pitchFamily="34" charset="-122"/>
                <a:cs typeface="Inter Bold" pitchFamily="34" charset="-120"/>
              </a:rPr>
              <a:t>Venture Capital &amp; Angel Investment</a:t>
            </a:r>
            <a:endParaRPr lang="en-US" sz="1050" dirty="0"/>
          </a:p>
        </p:txBody>
      </p:sp>
      <p:sp>
        <p:nvSpPr>
          <p:cNvPr id="7" name="Text 5"/>
          <p:cNvSpPr/>
          <p:nvPr/>
        </p:nvSpPr>
        <p:spPr>
          <a:xfrm>
            <a:off x="630198" y="1639967"/>
            <a:ext cx="6423898" cy="531852"/>
          </a:xfrm>
          <a:prstGeom prst="rect">
            <a:avLst/>
          </a:prstGeom>
          <a:noFill/>
          <a:ln/>
        </p:spPr>
        <p:txBody>
          <a:bodyPr wrap="square" lIns="0" tIns="0" rIns="0" bIns="0" rtlCol="0" anchor="t"/>
          <a:lstStyle/>
          <a:p>
            <a:pPr algn="ctr" indent="0" marL="0">
              <a:lnSpc>
                <a:spcPts val="1350"/>
              </a:lnSpc>
              <a:buNone/>
            </a:pPr>
            <a:r>
              <a:rPr lang="en-US" sz="850" dirty="0">
                <a:solidFill>
                  <a:srgbClr val="010141"/>
                </a:solidFill>
                <a:latin typeface="Inter" pitchFamily="34" charset="0"/>
                <a:ea typeface="Inter" pitchFamily="34" charset="-122"/>
                <a:cs typeface="Inter" pitchFamily="34" charset="-120"/>
              </a:rPr>
              <a:t>This service assists early-stage companies in raising capital from VCs and Angel Investors. Offerings include business plan preparation, pitch deck development, initial valuation assessment, and introductions to a network of suitable investors. Expertise in fundraising for technology startups and knowledge-based companies is a core strength.</a:t>
            </a:r>
            <a:endParaRPr lang="en-US" sz="850" dirty="0"/>
          </a:p>
        </p:txBody>
      </p:sp>
      <p:sp>
        <p:nvSpPr>
          <p:cNvPr id="8" name="Shape 6"/>
          <p:cNvSpPr/>
          <p:nvPr/>
        </p:nvSpPr>
        <p:spPr>
          <a:xfrm>
            <a:off x="443270" y="2408515"/>
            <a:ext cx="6736794" cy="1067753"/>
          </a:xfrm>
          <a:prstGeom prst="roundRect">
            <a:avLst>
              <a:gd name="adj" fmla="val 4360"/>
            </a:avLst>
          </a:prstGeom>
          <a:solidFill>
            <a:srgbClr val="FFFFFF"/>
          </a:solidFill>
          <a:ln w="15240">
            <a:solidFill>
              <a:srgbClr val="C1CDD6"/>
            </a:solidFill>
            <a:prstDash val="solid"/>
          </a:ln>
        </p:spPr>
      </p:sp>
      <p:sp>
        <p:nvSpPr>
          <p:cNvPr id="9" name="Shape 7"/>
          <p:cNvSpPr/>
          <p:nvPr/>
        </p:nvSpPr>
        <p:spPr>
          <a:xfrm>
            <a:off x="443270" y="2408515"/>
            <a:ext cx="60960" cy="1067753"/>
          </a:xfrm>
          <a:prstGeom prst="roundRect">
            <a:avLst>
              <a:gd name="adj" fmla="val 76364"/>
            </a:avLst>
          </a:prstGeom>
          <a:solidFill>
            <a:srgbClr val="366183"/>
          </a:solidFill>
          <a:ln/>
        </p:spPr>
      </p:sp>
      <p:sp>
        <p:nvSpPr>
          <p:cNvPr id="10" name="Text 8"/>
          <p:cNvSpPr/>
          <p:nvPr/>
        </p:nvSpPr>
        <p:spPr>
          <a:xfrm>
            <a:off x="2426851" y="2534483"/>
            <a:ext cx="2830592" cy="173236"/>
          </a:xfrm>
          <a:prstGeom prst="rect">
            <a:avLst/>
          </a:prstGeom>
          <a:noFill/>
          <a:ln/>
        </p:spPr>
        <p:txBody>
          <a:bodyPr wrap="none" lIns="0" tIns="0" rIns="0" bIns="0" rtlCol="0" anchor="t"/>
          <a:lstStyle/>
          <a:p>
            <a:pPr algn="ctr" indent="0" marL="0">
              <a:lnSpc>
                <a:spcPts val="1350"/>
              </a:lnSpc>
              <a:buNone/>
            </a:pPr>
            <a:r>
              <a:rPr lang="en-US" sz="1050" b="1" dirty="0">
                <a:solidFill>
                  <a:srgbClr val="010141"/>
                </a:solidFill>
                <a:latin typeface="Inter Bold" pitchFamily="34" charset="0"/>
                <a:ea typeface="Inter Bold" pitchFamily="34" charset="-122"/>
                <a:cs typeface="Inter Bold" pitchFamily="34" charset="-120"/>
              </a:rPr>
              <a:t>Private Equity &amp; Development Fundraising</a:t>
            </a:r>
            <a:endParaRPr lang="en-US" sz="1050" dirty="0"/>
          </a:p>
        </p:txBody>
      </p:sp>
      <p:sp>
        <p:nvSpPr>
          <p:cNvPr id="11" name="Text 9"/>
          <p:cNvSpPr/>
          <p:nvPr/>
        </p:nvSpPr>
        <p:spPr>
          <a:xfrm>
            <a:off x="630198" y="2818448"/>
            <a:ext cx="6423898" cy="531852"/>
          </a:xfrm>
          <a:prstGeom prst="rect">
            <a:avLst/>
          </a:prstGeom>
          <a:noFill/>
          <a:ln/>
        </p:spPr>
        <p:txBody>
          <a:bodyPr wrap="square" lIns="0" tIns="0" rIns="0" bIns="0" rtlCol="0" anchor="t"/>
          <a:lstStyle/>
          <a:p>
            <a:pPr algn="ctr" indent="0" marL="0">
              <a:lnSpc>
                <a:spcPts val="1350"/>
              </a:lnSpc>
              <a:buNone/>
            </a:pPr>
            <a:r>
              <a:rPr lang="en-US" sz="850" dirty="0">
                <a:solidFill>
                  <a:srgbClr val="010141"/>
                </a:solidFill>
                <a:latin typeface="Inter" pitchFamily="34" charset="0"/>
                <a:ea typeface="Inter" pitchFamily="34" charset="-122"/>
                <a:cs typeface="Inter" pitchFamily="34" charset="-120"/>
              </a:rPr>
              <a:t>This domain serves growth-stage companies in raising capital from Private Equity firms and development funds. Services include organizational valuation, designing exit strategies for existing investors, preparing a data room, and managing the due diligence process.</a:t>
            </a:r>
            <a:endParaRPr lang="en-US" sz="850" dirty="0"/>
          </a:p>
        </p:txBody>
      </p:sp>
      <p:sp>
        <p:nvSpPr>
          <p:cNvPr id="12" name="Shape 10"/>
          <p:cNvSpPr/>
          <p:nvPr/>
        </p:nvSpPr>
        <p:spPr>
          <a:xfrm>
            <a:off x="443270" y="3586996"/>
            <a:ext cx="6736794" cy="1067753"/>
          </a:xfrm>
          <a:prstGeom prst="roundRect">
            <a:avLst>
              <a:gd name="adj" fmla="val 4360"/>
            </a:avLst>
          </a:prstGeom>
          <a:solidFill>
            <a:srgbClr val="FFFFFF"/>
          </a:solidFill>
          <a:ln w="15240">
            <a:solidFill>
              <a:srgbClr val="C1CDD6"/>
            </a:solidFill>
            <a:prstDash val="solid"/>
          </a:ln>
        </p:spPr>
      </p:sp>
      <p:sp>
        <p:nvSpPr>
          <p:cNvPr id="13" name="Shape 11"/>
          <p:cNvSpPr/>
          <p:nvPr/>
        </p:nvSpPr>
        <p:spPr>
          <a:xfrm>
            <a:off x="443270" y="3586996"/>
            <a:ext cx="60960" cy="1067753"/>
          </a:xfrm>
          <a:prstGeom prst="roundRect">
            <a:avLst>
              <a:gd name="adj" fmla="val 76364"/>
            </a:avLst>
          </a:prstGeom>
          <a:solidFill>
            <a:srgbClr val="366183"/>
          </a:solidFill>
          <a:ln/>
        </p:spPr>
      </p:sp>
      <p:sp>
        <p:nvSpPr>
          <p:cNvPr id="14" name="Text 12"/>
          <p:cNvSpPr/>
          <p:nvPr/>
        </p:nvSpPr>
        <p:spPr>
          <a:xfrm>
            <a:off x="2138601" y="3712964"/>
            <a:ext cx="3406973" cy="173236"/>
          </a:xfrm>
          <a:prstGeom prst="rect">
            <a:avLst/>
          </a:prstGeom>
          <a:noFill/>
          <a:ln/>
        </p:spPr>
        <p:txBody>
          <a:bodyPr wrap="none" lIns="0" tIns="0" rIns="0" bIns="0" rtlCol="0" anchor="t"/>
          <a:lstStyle/>
          <a:p>
            <a:pPr algn="ctr" indent="0" marL="0">
              <a:lnSpc>
                <a:spcPts val="1350"/>
              </a:lnSpc>
              <a:buNone/>
            </a:pPr>
            <a:r>
              <a:rPr lang="en-US" sz="1050" b="1" dirty="0">
                <a:solidFill>
                  <a:srgbClr val="010141"/>
                </a:solidFill>
                <a:latin typeface="Inter Bold" pitchFamily="34" charset="0"/>
                <a:ea typeface="Inter Bold" pitchFamily="34" charset="-122"/>
                <a:cs typeface="Inter Bold" pitchFamily="34" charset="-120"/>
              </a:rPr>
              <a:t>Initial Public Offering (IPO) &amp; Capital Markets Entry</a:t>
            </a:r>
            <a:endParaRPr lang="en-US" sz="1050" dirty="0"/>
          </a:p>
        </p:txBody>
      </p:sp>
      <p:sp>
        <p:nvSpPr>
          <p:cNvPr id="15" name="Text 13"/>
          <p:cNvSpPr/>
          <p:nvPr/>
        </p:nvSpPr>
        <p:spPr>
          <a:xfrm>
            <a:off x="630198" y="3996928"/>
            <a:ext cx="6423898" cy="531852"/>
          </a:xfrm>
          <a:prstGeom prst="rect">
            <a:avLst/>
          </a:prstGeom>
          <a:noFill/>
          <a:ln/>
        </p:spPr>
        <p:txBody>
          <a:bodyPr wrap="square" lIns="0" tIns="0" rIns="0" bIns="0" rtlCol="0" anchor="t"/>
          <a:lstStyle/>
          <a:p>
            <a:pPr algn="ctr" indent="0" marL="0">
              <a:lnSpc>
                <a:spcPts val="1350"/>
              </a:lnSpc>
              <a:buNone/>
            </a:pPr>
            <a:r>
              <a:rPr lang="en-US" sz="850" dirty="0">
                <a:solidFill>
                  <a:srgbClr val="010141"/>
                </a:solidFill>
                <a:latin typeface="Inter" pitchFamily="34" charset="0"/>
                <a:ea typeface="Inter" pitchFamily="34" charset="-122"/>
                <a:cs typeface="Inter" pitchFamily="34" charset="-120"/>
              </a:rPr>
              <a:t>This service aids companies preparing for entry into public capital markets. Offerings include assessing organizational readiness, designing an IPO strategy, selecting financial and legal advisors, preparing regulatory documentation, and managing the offering process.</a:t>
            </a:r>
            <a:endParaRPr lang="en-US" sz="850" dirty="0"/>
          </a:p>
        </p:txBody>
      </p:sp>
      <p:sp>
        <p:nvSpPr>
          <p:cNvPr id="16" name="Shape 14"/>
          <p:cNvSpPr/>
          <p:nvPr/>
        </p:nvSpPr>
        <p:spPr>
          <a:xfrm>
            <a:off x="443270" y="4765477"/>
            <a:ext cx="6736794" cy="1067753"/>
          </a:xfrm>
          <a:prstGeom prst="roundRect">
            <a:avLst>
              <a:gd name="adj" fmla="val 4360"/>
            </a:avLst>
          </a:prstGeom>
          <a:solidFill>
            <a:srgbClr val="FFFFFF"/>
          </a:solidFill>
          <a:ln w="15240">
            <a:solidFill>
              <a:srgbClr val="C1CDD6"/>
            </a:solidFill>
            <a:prstDash val="solid"/>
          </a:ln>
        </p:spPr>
      </p:sp>
      <p:sp>
        <p:nvSpPr>
          <p:cNvPr id="17" name="Shape 15"/>
          <p:cNvSpPr/>
          <p:nvPr/>
        </p:nvSpPr>
        <p:spPr>
          <a:xfrm>
            <a:off x="443270" y="4765477"/>
            <a:ext cx="60960" cy="1067753"/>
          </a:xfrm>
          <a:prstGeom prst="roundRect">
            <a:avLst>
              <a:gd name="adj" fmla="val 76364"/>
            </a:avLst>
          </a:prstGeom>
          <a:solidFill>
            <a:srgbClr val="366183"/>
          </a:solidFill>
          <a:ln/>
        </p:spPr>
      </p:sp>
      <p:sp>
        <p:nvSpPr>
          <p:cNvPr id="18" name="Text 16"/>
          <p:cNvSpPr/>
          <p:nvPr/>
        </p:nvSpPr>
        <p:spPr>
          <a:xfrm>
            <a:off x="3149441" y="4891445"/>
            <a:ext cx="1385411" cy="173236"/>
          </a:xfrm>
          <a:prstGeom prst="rect">
            <a:avLst/>
          </a:prstGeom>
          <a:noFill/>
          <a:ln/>
        </p:spPr>
        <p:txBody>
          <a:bodyPr wrap="none" lIns="0" tIns="0" rIns="0" bIns="0" rtlCol="0" anchor="t"/>
          <a:lstStyle/>
          <a:p>
            <a:pPr algn="ctr" indent="0" marL="0">
              <a:lnSpc>
                <a:spcPts val="1350"/>
              </a:lnSpc>
              <a:buNone/>
            </a:pPr>
            <a:r>
              <a:rPr lang="en-US" sz="1050" b="1" dirty="0">
                <a:solidFill>
                  <a:srgbClr val="010141"/>
                </a:solidFill>
                <a:latin typeface="Inter Bold" pitchFamily="34" charset="0"/>
                <a:ea typeface="Inter Bold" pitchFamily="34" charset="-122"/>
                <a:cs typeface="Inter Bold" pitchFamily="34" charset="-120"/>
              </a:rPr>
              <a:t>Project Finance</a:t>
            </a:r>
            <a:endParaRPr lang="en-US" sz="1050" dirty="0"/>
          </a:p>
        </p:txBody>
      </p:sp>
      <p:sp>
        <p:nvSpPr>
          <p:cNvPr id="19" name="Text 17"/>
          <p:cNvSpPr/>
          <p:nvPr/>
        </p:nvSpPr>
        <p:spPr>
          <a:xfrm>
            <a:off x="630198" y="5175409"/>
            <a:ext cx="6423898" cy="531852"/>
          </a:xfrm>
          <a:prstGeom prst="rect">
            <a:avLst/>
          </a:prstGeom>
          <a:noFill/>
          <a:ln/>
        </p:spPr>
        <p:txBody>
          <a:bodyPr wrap="square" lIns="0" tIns="0" rIns="0" bIns="0" rtlCol="0" anchor="t"/>
          <a:lstStyle/>
          <a:p>
            <a:pPr algn="ctr" indent="0" marL="0">
              <a:lnSpc>
                <a:spcPts val="1350"/>
              </a:lnSpc>
              <a:buNone/>
            </a:pPr>
            <a:r>
              <a:rPr lang="en-US" sz="850" dirty="0">
                <a:solidFill>
                  <a:srgbClr val="010141"/>
                </a:solidFill>
                <a:latin typeface="Inter" pitchFamily="34" charset="0"/>
                <a:ea typeface="Inter" pitchFamily="34" charset="-122"/>
                <a:cs typeface="Inter" pitchFamily="34" charset="-120"/>
              </a:rPr>
              <a:t>This domain focuses on financing large-scale infrastructure, industrial, and technology projects. Services include financial structuring, capital attraction from international banks and institutions, financial modeling, and project risk management. Expertise in energy, health technology, and digital infrastructure projects is a distinguishing feature.</a:t>
            </a:r>
            <a:endParaRPr lang="en-US" sz="850" dirty="0"/>
          </a:p>
        </p:txBody>
      </p:sp>
      <p:sp>
        <p:nvSpPr>
          <p:cNvPr id="20" name="Shape 18"/>
          <p:cNvSpPr/>
          <p:nvPr/>
        </p:nvSpPr>
        <p:spPr>
          <a:xfrm>
            <a:off x="7457956" y="1230035"/>
            <a:ext cx="6736794" cy="1067753"/>
          </a:xfrm>
          <a:prstGeom prst="roundRect">
            <a:avLst>
              <a:gd name="adj" fmla="val 4360"/>
            </a:avLst>
          </a:prstGeom>
          <a:solidFill>
            <a:srgbClr val="FFFFFF"/>
          </a:solidFill>
          <a:ln w="15240">
            <a:solidFill>
              <a:srgbClr val="C1CDD6"/>
            </a:solidFill>
            <a:prstDash val="solid"/>
          </a:ln>
        </p:spPr>
      </p:sp>
      <p:sp>
        <p:nvSpPr>
          <p:cNvPr id="21" name="Shape 19"/>
          <p:cNvSpPr/>
          <p:nvPr/>
        </p:nvSpPr>
        <p:spPr>
          <a:xfrm>
            <a:off x="7457956" y="1230035"/>
            <a:ext cx="60960" cy="1067753"/>
          </a:xfrm>
          <a:prstGeom prst="roundRect">
            <a:avLst>
              <a:gd name="adj" fmla="val 76364"/>
            </a:avLst>
          </a:prstGeom>
          <a:solidFill>
            <a:srgbClr val="366183"/>
          </a:solidFill>
          <a:ln/>
        </p:spPr>
      </p:sp>
      <p:sp>
        <p:nvSpPr>
          <p:cNvPr id="22" name="Text 20"/>
          <p:cNvSpPr/>
          <p:nvPr/>
        </p:nvSpPr>
        <p:spPr>
          <a:xfrm>
            <a:off x="9862304" y="1356003"/>
            <a:ext cx="1988939" cy="173236"/>
          </a:xfrm>
          <a:prstGeom prst="rect">
            <a:avLst/>
          </a:prstGeom>
          <a:noFill/>
          <a:ln/>
        </p:spPr>
        <p:txBody>
          <a:bodyPr wrap="none" lIns="0" tIns="0" rIns="0" bIns="0" rtlCol="0" anchor="t"/>
          <a:lstStyle/>
          <a:p>
            <a:pPr algn="ctr" indent="0" marL="0">
              <a:lnSpc>
                <a:spcPts val="1350"/>
              </a:lnSpc>
              <a:buNone/>
            </a:pPr>
            <a:r>
              <a:rPr lang="en-US" sz="1050" b="1" dirty="0">
                <a:solidFill>
                  <a:srgbClr val="010141"/>
                </a:solidFill>
                <a:latin typeface="Inter Bold" pitchFamily="34" charset="0"/>
                <a:ea typeface="Inter Bold" pitchFamily="34" charset="-122"/>
                <a:cs typeface="Inter Bold" pitchFamily="34" charset="-120"/>
              </a:rPr>
              <a:t>Blended &amp; Innovative Finance</a:t>
            </a:r>
            <a:endParaRPr lang="en-US" sz="1050" dirty="0"/>
          </a:p>
        </p:txBody>
      </p:sp>
      <p:sp>
        <p:nvSpPr>
          <p:cNvPr id="23" name="Text 21"/>
          <p:cNvSpPr/>
          <p:nvPr/>
        </p:nvSpPr>
        <p:spPr>
          <a:xfrm>
            <a:off x="7644884" y="1639967"/>
            <a:ext cx="6423898" cy="531852"/>
          </a:xfrm>
          <a:prstGeom prst="rect">
            <a:avLst/>
          </a:prstGeom>
          <a:noFill/>
          <a:ln/>
        </p:spPr>
        <p:txBody>
          <a:bodyPr wrap="square" lIns="0" tIns="0" rIns="0" bIns="0" rtlCol="0" anchor="t"/>
          <a:lstStyle/>
          <a:p>
            <a:pPr algn="ctr" indent="0" marL="0">
              <a:lnSpc>
                <a:spcPts val="1350"/>
              </a:lnSpc>
              <a:buNone/>
            </a:pPr>
            <a:r>
              <a:rPr lang="en-US" sz="850" dirty="0">
                <a:solidFill>
                  <a:srgbClr val="010141"/>
                </a:solidFill>
                <a:latin typeface="Inter" pitchFamily="34" charset="0"/>
                <a:ea typeface="Inter" pitchFamily="34" charset="-122"/>
                <a:cs typeface="Inter" pitchFamily="34" charset="-120"/>
              </a:rPr>
              <a:t>This service concentrates on designing innovative financing solutions that combine multiple sources of capital. Services include structuring hybrid financial instruments, utilizing crowdfunding, leveraging government grants, and creating multi-purpose financing structures.</a:t>
            </a:r>
            <a:endParaRPr lang="en-US" sz="850" dirty="0"/>
          </a:p>
        </p:txBody>
      </p:sp>
      <p:sp>
        <p:nvSpPr>
          <p:cNvPr id="24" name="Shape 22"/>
          <p:cNvSpPr/>
          <p:nvPr/>
        </p:nvSpPr>
        <p:spPr>
          <a:xfrm>
            <a:off x="7457956" y="2408515"/>
            <a:ext cx="6736794" cy="1067753"/>
          </a:xfrm>
          <a:prstGeom prst="roundRect">
            <a:avLst>
              <a:gd name="adj" fmla="val 4360"/>
            </a:avLst>
          </a:prstGeom>
          <a:solidFill>
            <a:srgbClr val="FFFFFF"/>
          </a:solidFill>
          <a:ln w="15240">
            <a:solidFill>
              <a:srgbClr val="C1CDD6"/>
            </a:solidFill>
            <a:prstDash val="solid"/>
          </a:ln>
        </p:spPr>
      </p:sp>
      <p:sp>
        <p:nvSpPr>
          <p:cNvPr id="25" name="Shape 23"/>
          <p:cNvSpPr/>
          <p:nvPr/>
        </p:nvSpPr>
        <p:spPr>
          <a:xfrm>
            <a:off x="7457956" y="2408515"/>
            <a:ext cx="60960" cy="1067753"/>
          </a:xfrm>
          <a:prstGeom prst="roundRect">
            <a:avLst>
              <a:gd name="adj" fmla="val 76364"/>
            </a:avLst>
          </a:prstGeom>
          <a:solidFill>
            <a:srgbClr val="366183"/>
          </a:solidFill>
          <a:ln/>
        </p:spPr>
      </p:sp>
      <p:sp>
        <p:nvSpPr>
          <p:cNvPr id="26" name="Text 24"/>
          <p:cNvSpPr/>
          <p:nvPr/>
        </p:nvSpPr>
        <p:spPr>
          <a:xfrm>
            <a:off x="9787890" y="2534483"/>
            <a:ext cx="2137886" cy="173236"/>
          </a:xfrm>
          <a:prstGeom prst="rect">
            <a:avLst/>
          </a:prstGeom>
          <a:noFill/>
          <a:ln/>
        </p:spPr>
        <p:txBody>
          <a:bodyPr wrap="none" lIns="0" tIns="0" rIns="0" bIns="0" rtlCol="0" anchor="t"/>
          <a:lstStyle/>
          <a:p>
            <a:pPr algn="ctr" indent="0" marL="0">
              <a:lnSpc>
                <a:spcPts val="1350"/>
              </a:lnSpc>
              <a:buNone/>
            </a:pPr>
            <a:r>
              <a:rPr lang="en-US" sz="1050" b="1" dirty="0">
                <a:solidFill>
                  <a:srgbClr val="010141"/>
                </a:solidFill>
                <a:latin typeface="Inter Bold" pitchFamily="34" charset="0"/>
                <a:ea typeface="Inter Bold" pitchFamily="34" charset="-122"/>
                <a:cs typeface="Inter Bold" pitchFamily="34" charset="-120"/>
              </a:rPr>
              <a:t>Investor Relations Management</a:t>
            </a:r>
            <a:endParaRPr lang="en-US" sz="1050" dirty="0"/>
          </a:p>
        </p:txBody>
      </p:sp>
      <p:sp>
        <p:nvSpPr>
          <p:cNvPr id="27" name="Text 25"/>
          <p:cNvSpPr/>
          <p:nvPr/>
        </p:nvSpPr>
        <p:spPr>
          <a:xfrm>
            <a:off x="7644884" y="2818448"/>
            <a:ext cx="6423898" cy="531852"/>
          </a:xfrm>
          <a:prstGeom prst="rect">
            <a:avLst/>
          </a:prstGeom>
          <a:noFill/>
          <a:ln/>
        </p:spPr>
        <p:txBody>
          <a:bodyPr wrap="square" lIns="0" tIns="0" rIns="0" bIns="0" rtlCol="0" anchor="t"/>
          <a:lstStyle/>
          <a:p>
            <a:pPr algn="ctr" indent="0" marL="0">
              <a:lnSpc>
                <a:spcPts val="1350"/>
              </a:lnSpc>
              <a:buNone/>
            </a:pPr>
            <a:r>
              <a:rPr lang="en-US" sz="850" dirty="0">
                <a:solidFill>
                  <a:srgbClr val="010141"/>
                </a:solidFill>
                <a:latin typeface="Inter" pitchFamily="34" charset="0"/>
                <a:ea typeface="Inter" pitchFamily="34" charset="-122"/>
                <a:cs typeface="Inter" pitchFamily="34" charset="-120"/>
              </a:rPr>
              <a:t>This area is dedicated to establishing and maintaining strategic relationships with current and potential investors. Services include designing communication strategies, developing reporting content, organizing investor meetings, and managing communication crises.</a:t>
            </a:r>
            <a:endParaRPr lang="en-US" sz="850" dirty="0"/>
          </a:p>
        </p:txBody>
      </p:sp>
      <p:sp>
        <p:nvSpPr>
          <p:cNvPr id="28" name="Shape 26"/>
          <p:cNvSpPr/>
          <p:nvPr/>
        </p:nvSpPr>
        <p:spPr>
          <a:xfrm>
            <a:off x="7457956" y="3586996"/>
            <a:ext cx="6736794" cy="890468"/>
          </a:xfrm>
          <a:prstGeom prst="roundRect">
            <a:avLst>
              <a:gd name="adj" fmla="val 5228"/>
            </a:avLst>
          </a:prstGeom>
          <a:solidFill>
            <a:srgbClr val="FFFFFF"/>
          </a:solidFill>
          <a:ln w="15240">
            <a:solidFill>
              <a:srgbClr val="C1CDD6"/>
            </a:solidFill>
            <a:prstDash val="solid"/>
          </a:ln>
        </p:spPr>
      </p:sp>
      <p:sp>
        <p:nvSpPr>
          <p:cNvPr id="29" name="Shape 27"/>
          <p:cNvSpPr/>
          <p:nvPr/>
        </p:nvSpPr>
        <p:spPr>
          <a:xfrm>
            <a:off x="7457956" y="3586996"/>
            <a:ext cx="60960" cy="890468"/>
          </a:xfrm>
          <a:prstGeom prst="roundRect">
            <a:avLst>
              <a:gd name="adj" fmla="val 76364"/>
            </a:avLst>
          </a:prstGeom>
          <a:solidFill>
            <a:srgbClr val="366183"/>
          </a:solidFill>
          <a:ln/>
        </p:spPr>
      </p:sp>
      <p:sp>
        <p:nvSpPr>
          <p:cNvPr id="30" name="Text 28"/>
          <p:cNvSpPr/>
          <p:nvPr/>
        </p:nvSpPr>
        <p:spPr>
          <a:xfrm>
            <a:off x="10003393" y="3712964"/>
            <a:ext cx="1706761" cy="173236"/>
          </a:xfrm>
          <a:prstGeom prst="rect">
            <a:avLst/>
          </a:prstGeom>
          <a:noFill/>
          <a:ln/>
        </p:spPr>
        <p:txBody>
          <a:bodyPr wrap="none" lIns="0" tIns="0" rIns="0" bIns="0" rtlCol="0" anchor="t"/>
          <a:lstStyle/>
          <a:p>
            <a:pPr algn="ctr" indent="0" marL="0">
              <a:lnSpc>
                <a:spcPts val="1350"/>
              </a:lnSpc>
              <a:buNone/>
            </a:pPr>
            <a:r>
              <a:rPr lang="en-US" sz="1050" b="1" dirty="0">
                <a:solidFill>
                  <a:srgbClr val="010141"/>
                </a:solidFill>
                <a:latin typeface="Inter Bold" pitchFamily="34" charset="0"/>
                <a:ea typeface="Inter Bold" pitchFamily="34" charset="-122"/>
                <a:cs typeface="Inter Bold" pitchFamily="34" charset="-120"/>
              </a:rPr>
              <a:t>Exit Strategy Formulation</a:t>
            </a:r>
            <a:endParaRPr lang="en-US" sz="1050" dirty="0"/>
          </a:p>
        </p:txBody>
      </p:sp>
      <p:sp>
        <p:nvSpPr>
          <p:cNvPr id="31" name="Text 29"/>
          <p:cNvSpPr/>
          <p:nvPr/>
        </p:nvSpPr>
        <p:spPr>
          <a:xfrm>
            <a:off x="7644884" y="3996928"/>
            <a:ext cx="6423898" cy="354568"/>
          </a:xfrm>
          <a:prstGeom prst="rect">
            <a:avLst/>
          </a:prstGeom>
          <a:noFill/>
          <a:ln/>
        </p:spPr>
        <p:txBody>
          <a:bodyPr wrap="square" lIns="0" tIns="0" rIns="0" bIns="0" rtlCol="0" anchor="t"/>
          <a:lstStyle/>
          <a:p>
            <a:pPr algn="ctr" indent="0" marL="0">
              <a:lnSpc>
                <a:spcPts val="1350"/>
              </a:lnSpc>
              <a:buNone/>
            </a:pPr>
            <a:r>
              <a:rPr lang="en-US" sz="850" dirty="0">
                <a:solidFill>
                  <a:srgbClr val="010141"/>
                </a:solidFill>
                <a:latin typeface="Inter" pitchFamily="34" charset="0"/>
                <a:ea typeface="Inter" pitchFamily="34" charset="-122"/>
                <a:cs typeface="Inter" pitchFamily="34" charset="-120"/>
              </a:rPr>
              <a:t>This service assists in designing and executing investor exit strategies. Offerings include evaluating exit options (sale, IPO, merger), preparing the organization for exit, managing the transaction process, and optimizing value for shareholders.</a:t>
            </a:r>
            <a:endParaRPr lang="en-US" sz="850" dirty="0"/>
          </a:p>
        </p:txBody>
      </p:sp>
      <p:pic>
        <p:nvPicPr>
          <p:cNvPr id="32" name="Image 0" descr="preencoded.png">    </p:cNvPr>
          <p:cNvPicPr>
            <a:picLocks noChangeAspect="1"/>
          </p:cNvPicPr>
          <p:nvPr/>
        </p:nvPicPr>
        <p:blipFill>
          <a:blip r:embed="rId1"/>
          <a:stretch>
            <a:fillRect/>
          </a:stretch>
        </p:blipFill>
        <p:spPr>
          <a:xfrm>
            <a:off x="7457956" y="4602123"/>
            <a:ext cx="6736794" cy="3708321"/>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7">
    <p:spTree>
      <p:nvGrpSpPr>
        <p:cNvPr id="1" name=""/>
        <p:cNvGrpSpPr/>
        <p:nvPr/>
      </p:nvGrpSpPr>
      <p:grpSpPr>
        <a:xfrm>
          <a:off x="0" y="0"/>
          <a:ext cx="0" cy="0"/>
          <a:chOff x="0" y="0"/>
          <a:chExt cx="0" cy="0"/>
        </a:xfrm>
      </p:grpSpPr>
      <p:sp>
        <p:nvSpPr>
          <p:cNvPr id="2" name="Text 0"/>
          <p:cNvSpPr/>
          <p:nvPr/>
        </p:nvSpPr>
        <p:spPr>
          <a:xfrm>
            <a:off x="1577578" y="761048"/>
            <a:ext cx="11475125" cy="419457"/>
          </a:xfrm>
          <a:prstGeom prst="rect">
            <a:avLst/>
          </a:prstGeom>
          <a:noFill/>
          <a:ln/>
        </p:spPr>
        <p:txBody>
          <a:bodyPr wrap="none" lIns="0" tIns="0" rIns="0" bIns="0" rtlCol="0" anchor="t"/>
          <a:lstStyle/>
          <a:p>
            <a:pPr algn="ctr" indent="0" marL="0">
              <a:lnSpc>
                <a:spcPts val="3300"/>
              </a:lnSpc>
              <a:buNone/>
            </a:pPr>
            <a:r>
              <a:rPr lang="en-US" sz="2600" b="1" dirty="0">
                <a:solidFill>
                  <a:srgbClr val="010141"/>
                </a:solidFill>
                <a:latin typeface="Inter Bold" pitchFamily="34" charset="0"/>
                <a:ea typeface="Inter Bold" pitchFamily="34" charset="-122"/>
                <a:cs typeface="Inter Bold" pitchFamily="34" charset="-120"/>
              </a:rPr>
              <a:t>The Role of Advanced Technologies in Investment Readiness Services</a:t>
            </a:r>
            <a:endParaRPr lang="en-US" sz="2600" dirty="0"/>
          </a:p>
        </p:txBody>
      </p:sp>
      <p:sp>
        <p:nvSpPr>
          <p:cNvPr id="3" name="Text 1"/>
          <p:cNvSpPr/>
          <p:nvPr/>
        </p:nvSpPr>
        <p:spPr>
          <a:xfrm>
            <a:off x="671155" y="1516023"/>
            <a:ext cx="13288089" cy="536734"/>
          </a:xfrm>
          <a:prstGeom prst="rect">
            <a:avLst/>
          </a:prstGeom>
          <a:noFill/>
          <a:ln/>
        </p:spPr>
        <p:txBody>
          <a:bodyPr wrap="square" lIns="0" tIns="0" rIns="0" bIns="0" rtlCol="0" anchor="t"/>
          <a:lstStyle/>
          <a:p>
            <a:pPr algn="ctr" indent="0" marL="0">
              <a:lnSpc>
                <a:spcPts val="2100"/>
              </a:lnSpc>
              <a:buNone/>
            </a:pPr>
            <a:r>
              <a:rPr lang="en-US" sz="1300" dirty="0">
                <a:solidFill>
                  <a:srgbClr val="010141"/>
                </a:solidFill>
                <a:latin typeface="Inter" pitchFamily="34" charset="0"/>
                <a:ea typeface="Inter" pitchFamily="34" charset="-122"/>
                <a:cs typeface="Inter" pitchFamily="34" charset="-120"/>
              </a:rPr>
              <a:t>By harnessing the world's most advanced technologies, </a:t>
            </a:r>
            <a:pPr algn="ctr" indent="0" marL="0">
              <a:lnSpc>
                <a:spcPts val="2100"/>
              </a:lnSpc>
              <a:buNone/>
            </a:pPr>
            <a:r>
              <a:rPr lang="en-US" sz="1300" dirty="0">
                <a:solidFill>
                  <a:srgbClr val="366183"/>
                </a:solidFill>
                <a:latin typeface="Inter" pitchFamily="34" charset="0"/>
                <a:ea typeface="Inter" pitchFamily="34" charset="-122"/>
                <a:cs typeface="Inter" pitchFamily="34" charset="-120"/>
              </a:rPr>
              <a:t>AMETAZ GROUP</a:t>
            </a:r>
            <a:pPr algn="ctr" indent="0" marL="0">
              <a:lnSpc>
                <a:spcPts val="2100"/>
              </a:lnSpc>
              <a:buNone/>
            </a:pPr>
            <a:r>
              <a:rPr lang="en-US" sz="1300" dirty="0">
                <a:solidFill>
                  <a:srgbClr val="010141"/>
                </a:solidFill>
                <a:latin typeface="Inter" pitchFamily="34" charset="0"/>
                <a:ea typeface="Inter" pitchFamily="34" charset="-122"/>
                <a:cs typeface="Inter" pitchFamily="34" charset="-120"/>
              </a:rPr>
              <a:t> has elevated its investment readiness services to a new level of sophistication. Key technologies leveraged include:</a:t>
            </a:r>
            <a:endParaRPr lang="en-US" sz="1300" dirty="0"/>
          </a:p>
        </p:txBody>
      </p:sp>
      <p:pic>
        <p:nvPicPr>
          <p:cNvPr id="4" name="Image 0" descr="preencoded.png">    </p:cNvPr>
          <p:cNvPicPr>
            <a:picLocks noChangeAspect="1"/>
          </p:cNvPicPr>
          <p:nvPr/>
        </p:nvPicPr>
        <p:blipFill>
          <a:blip r:embed="rId1"/>
          <a:stretch>
            <a:fillRect/>
          </a:stretch>
        </p:blipFill>
        <p:spPr>
          <a:xfrm>
            <a:off x="671155" y="2430185"/>
            <a:ext cx="419457" cy="419457"/>
          </a:xfrm>
          <a:prstGeom prst="rect">
            <a:avLst/>
          </a:prstGeom>
        </p:spPr>
      </p:pic>
      <p:sp>
        <p:nvSpPr>
          <p:cNvPr id="5" name="Text 2"/>
          <p:cNvSpPr/>
          <p:nvPr/>
        </p:nvSpPr>
        <p:spPr>
          <a:xfrm>
            <a:off x="1300282" y="2529721"/>
            <a:ext cx="4952286" cy="262176"/>
          </a:xfrm>
          <a:prstGeom prst="rect">
            <a:avLst/>
          </a:prstGeom>
          <a:noFill/>
          <a:ln/>
        </p:spPr>
        <p:txBody>
          <a:bodyPr wrap="none" lIns="0" tIns="0" rIns="0" bIns="0" rtlCol="0" anchor="t"/>
          <a:lstStyle/>
          <a:p>
            <a:pPr algn="ctr" indent="0" marL="0">
              <a:lnSpc>
                <a:spcPts val="2050"/>
              </a:lnSpc>
              <a:buNone/>
            </a:pPr>
            <a:r>
              <a:rPr lang="en-US" sz="1650" b="1" dirty="0">
                <a:solidFill>
                  <a:srgbClr val="010141"/>
                </a:solidFill>
                <a:latin typeface="Inter Bold" pitchFamily="34" charset="0"/>
                <a:ea typeface="Inter Bold" pitchFamily="34" charset="-122"/>
                <a:cs typeface="Inter Bold" pitchFamily="34" charset="-120"/>
              </a:rPr>
              <a:t>Artificial Intelligence &amp; Advanced Data Analytics</a:t>
            </a:r>
            <a:endParaRPr lang="en-US" sz="1650" dirty="0"/>
          </a:p>
        </p:txBody>
      </p:sp>
      <p:sp>
        <p:nvSpPr>
          <p:cNvPr id="6" name="Text 3"/>
          <p:cNvSpPr/>
          <p:nvPr/>
        </p:nvSpPr>
        <p:spPr>
          <a:xfrm>
            <a:off x="1300282" y="2959656"/>
            <a:ext cx="5810250" cy="805101"/>
          </a:xfrm>
          <a:prstGeom prst="rect">
            <a:avLst/>
          </a:prstGeom>
          <a:noFill/>
          <a:ln/>
        </p:spPr>
        <p:txBody>
          <a:bodyPr wrap="square" lIns="0" tIns="0" rIns="0" bIns="0" rtlCol="0" anchor="t"/>
          <a:lstStyle/>
          <a:p>
            <a:pPr algn="l" marL="342900" indent="-342900">
              <a:lnSpc>
                <a:spcPts val="2100"/>
              </a:lnSpc>
              <a:buSzPct val="100000"/>
              <a:buChar char="•"/>
            </a:pPr>
            <a:r>
              <a:rPr lang="en-US" sz="1300" dirty="0">
                <a:solidFill>
                  <a:srgbClr val="010141"/>
                </a:solidFill>
                <a:latin typeface="Inter" pitchFamily="34" charset="0"/>
                <a:ea typeface="Inter" pitchFamily="34" charset="-122"/>
                <a:cs typeface="Inter" pitchFamily="34" charset="-120"/>
              </a:rPr>
              <a:t>Investment Attractiveness Prediction: Using machine learning algorithms to predict a company's attractiveness to different investor profiles.</a:t>
            </a:r>
            <a:endParaRPr lang="en-US" sz="1300" dirty="0"/>
          </a:p>
        </p:txBody>
      </p:sp>
      <p:sp>
        <p:nvSpPr>
          <p:cNvPr id="7" name="Text 4"/>
          <p:cNvSpPr/>
          <p:nvPr/>
        </p:nvSpPr>
        <p:spPr>
          <a:xfrm>
            <a:off x="1300282" y="3823454"/>
            <a:ext cx="5810250" cy="536734"/>
          </a:xfrm>
          <a:prstGeom prst="rect">
            <a:avLst/>
          </a:prstGeom>
          <a:noFill/>
          <a:ln/>
        </p:spPr>
        <p:txBody>
          <a:bodyPr wrap="square" lIns="0" tIns="0" rIns="0" bIns="0" rtlCol="0" anchor="t"/>
          <a:lstStyle/>
          <a:p>
            <a:pPr algn="l" marL="342900" indent="-342900">
              <a:lnSpc>
                <a:spcPts val="2100"/>
              </a:lnSpc>
              <a:buSzPct val="100000"/>
              <a:buChar char="•"/>
            </a:pPr>
            <a:r>
              <a:rPr lang="en-US" sz="1300" dirty="0">
                <a:solidFill>
                  <a:srgbClr val="010141"/>
                </a:solidFill>
                <a:latin typeface="Inter" pitchFamily="34" charset="0"/>
                <a:ea typeface="Inter" pitchFamily="34" charset="-122"/>
                <a:cs typeface="Inter" pitchFamily="34" charset="-120"/>
              </a:rPr>
              <a:t>Valuation Optimization: Developing advanced valuation models that integrate both traditional and non-traditional data points.</a:t>
            </a:r>
            <a:endParaRPr lang="en-US" sz="1300" dirty="0"/>
          </a:p>
        </p:txBody>
      </p:sp>
      <p:sp>
        <p:nvSpPr>
          <p:cNvPr id="8" name="Text 5"/>
          <p:cNvSpPr/>
          <p:nvPr/>
        </p:nvSpPr>
        <p:spPr>
          <a:xfrm>
            <a:off x="1300282" y="4418886"/>
            <a:ext cx="5810250" cy="536734"/>
          </a:xfrm>
          <a:prstGeom prst="rect">
            <a:avLst/>
          </a:prstGeom>
          <a:noFill/>
          <a:ln/>
        </p:spPr>
        <p:txBody>
          <a:bodyPr wrap="square" lIns="0" tIns="0" rIns="0" bIns="0" rtlCol="0" anchor="t"/>
          <a:lstStyle/>
          <a:p>
            <a:pPr algn="l" marL="342900" indent="-342900">
              <a:lnSpc>
                <a:spcPts val="2100"/>
              </a:lnSpc>
              <a:buSzPct val="100000"/>
              <a:buChar char="•"/>
            </a:pPr>
            <a:r>
              <a:rPr lang="en-US" sz="1300" dirty="0">
                <a:solidFill>
                  <a:srgbClr val="010141"/>
                </a:solidFill>
                <a:latin typeface="Inter" pitchFamily="34" charset="0"/>
                <a:ea typeface="Inter" pitchFamily="34" charset="-122"/>
                <a:cs typeface="Inter" pitchFamily="34" charset="-120"/>
              </a:rPr>
              <a:t>Investor Behavior Analysis: Identifying investment patterns and preferences of various investors through big data analysis.</a:t>
            </a:r>
            <a:endParaRPr lang="en-US" sz="1300" dirty="0"/>
          </a:p>
        </p:txBody>
      </p:sp>
      <p:pic>
        <p:nvPicPr>
          <p:cNvPr id="9" name="Image 1" descr="preencoded.png">    </p:cNvPr>
          <p:cNvPicPr>
            <a:picLocks noChangeAspect="1"/>
          </p:cNvPicPr>
          <p:nvPr/>
        </p:nvPicPr>
        <p:blipFill>
          <a:blip r:embed="rId2"/>
          <a:stretch>
            <a:fillRect/>
          </a:stretch>
        </p:blipFill>
        <p:spPr>
          <a:xfrm>
            <a:off x="671155" y="5291138"/>
            <a:ext cx="419457" cy="419457"/>
          </a:xfrm>
          <a:prstGeom prst="rect">
            <a:avLst/>
          </a:prstGeom>
        </p:spPr>
      </p:pic>
      <p:sp>
        <p:nvSpPr>
          <p:cNvPr id="10" name="Text 6"/>
          <p:cNvSpPr/>
          <p:nvPr/>
        </p:nvSpPr>
        <p:spPr>
          <a:xfrm>
            <a:off x="1300282" y="5390674"/>
            <a:ext cx="2225040" cy="262176"/>
          </a:xfrm>
          <a:prstGeom prst="rect">
            <a:avLst/>
          </a:prstGeom>
          <a:noFill/>
          <a:ln/>
        </p:spPr>
        <p:txBody>
          <a:bodyPr wrap="none" lIns="0" tIns="0" rIns="0" bIns="0" rtlCol="0" anchor="t"/>
          <a:lstStyle/>
          <a:p>
            <a:pPr algn="ctr" indent="0" marL="0">
              <a:lnSpc>
                <a:spcPts val="2050"/>
              </a:lnSpc>
              <a:buNone/>
            </a:pPr>
            <a:r>
              <a:rPr lang="en-US" sz="1650" b="1" dirty="0">
                <a:solidFill>
                  <a:srgbClr val="010141"/>
                </a:solidFill>
                <a:latin typeface="Inter Bold" pitchFamily="34" charset="0"/>
                <a:ea typeface="Inter Bold" pitchFamily="34" charset="-122"/>
                <a:cs typeface="Inter Bold" pitchFamily="34" charset="-120"/>
              </a:rPr>
              <a:t>Blockchain in Finance</a:t>
            </a:r>
            <a:endParaRPr lang="en-US" sz="1650" dirty="0"/>
          </a:p>
        </p:txBody>
      </p:sp>
      <p:sp>
        <p:nvSpPr>
          <p:cNvPr id="11" name="Text 7"/>
          <p:cNvSpPr/>
          <p:nvPr/>
        </p:nvSpPr>
        <p:spPr>
          <a:xfrm>
            <a:off x="1300282" y="5820608"/>
            <a:ext cx="5810250" cy="536734"/>
          </a:xfrm>
          <a:prstGeom prst="rect">
            <a:avLst/>
          </a:prstGeom>
          <a:noFill/>
          <a:ln/>
        </p:spPr>
        <p:txBody>
          <a:bodyPr wrap="square" lIns="0" tIns="0" rIns="0" bIns="0" rtlCol="0" anchor="t"/>
          <a:lstStyle/>
          <a:p>
            <a:pPr algn="l" marL="342900" indent="-342900">
              <a:lnSpc>
                <a:spcPts val="2100"/>
              </a:lnSpc>
              <a:buSzPct val="100000"/>
              <a:buChar char="•"/>
            </a:pPr>
            <a:r>
              <a:rPr lang="en-US" sz="1300" dirty="0">
                <a:solidFill>
                  <a:srgbClr val="010141"/>
                </a:solidFill>
                <a:latin typeface="Inter" pitchFamily="34" charset="0"/>
                <a:ea typeface="Inter" pitchFamily="34" charset="-122"/>
                <a:cs typeface="Inter" pitchFamily="34" charset="-120"/>
              </a:rPr>
              <a:t>Asset Tokenization: Converting company assets into digital tokens to enhance liquidity and investor accessibility.</a:t>
            </a:r>
            <a:endParaRPr lang="en-US" sz="1300" dirty="0"/>
          </a:p>
        </p:txBody>
      </p:sp>
      <p:sp>
        <p:nvSpPr>
          <p:cNvPr id="12" name="Text 8"/>
          <p:cNvSpPr/>
          <p:nvPr/>
        </p:nvSpPr>
        <p:spPr>
          <a:xfrm>
            <a:off x="1300282" y="6416040"/>
            <a:ext cx="5810250" cy="536734"/>
          </a:xfrm>
          <a:prstGeom prst="rect">
            <a:avLst/>
          </a:prstGeom>
          <a:noFill/>
          <a:ln/>
        </p:spPr>
        <p:txBody>
          <a:bodyPr wrap="square" lIns="0" tIns="0" rIns="0" bIns="0" rtlCol="0" anchor="t"/>
          <a:lstStyle/>
          <a:p>
            <a:pPr algn="l" marL="342900" indent="-342900">
              <a:lnSpc>
                <a:spcPts val="2100"/>
              </a:lnSpc>
              <a:buSzPct val="100000"/>
              <a:buChar char="•"/>
            </a:pPr>
            <a:r>
              <a:rPr lang="en-US" sz="1300" dirty="0">
                <a:solidFill>
                  <a:srgbClr val="010141"/>
                </a:solidFill>
                <a:latin typeface="Inter" pitchFamily="34" charset="0"/>
                <a:ea typeface="Inter" pitchFamily="34" charset="-122"/>
                <a:cs typeface="Inter" pitchFamily="34" charset="-120"/>
              </a:rPr>
              <a:t>Transaction Transparency: Creating immutable, transparent transaction records to enhance investor confidence.</a:t>
            </a:r>
            <a:endParaRPr lang="en-US" sz="1300" dirty="0"/>
          </a:p>
        </p:txBody>
      </p:sp>
      <p:pic>
        <p:nvPicPr>
          <p:cNvPr id="13" name="Image 2" descr="preencoded.png">    </p:cNvPr>
          <p:cNvPicPr>
            <a:picLocks noChangeAspect="1"/>
          </p:cNvPicPr>
          <p:nvPr/>
        </p:nvPicPr>
        <p:blipFill>
          <a:blip r:embed="rId3"/>
          <a:stretch>
            <a:fillRect/>
          </a:stretch>
        </p:blipFill>
        <p:spPr>
          <a:xfrm>
            <a:off x="7527488" y="2430185"/>
            <a:ext cx="419457" cy="419457"/>
          </a:xfrm>
          <a:prstGeom prst="rect">
            <a:avLst/>
          </a:prstGeom>
        </p:spPr>
      </p:pic>
      <p:sp>
        <p:nvSpPr>
          <p:cNvPr id="14" name="Text 9"/>
          <p:cNvSpPr/>
          <p:nvPr/>
        </p:nvSpPr>
        <p:spPr>
          <a:xfrm>
            <a:off x="8156615" y="2529721"/>
            <a:ext cx="2891314" cy="262176"/>
          </a:xfrm>
          <a:prstGeom prst="rect">
            <a:avLst/>
          </a:prstGeom>
          <a:noFill/>
          <a:ln/>
        </p:spPr>
        <p:txBody>
          <a:bodyPr wrap="none" lIns="0" tIns="0" rIns="0" bIns="0" rtlCol="0" anchor="t"/>
          <a:lstStyle/>
          <a:p>
            <a:pPr algn="ctr" indent="0" marL="0">
              <a:lnSpc>
                <a:spcPts val="2050"/>
              </a:lnSpc>
              <a:buNone/>
            </a:pPr>
            <a:r>
              <a:rPr lang="en-US" sz="1650" b="1" dirty="0">
                <a:solidFill>
                  <a:srgbClr val="010141"/>
                </a:solidFill>
                <a:latin typeface="Inter Bold" pitchFamily="34" charset="0"/>
                <a:ea typeface="Inter Bold" pitchFamily="34" charset="-122"/>
                <a:cs typeface="Inter Bold" pitchFamily="34" charset="-120"/>
              </a:rPr>
              <a:t>Digital Investment Platforms</a:t>
            </a:r>
            <a:endParaRPr lang="en-US" sz="1650" dirty="0"/>
          </a:p>
        </p:txBody>
      </p:sp>
      <p:sp>
        <p:nvSpPr>
          <p:cNvPr id="15" name="Text 10"/>
          <p:cNvSpPr/>
          <p:nvPr/>
        </p:nvSpPr>
        <p:spPr>
          <a:xfrm>
            <a:off x="8156615" y="2959656"/>
            <a:ext cx="5810250" cy="536734"/>
          </a:xfrm>
          <a:prstGeom prst="rect">
            <a:avLst/>
          </a:prstGeom>
          <a:noFill/>
          <a:ln/>
        </p:spPr>
        <p:txBody>
          <a:bodyPr wrap="square" lIns="0" tIns="0" rIns="0" bIns="0" rtlCol="0" anchor="t"/>
          <a:lstStyle/>
          <a:p>
            <a:pPr algn="l" marL="342900" indent="-342900">
              <a:lnSpc>
                <a:spcPts val="2100"/>
              </a:lnSpc>
              <a:buSzPct val="100000"/>
              <a:buChar char="•"/>
            </a:pPr>
            <a:r>
              <a:rPr lang="en-US" sz="1300" dirty="0">
                <a:solidFill>
                  <a:srgbClr val="010141"/>
                </a:solidFill>
                <a:latin typeface="Inter" pitchFamily="34" charset="0"/>
                <a:ea typeface="Inter" pitchFamily="34" charset="-122"/>
                <a:cs typeface="Inter" pitchFamily="34" charset="-120"/>
              </a:rPr>
              <a:t>Global Investor Connectivity: Utilizing online platforms to introduce companies to a global network of investors.</a:t>
            </a:r>
            <a:endParaRPr lang="en-US" sz="1300" dirty="0"/>
          </a:p>
        </p:txBody>
      </p:sp>
      <p:sp>
        <p:nvSpPr>
          <p:cNvPr id="16" name="Text 11"/>
          <p:cNvSpPr/>
          <p:nvPr/>
        </p:nvSpPr>
        <p:spPr>
          <a:xfrm>
            <a:off x="8156615" y="3555087"/>
            <a:ext cx="5810250" cy="536734"/>
          </a:xfrm>
          <a:prstGeom prst="rect">
            <a:avLst/>
          </a:prstGeom>
          <a:noFill/>
          <a:ln/>
        </p:spPr>
        <p:txBody>
          <a:bodyPr wrap="square" lIns="0" tIns="0" rIns="0" bIns="0" rtlCol="0" anchor="t"/>
          <a:lstStyle/>
          <a:p>
            <a:pPr algn="l" marL="342900" indent="-342900">
              <a:lnSpc>
                <a:spcPts val="2100"/>
              </a:lnSpc>
              <a:buSzPct val="100000"/>
              <a:buChar char="•"/>
            </a:pPr>
            <a:r>
              <a:rPr lang="en-US" sz="1300" dirty="0">
                <a:solidFill>
                  <a:srgbClr val="010141"/>
                </a:solidFill>
                <a:latin typeface="Inter" pitchFamily="34" charset="0"/>
                <a:ea typeface="Inter" pitchFamily="34" charset="-122"/>
                <a:cs typeface="Inter" pitchFamily="34" charset="-120"/>
              </a:rPr>
              <a:t>Due Diligence Automation: Digitizing and automating the investment due diligence process.</a:t>
            </a:r>
            <a:endParaRPr lang="en-US" sz="1300" dirty="0"/>
          </a:p>
        </p:txBody>
      </p:sp>
      <p:sp>
        <p:nvSpPr>
          <p:cNvPr id="17" name="Text 12"/>
          <p:cNvSpPr/>
          <p:nvPr/>
        </p:nvSpPr>
        <p:spPr>
          <a:xfrm>
            <a:off x="8156615" y="4150519"/>
            <a:ext cx="5810250" cy="536734"/>
          </a:xfrm>
          <a:prstGeom prst="rect">
            <a:avLst/>
          </a:prstGeom>
          <a:noFill/>
          <a:ln/>
        </p:spPr>
        <p:txBody>
          <a:bodyPr wrap="square" lIns="0" tIns="0" rIns="0" bIns="0" rtlCol="0" anchor="t"/>
          <a:lstStyle/>
          <a:p>
            <a:pPr algn="l" marL="342900" indent="-342900">
              <a:lnSpc>
                <a:spcPts val="2100"/>
              </a:lnSpc>
              <a:buSzPct val="100000"/>
              <a:buChar char="•"/>
            </a:pPr>
            <a:r>
              <a:rPr lang="en-US" sz="1300" dirty="0">
                <a:solidFill>
                  <a:srgbClr val="010141"/>
                </a:solidFill>
                <a:latin typeface="Inter" pitchFamily="34" charset="0"/>
                <a:ea typeface="Inter" pitchFamily="34" charset="-122"/>
                <a:cs typeface="Inter" pitchFamily="34" charset="-120"/>
              </a:rPr>
              <a:t>Interactive Reporting Platforms: Creating interactive systems for performance reporting to investors.</a:t>
            </a:r>
            <a:endParaRPr lang="en-US" sz="1300" dirty="0"/>
          </a:p>
        </p:txBody>
      </p:sp>
      <p:pic>
        <p:nvPicPr>
          <p:cNvPr id="18" name="Image 3" descr="preencoded.png">    </p:cNvPr>
          <p:cNvPicPr>
            <a:picLocks noChangeAspect="1"/>
          </p:cNvPicPr>
          <p:nvPr/>
        </p:nvPicPr>
        <p:blipFill>
          <a:blip r:embed="rId4"/>
          <a:stretch>
            <a:fillRect/>
          </a:stretch>
        </p:blipFill>
        <p:spPr>
          <a:xfrm>
            <a:off x="7527488" y="5022771"/>
            <a:ext cx="419457" cy="419457"/>
          </a:xfrm>
          <a:prstGeom prst="rect">
            <a:avLst/>
          </a:prstGeom>
        </p:spPr>
      </p:pic>
      <p:sp>
        <p:nvSpPr>
          <p:cNvPr id="19" name="Text 13"/>
          <p:cNvSpPr/>
          <p:nvPr/>
        </p:nvSpPr>
        <p:spPr>
          <a:xfrm>
            <a:off x="8156615" y="5122307"/>
            <a:ext cx="5132189" cy="262176"/>
          </a:xfrm>
          <a:prstGeom prst="rect">
            <a:avLst/>
          </a:prstGeom>
          <a:noFill/>
          <a:ln/>
        </p:spPr>
        <p:txBody>
          <a:bodyPr wrap="none" lIns="0" tIns="0" rIns="0" bIns="0" rtlCol="0" anchor="t"/>
          <a:lstStyle/>
          <a:p>
            <a:pPr algn="ctr" indent="0" marL="0">
              <a:lnSpc>
                <a:spcPts val="2050"/>
              </a:lnSpc>
              <a:buNone/>
            </a:pPr>
            <a:r>
              <a:rPr lang="en-US" sz="1650" b="1" dirty="0">
                <a:solidFill>
                  <a:srgbClr val="010141"/>
                </a:solidFill>
                <a:latin typeface="Inter Bold" pitchFamily="34" charset="0"/>
                <a:ea typeface="Inter Bold" pitchFamily="34" charset="-122"/>
                <a:cs typeface="Inter Bold" pitchFamily="34" charset="-120"/>
              </a:rPr>
              <a:t>Virtual &amp; Augmented Reality in Investment Pitches</a:t>
            </a:r>
            <a:endParaRPr lang="en-US" sz="1650" dirty="0"/>
          </a:p>
        </p:txBody>
      </p:sp>
      <p:sp>
        <p:nvSpPr>
          <p:cNvPr id="20" name="Text 14"/>
          <p:cNvSpPr/>
          <p:nvPr/>
        </p:nvSpPr>
        <p:spPr>
          <a:xfrm>
            <a:off x="8156615" y="5552242"/>
            <a:ext cx="5810250" cy="536734"/>
          </a:xfrm>
          <a:prstGeom prst="rect">
            <a:avLst/>
          </a:prstGeom>
          <a:noFill/>
          <a:ln/>
        </p:spPr>
        <p:txBody>
          <a:bodyPr wrap="square" lIns="0" tIns="0" rIns="0" bIns="0" rtlCol="0" anchor="t"/>
          <a:lstStyle/>
          <a:p>
            <a:pPr algn="l" marL="342900" indent="-342900">
              <a:lnSpc>
                <a:spcPts val="2100"/>
              </a:lnSpc>
              <a:buSzPct val="100000"/>
              <a:buChar char="•"/>
            </a:pPr>
            <a:r>
              <a:rPr lang="en-US" sz="1300" dirty="0">
                <a:solidFill>
                  <a:srgbClr val="010141"/>
                </a:solidFill>
                <a:latin typeface="Inter" pitchFamily="34" charset="0"/>
                <a:ea typeface="Inter" pitchFamily="34" charset="-122"/>
                <a:cs typeface="Inter" pitchFamily="34" charset="-120"/>
              </a:rPr>
              <a:t>Interactive Presentations: Creating immersive experiences to showcase products, services, and growth potential.</a:t>
            </a:r>
            <a:endParaRPr lang="en-US" sz="1300" dirty="0"/>
          </a:p>
        </p:txBody>
      </p:sp>
      <p:sp>
        <p:nvSpPr>
          <p:cNvPr id="21" name="Text 15"/>
          <p:cNvSpPr/>
          <p:nvPr/>
        </p:nvSpPr>
        <p:spPr>
          <a:xfrm>
            <a:off x="8156615" y="6147673"/>
            <a:ext cx="5810250" cy="536734"/>
          </a:xfrm>
          <a:prstGeom prst="rect">
            <a:avLst/>
          </a:prstGeom>
          <a:noFill/>
          <a:ln/>
        </p:spPr>
        <p:txBody>
          <a:bodyPr wrap="square" lIns="0" tIns="0" rIns="0" bIns="0" rtlCol="0" anchor="t"/>
          <a:lstStyle/>
          <a:p>
            <a:pPr algn="l" marL="342900" indent="-342900">
              <a:lnSpc>
                <a:spcPts val="2100"/>
              </a:lnSpc>
              <a:buSzPct val="100000"/>
              <a:buChar char="•"/>
            </a:pPr>
            <a:r>
              <a:rPr lang="en-US" sz="1300" dirty="0">
                <a:solidFill>
                  <a:srgbClr val="010141"/>
                </a:solidFill>
                <a:latin typeface="Inter" pitchFamily="34" charset="0"/>
                <a:ea typeface="Inter" pitchFamily="34" charset="-122"/>
                <a:cs typeface="Inter" pitchFamily="34" charset="-120"/>
              </a:rPr>
              <a:t>Growth Scenario Simulation: Visually demonstrating various growth scenarios and the impact of investment.</a:t>
            </a:r>
            <a:endParaRPr lang="en-US" sz="1300" dirty="0"/>
          </a:p>
        </p:txBody>
      </p:sp>
      <p:sp>
        <p:nvSpPr>
          <p:cNvPr id="22" name="Text 16"/>
          <p:cNvSpPr/>
          <p:nvPr/>
        </p:nvSpPr>
        <p:spPr>
          <a:xfrm>
            <a:off x="8156615" y="6743105"/>
            <a:ext cx="5810250" cy="536734"/>
          </a:xfrm>
          <a:prstGeom prst="rect">
            <a:avLst/>
          </a:prstGeom>
          <a:noFill/>
          <a:ln/>
        </p:spPr>
        <p:txBody>
          <a:bodyPr wrap="square" lIns="0" tIns="0" rIns="0" bIns="0" rtlCol="0" anchor="t"/>
          <a:lstStyle/>
          <a:p>
            <a:pPr algn="l" marL="342900" indent="-342900">
              <a:lnSpc>
                <a:spcPts val="2100"/>
              </a:lnSpc>
              <a:buSzPct val="100000"/>
              <a:buChar char="•"/>
            </a:pPr>
            <a:r>
              <a:rPr lang="en-US" sz="1300" dirty="0">
                <a:solidFill>
                  <a:srgbClr val="010141"/>
                </a:solidFill>
                <a:latin typeface="Inter" pitchFamily="34" charset="0"/>
                <a:ea typeface="Inter" pitchFamily="34" charset="-122"/>
                <a:cs typeface="Inter" pitchFamily="34" charset="-120"/>
              </a:rPr>
              <a:t>Virtual Facility Tours: Offering virtual tours of production, R&amp;D, and infrastructure facilities.</a:t>
            </a:r>
            <a:endParaRPr lang="en-US" sz="130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8">
    <p:spTree>
      <p:nvGrpSpPr>
        <p:cNvPr id="1" name=""/>
        <p:cNvGrpSpPr/>
        <p:nvPr/>
      </p:nvGrpSpPr>
      <p:grpSpPr>
        <a:xfrm>
          <a:off x="0" y="0"/>
          <a:ext cx="0" cy="0"/>
          <a:chOff x="0" y="0"/>
          <a:chExt cx="0" cy="0"/>
        </a:xfrm>
      </p:grpSpPr>
      <p:sp>
        <p:nvSpPr>
          <p:cNvPr id="2" name="Text 0"/>
          <p:cNvSpPr/>
          <p:nvPr/>
        </p:nvSpPr>
        <p:spPr>
          <a:xfrm>
            <a:off x="4537829" y="557332"/>
            <a:ext cx="5554623" cy="299561"/>
          </a:xfrm>
          <a:prstGeom prst="rect">
            <a:avLst/>
          </a:prstGeom>
          <a:noFill/>
          <a:ln/>
        </p:spPr>
        <p:txBody>
          <a:bodyPr wrap="none" lIns="0" tIns="0" rIns="0" bIns="0" rtlCol="0" anchor="t"/>
          <a:lstStyle/>
          <a:p>
            <a:pPr algn="ctr" indent="0" marL="0">
              <a:lnSpc>
                <a:spcPts val="2350"/>
              </a:lnSpc>
              <a:buNone/>
            </a:pPr>
            <a:r>
              <a:rPr lang="en-US" sz="1850" b="1" dirty="0">
                <a:solidFill>
                  <a:srgbClr val="010141"/>
                </a:solidFill>
                <a:latin typeface="Inter Bold" pitchFamily="34" charset="0"/>
                <a:ea typeface="Inter Bold" pitchFamily="34" charset="-122"/>
                <a:cs typeface="Inter Bold" pitchFamily="34" charset="-120"/>
              </a:rPr>
              <a:t>Core Competencies and Distinctive Capabilities</a:t>
            </a:r>
            <a:endParaRPr lang="en-US" sz="1850" dirty="0"/>
          </a:p>
        </p:txBody>
      </p:sp>
      <p:sp>
        <p:nvSpPr>
          <p:cNvPr id="3" name="Text 1"/>
          <p:cNvSpPr/>
          <p:nvPr/>
        </p:nvSpPr>
        <p:spPr>
          <a:xfrm>
            <a:off x="479227" y="1096447"/>
            <a:ext cx="13671947" cy="191572"/>
          </a:xfrm>
          <a:prstGeom prst="rect">
            <a:avLst/>
          </a:prstGeom>
          <a:noFill/>
          <a:ln/>
        </p:spPr>
        <p:txBody>
          <a:bodyPr wrap="none" lIns="0" tIns="0" rIns="0" bIns="0" rtlCol="0" anchor="t"/>
          <a:lstStyle/>
          <a:p>
            <a:pPr algn="ctr" indent="0" marL="0">
              <a:lnSpc>
                <a:spcPts val="1500"/>
              </a:lnSpc>
              <a:buNone/>
            </a:pPr>
            <a:r>
              <a:rPr lang="en-US" sz="900" dirty="0">
                <a:solidFill>
                  <a:srgbClr val="010141"/>
                </a:solidFill>
                <a:latin typeface="Inter" pitchFamily="34" charset="0"/>
                <a:ea typeface="Inter" pitchFamily="34" charset="-122"/>
                <a:cs typeface="Inter" pitchFamily="34" charset="-120"/>
              </a:rPr>
              <a:t>The success of </a:t>
            </a:r>
            <a:pPr algn="ctr" indent="0" marL="0">
              <a:lnSpc>
                <a:spcPts val="1500"/>
              </a:lnSpc>
              <a:buNone/>
            </a:pPr>
            <a:r>
              <a:rPr lang="en-US" sz="900" dirty="0">
                <a:solidFill>
                  <a:srgbClr val="366183"/>
                </a:solidFill>
                <a:latin typeface="Inter" pitchFamily="34" charset="0"/>
                <a:ea typeface="Inter" pitchFamily="34" charset="-122"/>
                <a:cs typeface="Inter" pitchFamily="34" charset="-120"/>
              </a:rPr>
              <a:t>AMETAZ GROUP</a:t>
            </a:r>
            <a:pPr algn="ctr" indent="0" marL="0">
              <a:lnSpc>
                <a:spcPts val="1500"/>
              </a:lnSpc>
              <a:buNone/>
            </a:pPr>
            <a:r>
              <a:rPr lang="en-US" sz="900" dirty="0">
                <a:solidFill>
                  <a:srgbClr val="010141"/>
                </a:solidFill>
                <a:latin typeface="Inter" pitchFamily="34" charset="0"/>
                <a:ea typeface="Inter" pitchFamily="34" charset="-122"/>
                <a:cs typeface="Inter" pitchFamily="34" charset="-120"/>
              </a:rPr>
              <a:t> in delivering superior investment readiness services is attributable to a unique amalgamation of specialized team expertise spanning finance, technology, and international management:</a:t>
            </a:r>
            <a:endParaRPr lang="en-US" sz="900" dirty="0"/>
          </a:p>
        </p:txBody>
      </p:sp>
      <p:sp>
        <p:nvSpPr>
          <p:cNvPr id="4" name="Shape 2"/>
          <p:cNvSpPr/>
          <p:nvPr/>
        </p:nvSpPr>
        <p:spPr>
          <a:xfrm>
            <a:off x="479227" y="1422797"/>
            <a:ext cx="4477464" cy="2226231"/>
          </a:xfrm>
          <a:prstGeom prst="roundRect">
            <a:avLst>
              <a:gd name="adj" fmla="val 2261"/>
            </a:avLst>
          </a:prstGeom>
          <a:solidFill>
            <a:srgbClr val="DBE7F0"/>
          </a:solidFill>
          <a:ln w="7620">
            <a:solidFill>
              <a:srgbClr val="C1CDD6"/>
            </a:solidFill>
            <a:prstDash val="solid"/>
          </a:ln>
        </p:spPr>
      </p:sp>
      <p:sp>
        <p:nvSpPr>
          <p:cNvPr id="5" name="Shape 3"/>
          <p:cNvSpPr/>
          <p:nvPr/>
        </p:nvSpPr>
        <p:spPr>
          <a:xfrm>
            <a:off x="606623" y="1550194"/>
            <a:ext cx="359450" cy="359450"/>
          </a:xfrm>
          <a:prstGeom prst="roundRect">
            <a:avLst>
              <a:gd name="adj" fmla="val 25436321"/>
            </a:avLst>
          </a:prstGeom>
          <a:solidFill>
            <a:srgbClr val="366183"/>
          </a:solidFill>
          <a:ln/>
        </p:spPr>
      </p:sp>
      <p:pic>
        <p:nvPicPr>
          <p:cNvPr id="6" name="Image 0" descr="preencoded.png">    </p:cNvPr>
          <p:cNvPicPr>
            <a:picLocks noChangeAspect="1"/>
          </p:cNvPicPr>
          <p:nvPr/>
        </p:nvPicPr>
        <p:blipFill>
          <a:blip r:embed="rId1"/>
          <a:stretch>
            <a:fillRect/>
          </a:stretch>
        </p:blipFill>
        <p:spPr>
          <a:xfrm>
            <a:off x="705445" y="1628775"/>
            <a:ext cx="161687" cy="202168"/>
          </a:xfrm>
          <a:prstGeom prst="rect">
            <a:avLst/>
          </a:prstGeom>
        </p:spPr>
      </p:pic>
      <p:sp>
        <p:nvSpPr>
          <p:cNvPr id="7" name="Text 4"/>
          <p:cNvSpPr/>
          <p:nvPr/>
        </p:nvSpPr>
        <p:spPr>
          <a:xfrm>
            <a:off x="1458397" y="2029420"/>
            <a:ext cx="2519124" cy="187166"/>
          </a:xfrm>
          <a:prstGeom prst="rect">
            <a:avLst/>
          </a:prstGeom>
          <a:noFill/>
          <a:ln/>
        </p:spPr>
        <p:txBody>
          <a:bodyPr wrap="none" lIns="0" tIns="0" rIns="0" bIns="0" rtlCol="0" anchor="t"/>
          <a:lstStyle/>
          <a:p>
            <a:pPr algn="ctr" indent="0" marL="0">
              <a:lnSpc>
                <a:spcPts val="1450"/>
              </a:lnSpc>
              <a:buNone/>
            </a:pPr>
            <a:r>
              <a:rPr lang="en-US" sz="1150" b="1" dirty="0">
                <a:solidFill>
                  <a:srgbClr val="010141"/>
                </a:solidFill>
                <a:latin typeface="Inter Bold" pitchFamily="34" charset="0"/>
                <a:ea typeface="Inter Bold" pitchFamily="34" charset="-122"/>
                <a:cs typeface="Inter Bold" pitchFamily="34" charset="-120"/>
              </a:rPr>
              <a:t>Financial Management &amp; Valuation</a:t>
            </a:r>
            <a:endParaRPr lang="en-US" sz="1150" dirty="0"/>
          </a:p>
        </p:txBody>
      </p:sp>
      <p:sp>
        <p:nvSpPr>
          <p:cNvPr id="8" name="Text 5"/>
          <p:cNvSpPr/>
          <p:nvPr/>
        </p:nvSpPr>
        <p:spPr>
          <a:xfrm>
            <a:off x="606623" y="2288381"/>
            <a:ext cx="4222671" cy="383143"/>
          </a:xfrm>
          <a:prstGeom prst="rect">
            <a:avLst/>
          </a:prstGeom>
          <a:noFill/>
          <a:ln/>
        </p:spPr>
        <p:txBody>
          <a:bodyPr wrap="square" lIns="0" tIns="0" rIns="0" bIns="0" rtlCol="0" anchor="t"/>
          <a:lstStyle/>
          <a:p>
            <a:pPr algn="l" marL="342900" indent="-342900">
              <a:lnSpc>
                <a:spcPts val="1500"/>
              </a:lnSpc>
              <a:buSzPct val="100000"/>
              <a:buChar char="•"/>
            </a:pPr>
            <a:r>
              <a:rPr lang="en-US" sz="900" dirty="0">
                <a:solidFill>
                  <a:srgbClr val="010141"/>
                </a:solidFill>
                <a:latin typeface="Inter" pitchFamily="34" charset="0"/>
                <a:ea typeface="Inter" pitchFamily="34" charset="-122"/>
                <a:cs typeface="Inter" pitchFamily="34" charset="-120"/>
              </a:rPr>
              <a:t>Expertise in advanced valuation methodologies for technology companies and startups.</a:t>
            </a:r>
            <a:endParaRPr lang="en-US" sz="900" dirty="0"/>
          </a:p>
        </p:txBody>
      </p:sp>
      <p:sp>
        <p:nvSpPr>
          <p:cNvPr id="9" name="Text 6"/>
          <p:cNvSpPr/>
          <p:nvPr/>
        </p:nvSpPr>
        <p:spPr>
          <a:xfrm>
            <a:off x="606623" y="2713434"/>
            <a:ext cx="4222671" cy="383143"/>
          </a:xfrm>
          <a:prstGeom prst="rect">
            <a:avLst/>
          </a:prstGeom>
          <a:noFill/>
          <a:ln/>
        </p:spPr>
        <p:txBody>
          <a:bodyPr wrap="square" lIns="0" tIns="0" rIns="0" bIns="0" rtlCol="0" anchor="t"/>
          <a:lstStyle/>
          <a:p>
            <a:pPr algn="l" marL="342900" indent="-342900">
              <a:lnSpc>
                <a:spcPts val="1500"/>
              </a:lnSpc>
              <a:buSzPct val="100000"/>
              <a:buChar char="•"/>
            </a:pPr>
            <a:r>
              <a:rPr lang="en-US" sz="900" dirty="0">
                <a:solidFill>
                  <a:srgbClr val="010141"/>
                </a:solidFill>
                <a:latin typeface="Inter" pitchFamily="34" charset="0"/>
                <a:ea typeface="Inter" pitchFamily="34" charset="-122"/>
                <a:cs typeface="Inter" pitchFamily="34" charset="-120"/>
              </a:rPr>
              <a:t>Experience in designing optimal financial structures for companies at various growth stages.</a:t>
            </a:r>
            <a:endParaRPr lang="en-US" sz="900" dirty="0"/>
          </a:p>
        </p:txBody>
      </p:sp>
      <p:sp>
        <p:nvSpPr>
          <p:cNvPr id="10" name="Text 7"/>
          <p:cNvSpPr/>
          <p:nvPr/>
        </p:nvSpPr>
        <p:spPr>
          <a:xfrm>
            <a:off x="606623" y="3138488"/>
            <a:ext cx="4222671" cy="383143"/>
          </a:xfrm>
          <a:prstGeom prst="rect">
            <a:avLst/>
          </a:prstGeom>
          <a:noFill/>
          <a:ln/>
        </p:spPr>
        <p:txBody>
          <a:bodyPr wrap="square" lIns="0" tIns="0" rIns="0" bIns="0" rtlCol="0" anchor="t"/>
          <a:lstStyle/>
          <a:p>
            <a:pPr algn="l" marL="342900" indent="-342900">
              <a:lnSpc>
                <a:spcPts val="1500"/>
              </a:lnSpc>
              <a:buSzPct val="100000"/>
              <a:buChar char="•"/>
            </a:pPr>
            <a:r>
              <a:rPr lang="en-US" sz="900" dirty="0">
                <a:solidFill>
                  <a:srgbClr val="010141"/>
                </a:solidFill>
                <a:latin typeface="Inter" pitchFamily="34" charset="0"/>
                <a:ea typeface="Inter" pitchFamily="34" charset="-122"/>
                <a:cs typeface="Inter" pitchFamily="34" charset="-120"/>
              </a:rPr>
              <a:t>Proficiency in financial statement analysis and performance forecasting.</a:t>
            </a:r>
            <a:endParaRPr lang="en-US" sz="900" dirty="0"/>
          </a:p>
        </p:txBody>
      </p:sp>
      <p:sp>
        <p:nvSpPr>
          <p:cNvPr id="11" name="Shape 8"/>
          <p:cNvSpPr/>
          <p:nvPr/>
        </p:nvSpPr>
        <p:spPr>
          <a:xfrm>
            <a:off x="5076468" y="1422797"/>
            <a:ext cx="4477464" cy="2226231"/>
          </a:xfrm>
          <a:prstGeom prst="roundRect">
            <a:avLst>
              <a:gd name="adj" fmla="val 2261"/>
            </a:avLst>
          </a:prstGeom>
          <a:solidFill>
            <a:srgbClr val="DBE7F0"/>
          </a:solidFill>
          <a:ln w="7620">
            <a:solidFill>
              <a:srgbClr val="C1CDD6"/>
            </a:solidFill>
            <a:prstDash val="solid"/>
          </a:ln>
        </p:spPr>
      </p:sp>
      <p:sp>
        <p:nvSpPr>
          <p:cNvPr id="12" name="Shape 9"/>
          <p:cNvSpPr/>
          <p:nvPr/>
        </p:nvSpPr>
        <p:spPr>
          <a:xfrm>
            <a:off x="5203865" y="1550194"/>
            <a:ext cx="359450" cy="359450"/>
          </a:xfrm>
          <a:prstGeom prst="roundRect">
            <a:avLst>
              <a:gd name="adj" fmla="val 25436321"/>
            </a:avLst>
          </a:prstGeom>
          <a:solidFill>
            <a:srgbClr val="366183"/>
          </a:solidFill>
          <a:ln/>
        </p:spPr>
      </p:sp>
      <p:pic>
        <p:nvPicPr>
          <p:cNvPr id="13" name="Image 1" descr="preencoded.png">    </p:cNvPr>
          <p:cNvPicPr>
            <a:picLocks noChangeAspect="1"/>
          </p:cNvPicPr>
          <p:nvPr/>
        </p:nvPicPr>
        <p:blipFill>
          <a:blip r:embed="rId2"/>
          <a:stretch>
            <a:fillRect/>
          </a:stretch>
        </p:blipFill>
        <p:spPr>
          <a:xfrm>
            <a:off x="5302687" y="1628775"/>
            <a:ext cx="161687" cy="202168"/>
          </a:xfrm>
          <a:prstGeom prst="rect">
            <a:avLst/>
          </a:prstGeom>
        </p:spPr>
      </p:pic>
      <p:sp>
        <p:nvSpPr>
          <p:cNvPr id="14" name="Text 10"/>
          <p:cNvSpPr/>
          <p:nvPr/>
        </p:nvSpPr>
        <p:spPr>
          <a:xfrm>
            <a:off x="6223159" y="2029420"/>
            <a:ext cx="2184083" cy="187166"/>
          </a:xfrm>
          <a:prstGeom prst="rect">
            <a:avLst/>
          </a:prstGeom>
          <a:noFill/>
          <a:ln/>
        </p:spPr>
        <p:txBody>
          <a:bodyPr wrap="none" lIns="0" tIns="0" rIns="0" bIns="0" rtlCol="0" anchor="t"/>
          <a:lstStyle/>
          <a:p>
            <a:pPr algn="ctr" indent="0" marL="0">
              <a:lnSpc>
                <a:spcPts val="1450"/>
              </a:lnSpc>
              <a:buNone/>
            </a:pPr>
            <a:r>
              <a:rPr lang="en-US" sz="1150" b="1" dirty="0">
                <a:solidFill>
                  <a:srgbClr val="010141"/>
                </a:solidFill>
                <a:latin typeface="Inter Bold" pitchFamily="34" charset="0"/>
                <a:ea typeface="Inter Bold" pitchFamily="34" charset="-122"/>
                <a:cs typeface="Inter Bold" pitchFamily="34" charset="-120"/>
              </a:rPr>
              <a:t>Capital Markets &amp; Fundraising</a:t>
            </a:r>
            <a:endParaRPr lang="en-US" sz="1150" dirty="0"/>
          </a:p>
        </p:txBody>
      </p:sp>
      <p:sp>
        <p:nvSpPr>
          <p:cNvPr id="15" name="Text 11"/>
          <p:cNvSpPr/>
          <p:nvPr/>
        </p:nvSpPr>
        <p:spPr>
          <a:xfrm>
            <a:off x="5203865" y="2288381"/>
            <a:ext cx="4222671" cy="191572"/>
          </a:xfrm>
          <a:prstGeom prst="rect">
            <a:avLst/>
          </a:prstGeom>
          <a:noFill/>
          <a:ln/>
        </p:spPr>
        <p:txBody>
          <a:bodyPr wrap="none" lIns="0" tIns="0" rIns="0" bIns="0" rtlCol="0" anchor="t"/>
          <a:lstStyle/>
          <a:p>
            <a:pPr algn="ctr" indent="0" marL="0">
              <a:lnSpc>
                <a:spcPts val="1500"/>
              </a:lnSpc>
              <a:buNone/>
            </a:pPr>
            <a:endParaRPr lang="en-US" sz="900" dirty="0"/>
          </a:p>
        </p:txBody>
      </p:sp>
      <p:sp>
        <p:nvSpPr>
          <p:cNvPr id="16" name="Text 12"/>
          <p:cNvSpPr/>
          <p:nvPr/>
        </p:nvSpPr>
        <p:spPr>
          <a:xfrm>
            <a:off x="5203865" y="2551748"/>
            <a:ext cx="4222671" cy="383143"/>
          </a:xfrm>
          <a:prstGeom prst="rect">
            <a:avLst/>
          </a:prstGeom>
          <a:noFill/>
          <a:ln/>
        </p:spPr>
        <p:txBody>
          <a:bodyPr wrap="square" lIns="0" tIns="0" rIns="0" bIns="0" rtlCol="0" anchor="t"/>
          <a:lstStyle/>
          <a:p>
            <a:pPr algn="l" marL="342900" indent="-342900">
              <a:lnSpc>
                <a:spcPts val="1500"/>
              </a:lnSpc>
              <a:buSzPct val="100000"/>
              <a:buChar char="•"/>
            </a:pPr>
            <a:r>
              <a:rPr lang="en-US" sz="900" dirty="0">
                <a:solidFill>
                  <a:srgbClr val="010141"/>
                </a:solidFill>
                <a:latin typeface="Inter" pitchFamily="34" charset="0"/>
                <a:ea typeface="Inter" pitchFamily="34" charset="-122"/>
                <a:cs typeface="Inter" pitchFamily="34" charset="-120"/>
              </a:rPr>
              <a:t>Deep knowledge of capital market operations and diverse financial instruments.</a:t>
            </a:r>
            <a:endParaRPr lang="en-US" sz="900" dirty="0"/>
          </a:p>
        </p:txBody>
      </p:sp>
      <p:sp>
        <p:nvSpPr>
          <p:cNvPr id="17" name="Text 13"/>
          <p:cNvSpPr/>
          <p:nvPr/>
        </p:nvSpPr>
        <p:spPr>
          <a:xfrm>
            <a:off x="5203865" y="2976801"/>
            <a:ext cx="4222671" cy="191572"/>
          </a:xfrm>
          <a:prstGeom prst="rect">
            <a:avLst/>
          </a:prstGeom>
          <a:noFill/>
          <a:ln/>
        </p:spPr>
        <p:txBody>
          <a:bodyPr wrap="none" lIns="0" tIns="0" rIns="0" bIns="0" rtlCol="0" anchor="t"/>
          <a:lstStyle/>
          <a:p>
            <a:pPr algn="l" marL="342900" indent="-342900">
              <a:lnSpc>
                <a:spcPts val="1500"/>
              </a:lnSpc>
              <a:buSzPct val="100000"/>
              <a:buChar char="•"/>
            </a:pPr>
            <a:r>
              <a:rPr lang="en-US" sz="900" dirty="0">
                <a:solidFill>
                  <a:srgbClr val="010141"/>
                </a:solidFill>
                <a:latin typeface="Inter" pitchFamily="34" charset="0"/>
                <a:ea typeface="Inter" pitchFamily="34" charset="-122"/>
                <a:cs typeface="Inter" pitchFamily="34" charset="-120"/>
              </a:rPr>
              <a:t>Experience in managing IPO processes and public offerings.</a:t>
            </a:r>
            <a:endParaRPr lang="en-US" sz="900" dirty="0"/>
          </a:p>
        </p:txBody>
      </p:sp>
      <p:sp>
        <p:nvSpPr>
          <p:cNvPr id="18" name="Text 14"/>
          <p:cNvSpPr/>
          <p:nvPr/>
        </p:nvSpPr>
        <p:spPr>
          <a:xfrm>
            <a:off x="5203865" y="3210282"/>
            <a:ext cx="4222671" cy="191572"/>
          </a:xfrm>
          <a:prstGeom prst="rect">
            <a:avLst/>
          </a:prstGeom>
          <a:noFill/>
          <a:ln/>
        </p:spPr>
        <p:txBody>
          <a:bodyPr wrap="none" lIns="0" tIns="0" rIns="0" bIns="0" rtlCol="0" anchor="t"/>
          <a:lstStyle/>
          <a:p>
            <a:pPr algn="l" marL="342900" indent="-342900">
              <a:lnSpc>
                <a:spcPts val="1500"/>
              </a:lnSpc>
              <a:buSzPct val="100000"/>
              <a:buChar char="•"/>
            </a:pPr>
            <a:r>
              <a:rPr lang="en-US" sz="900" dirty="0">
                <a:solidFill>
                  <a:srgbClr val="010141"/>
                </a:solidFill>
                <a:latin typeface="Inter" pitchFamily="34" charset="0"/>
                <a:ea typeface="Inter" pitchFamily="34" charset="-122"/>
                <a:cs typeface="Inter" pitchFamily="34" charset="-120"/>
              </a:rPr>
              <a:t>Expertise in designing and issuing innovative financial instruments.</a:t>
            </a:r>
            <a:endParaRPr lang="en-US" sz="900" dirty="0"/>
          </a:p>
        </p:txBody>
      </p:sp>
      <p:sp>
        <p:nvSpPr>
          <p:cNvPr id="19" name="Shape 15"/>
          <p:cNvSpPr/>
          <p:nvPr/>
        </p:nvSpPr>
        <p:spPr>
          <a:xfrm>
            <a:off x="9673709" y="1422797"/>
            <a:ext cx="4477464" cy="2226231"/>
          </a:xfrm>
          <a:prstGeom prst="roundRect">
            <a:avLst>
              <a:gd name="adj" fmla="val 2261"/>
            </a:avLst>
          </a:prstGeom>
          <a:solidFill>
            <a:srgbClr val="DBE7F0"/>
          </a:solidFill>
          <a:ln w="7620">
            <a:solidFill>
              <a:srgbClr val="C1CDD6"/>
            </a:solidFill>
            <a:prstDash val="solid"/>
          </a:ln>
        </p:spPr>
      </p:sp>
      <p:sp>
        <p:nvSpPr>
          <p:cNvPr id="20" name="Shape 16"/>
          <p:cNvSpPr/>
          <p:nvPr/>
        </p:nvSpPr>
        <p:spPr>
          <a:xfrm>
            <a:off x="9801106" y="1550194"/>
            <a:ext cx="359450" cy="359450"/>
          </a:xfrm>
          <a:prstGeom prst="roundRect">
            <a:avLst>
              <a:gd name="adj" fmla="val 25436321"/>
            </a:avLst>
          </a:prstGeom>
          <a:solidFill>
            <a:srgbClr val="366183"/>
          </a:solidFill>
          <a:ln/>
        </p:spPr>
      </p:sp>
      <p:pic>
        <p:nvPicPr>
          <p:cNvPr id="21" name="Image 2" descr="preencoded.png">    </p:cNvPr>
          <p:cNvPicPr>
            <a:picLocks noChangeAspect="1"/>
          </p:cNvPicPr>
          <p:nvPr/>
        </p:nvPicPr>
        <p:blipFill>
          <a:blip r:embed="rId3"/>
          <a:stretch>
            <a:fillRect/>
          </a:stretch>
        </p:blipFill>
        <p:spPr>
          <a:xfrm>
            <a:off x="9899928" y="1628775"/>
            <a:ext cx="161687" cy="202168"/>
          </a:xfrm>
          <a:prstGeom prst="rect">
            <a:avLst/>
          </a:prstGeom>
        </p:spPr>
      </p:pic>
      <p:sp>
        <p:nvSpPr>
          <p:cNvPr id="22" name="Text 17"/>
          <p:cNvSpPr/>
          <p:nvPr/>
        </p:nvSpPr>
        <p:spPr>
          <a:xfrm>
            <a:off x="10751820" y="2029420"/>
            <a:ext cx="2321243" cy="187166"/>
          </a:xfrm>
          <a:prstGeom prst="rect">
            <a:avLst/>
          </a:prstGeom>
          <a:noFill/>
          <a:ln/>
        </p:spPr>
        <p:txBody>
          <a:bodyPr wrap="none" lIns="0" tIns="0" rIns="0" bIns="0" rtlCol="0" anchor="t"/>
          <a:lstStyle/>
          <a:p>
            <a:pPr algn="ctr" indent="0" marL="0">
              <a:lnSpc>
                <a:spcPts val="1450"/>
              </a:lnSpc>
              <a:buNone/>
            </a:pPr>
            <a:r>
              <a:rPr lang="en-US" sz="1150" b="1" dirty="0">
                <a:solidFill>
                  <a:srgbClr val="010141"/>
                </a:solidFill>
                <a:latin typeface="Inter Bold" pitchFamily="34" charset="0"/>
                <a:ea typeface="Inter Bold" pitchFamily="34" charset="-122"/>
                <a:cs typeface="Inter Bold" pitchFamily="34" charset="-120"/>
              </a:rPr>
              <a:t>Venture Capital &amp; Private Equity</a:t>
            </a:r>
            <a:endParaRPr lang="en-US" sz="1150" dirty="0"/>
          </a:p>
        </p:txBody>
      </p:sp>
      <p:sp>
        <p:nvSpPr>
          <p:cNvPr id="23" name="Text 18"/>
          <p:cNvSpPr/>
          <p:nvPr/>
        </p:nvSpPr>
        <p:spPr>
          <a:xfrm>
            <a:off x="9801106" y="2288381"/>
            <a:ext cx="4222671" cy="383143"/>
          </a:xfrm>
          <a:prstGeom prst="rect">
            <a:avLst/>
          </a:prstGeom>
          <a:noFill/>
          <a:ln/>
        </p:spPr>
        <p:txBody>
          <a:bodyPr wrap="square" lIns="0" tIns="0" rIns="0" bIns="0" rtlCol="0" anchor="t"/>
          <a:lstStyle/>
          <a:p>
            <a:pPr algn="l" marL="342900" indent="-342900">
              <a:lnSpc>
                <a:spcPts val="1500"/>
              </a:lnSpc>
              <a:buSzPct val="100000"/>
              <a:buChar char="•"/>
            </a:pPr>
            <a:r>
              <a:rPr lang="en-US" sz="900" dirty="0">
                <a:solidFill>
                  <a:srgbClr val="010141"/>
                </a:solidFill>
                <a:latin typeface="Inter" pitchFamily="34" charset="0"/>
                <a:ea typeface="Inter" pitchFamily="34" charset="-122"/>
                <a:cs typeface="Inter" pitchFamily="34" charset="-120"/>
              </a:rPr>
              <a:t>Deep understanding of VC investment processes and evaluation criteria.</a:t>
            </a:r>
            <a:endParaRPr lang="en-US" sz="900" dirty="0"/>
          </a:p>
        </p:txBody>
      </p:sp>
      <p:sp>
        <p:nvSpPr>
          <p:cNvPr id="24" name="Text 19"/>
          <p:cNvSpPr/>
          <p:nvPr/>
        </p:nvSpPr>
        <p:spPr>
          <a:xfrm>
            <a:off x="9801106" y="2713434"/>
            <a:ext cx="4222671" cy="383143"/>
          </a:xfrm>
          <a:prstGeom prst="rect">
            <a:avLst/>
          </a:prstGeom>
          <a:noFill/>
          <a:ln/>
        </p:spPr>
        <p:txBody>
          <a:bodyPr wrap="square" lIns="0" tIns="0" rIns="0" bIns="0" rtlCol="0" anchor="t"/>
          <a:lstStyle/>
          <a:p>
            <a:pPr algn="l" marL="342900" indent="-342900">
              <a:lnSpc>
                <a:spcPts val="1500"/>
              </a:lnSpc>
              <a:buSzPct val="100000"/>
              <a:buChar char="•"/>
            </a:pPr>
            <a:r>
              <a:rPr lang="en-US" sz="900" dirty="0">
                <a:solidFill>
                  <a:srgbClr val="010141"/>
                </a:solidFill>
                <a:latin typeface="Inter" pitchFamily="34" charset="0"/>
                <a:ea typeface="Inter" pitchFamily="34" charset="-122"/>
                <a:cs typeface="Inter" pitchFamily="34" charset="-120"/>
              </a:rPr>
              <a:t>Experience in negotiating with venture capitalists and structuring deals.</a:t>
            </a:r>
            <a:endParaRPr lang="en-US" sz="900" dirty="0"/>
          </a:p>
        </p:txBody>
      </p:sp>
      <p:sp>
        <p:nvSpPr>
          <p:cNvPr id="25" name="Text 20"/>
          <p:cNvSpPr/>
          <p:nvPr/>
        </p:nvSpPr>
        <p:spPr>
          <a:xfrm>
            <a:off x="9801106" y="3138488"/>
            <a:ext cx="4222671" cy="191572"/>
          </a:xfrm>
          <a:prstGeom prst="rect">
            <a:avLst/>
          </a:prstGeom>
          <a:noFill/>
          <a:ln/>
        </p:spPr>
        <p:txBody>
          <a:bodyPr wrap="none" lIns="0" tIns="0" rIns="0" bIns="0" rtlCol="0" anchor="t"/>
          <a:lstStyle/>
          <a:p>
            <a:pPr algn="l" marL="342900" indent="-342900">
              <a:lnSpc>
                <a:spcPts val="1500"/>
              </a:lnSpc>
              <a:buSzPct val="100000"/>
              <a:buChar char="•"/>
            </a:pPr>
            <a:r>
              <a:rPr lang="en-US" sz="900" dirty="0">
                <a:solidFill>
                  <a:srgbClr val="010141"/>
                </a:solidFill>
                <a:latin typeface="Inter" pitchFamily="34" charset="0"/>
                <a:ea typeface="Inter" pitchFamily="34" charset="-122"/>
                <a:cs typeface="Inter" pitchFamily="34" charset="-120"/>
              </a:rPr>
              <a:t>Proficiency in developing growth strategies to attract venture capital.</a:t>
            </a:r>
            <a:endParaRPr lang="en-US" sz="900" dirty="0"/>
          </a:p>
        </p:txBody>
      </p:sp>
      <p:sp>
        <p:nvSpPr>
          <p:cNvPr id="26" name="Shape 21"/>
          <p:cNvSpPr/>
          <p:nvPr/>
        </p:nvSpPr>
        <p:spPr>
          <a:xfrm>
            <a:off x="479227" y="3783806"/>
            <a:ext cx="4477464" cy="2102048"/>
          </a:xfrm>
          <a:prstGeom prst="roundRect">
            <a:avLst>
              <a:gd name="adj" fmla="val 2394"/>
            </a:avLst>
          </a:prstGeom>
          <a:solidFill>
            <a:srgbClr val="DBE7F0"/>
          </a:solidFill>
          <a:ln w="7620">
            <a:solidFill>
              <a:srgbClr val="C1CDD6"/>
            </a:solidFill>
            <a:prstDash val="solid"/>
          </a:ln>
        </p:spPr>
      </p:sp>
      <p:sp>
        <p:nvSpPr>
          <p:cNvPr id="27" name="Shape 22"/>
          <p:cNvSpPr/>
          <p:nvPr/>
        </p:nvSpPr>
        <p:spPr>
          <a:xfrm>
            <a:off x="606623" y="3911203"/>
            <a:ext cx="359450" cy="359450"/>
          </a:xfrm>
          <a:prstGeom prst="roundRect">
            <a:avLst>
              <a:gd name="adj" fmla="val 25436321"/>
            </a:avLst>
          </a:prstGeom>
          <a:solidFill>
            <a:srgbClr val="366183"/>
          </a:solidFill>
          <a:ln/>
        </p:spPr>
      </p:sp>
      <p:pic>
        <p:nvPicPr>
          <p:cNvPr id="28" name="Image 3" descr="preencoded.png">    </p:cNvPr>
          <p:cNvPicPr>
            <a:picLocks noChangeAspect="1"/>
          </p:cNvPicPr>
          <p:nvPr/>
        </p:nvPicPr>
        <p:blipFill>
          <a:blip r:embed="rId4"/>
          <a:stretch>
            <a:fillRect/>
          </a:stretch>
        </p:blipFill>
        <p:spPr>
          <a:xfrm>
            <a:off x="705445" y="3989784"/>
            <a:ext cx="161687" cy="202168"/>
          </a:xfrm>
          <a:prstGeom prst="rect">
            <a:avLst/>
          </a:prstGeom>
        </p:spPr>
      </p:pic>
      <p:sp>
        <p:nvSpPr>
          <p:cNvPr id="29" name="Text 23"/>
          <p:cNvSpPr/>
          <p:nvPr/>
        </p:nvSpPr>
        <p:spPr>
          <a:xfrm>
            <a:off x="1775341" y="4390430"/>
            <a:ext cx="1885236" cy="187166"/>
          </a:xfrm>
          <a:prstGeom prst="rect">
            <a:avLst/>
          </a:prstGeom>
          <a:noFill/>
          <a:ln/>
        </p:spPr>
        <p:txBody>
          <a:bodyPr wrap="none" lIns="0" tIns="0" rIns="0" bIns="0" rtlCol="0" anchor="t"/>
          <a:lstStyle/>
          <a:p>
            <a:pPr algn="ctr" indent="0" marL="0">
              <a:lnSpc>
                <a:spcPts val="1450"/>
              </a:lnSpc>
              <a:buNone/>
            </a:pPr>
            <a:r>
              <a:rPr lang="en-US" sz="1150" b="1" dirty="0">
                <a:solidFill>
                  <a:srgbClr val="010141"/>
                </a:solidFill>
                <a:latin typeface="Inter Bold" pitchFamily="34" charset="0"/>
                <a:ea typeface="Inter Bold" pitchFamily="34" charset="-122"/>
                <a:cs typeface="Inter Bold" pitchFamily="34" charset="-120"/>
              </a:rPr>
              <a:t>Financial Law &amp; Contracts</a:t>
            </a:r>
            <a:endParaRPr lang="en-US" sz="1150" dirty="0"/>
          </a:p>
        </p:txBody>
      </p:sp>
      <p:sp>
        <p:nvSpPr>
          <p:cNvPr id="30" name="Text 24"/>
          <p:cNvSpPr/>
          <p:nvPr/>
        </p:nvSpPr>
        <p:spPr>
          <a:xfrm>
            <a:off x="606623" y="4649391"/>
            <a:ext cx="4222671" cy="191572"/>
          </a:xfrm>
          <a:prstGeom prst="rect">
            <a:avLst/>
          </a:prstGeom>
          <a:noFill/>
          <a:ln/>
        </p:spPr>
        <p:txBody>
          <a:bodyPr wrap="none" lIns="0" tIns="0" rIns="0" bIns="0" rtlCol="0" anchor="t"/>
          <a:lstStyle/>
          <a:p>
            <a:pPr algn="l" marL="342900" indent="-342900">
              <a:lnSpc>
                <a:spcPts val="1500"/>
              </a:lnSpc>
              <a:buSzPct val="100000"/>
              <a:buChar char="•"/>
            </a:pPr>
            <a:r>
              <a:rPr lang="en-US" sz="900" dirty="0">
                <a:solidFill>
                  <a:srgbClr val="010141"/>
                </a:solidFill>
                <a:latin typeface="Inter" pitchFamily="34" charset="0"/>
                <a:ea typeface="Inter" pitchFamily="34" charset="-122"/>
                <a:cs typeface="Inter" pitchFamily="34" charset="-120"/>
              </a:rPr>
              <a:t>Expertise in financial law and investment contracts.</a:t>
            </a:r>
            <a:endParaRPr lang="en-US" sz="900" dirty="0"/>
          </a:p>
        </p:txBody>
      </p:sp>
      <p:sp>
        <p:nvSpPr>
          <p:cNvPr id="31" name="Text 25"/>
          <p:cNvSpPr/>
          <p:nvPr/>
        </p:nvSpPr>
        <p:spPr>
          <a:xfrm>
            <a:off x="606623" y="4882872"/>
            <a:ext cx="4222671" cy="383143"/>
          </a:xfrm>
          <a:prstGeom prst="rect">
            <a:avLst/>
          </a:prstGeom>
          <a:noFill/>
          <a:ln/>
        </p:spPr>
        <p:txBody>
          <a:bodyPr wrap="square" lIns="0" tIns="0" rIns="0" bIns="0" rtlCol="0" anchor="t"/>
          <a:lstStyle/>
          <a:p>
            <a:pPr algn="l" marL="342900" indent="-342900">
              <a:lnSpc>
                <a:spcPts val="1500"/>
              </a:lnSpc>
              <a:buSzPct val="100000"/>
              <a:buChar char="•"/>
            </a:pPr>
            <a:r>
              <a:rPr lang="en-US" sz="900" dirty="0">
                <a:solidFill>
                  <a:srgbClr val="010141"/>
                </a:solidFill>
                <a:latin typeface="Inter" pitchFamily="34" charset="0"/>
                <a:ea typeface="Inter" pitchFamily="34" charset="-122"/>
                <a:cs typeface="Inter" pitchFamily="34" charset="-120"/>
              </a:rPr>
              <a:t>Experience in drafting and negotiating complex investment legal documents.</a:t>
            </a:r>
            <a:endParaRPr lang="en-US" sz="900" dirty="0"/>
          </a:p>
        </p:txBody>
      </p:sp>
      <p:sp>
        <p:nvSpPr>
          <p:cNvPr id="32" name="Text 26"/>
          <p:cNvSpPr/>
          <p:nvPr/>
        </p:nvSpPr>
        <p:spPr>
          <a:xfrm>
            <a:off x="606623" y="5307925"/>
            <a:ext cx="4222671" cy="383143"/>
          </a:xfrm>
          <a:prstGeom prst="rect">
            <a:avLst/>
          </a:prstGeom>
          <a:noFill/>
          <a:ln/>
        </p:spPr>
        <p:txBody>
          <a:bodyPr wrap="square" lIns="0" tIns="0" rIns="0" bIns="0" rtlCol="0" anchor="t"/>
          <a:lstStyle/>
          <a:p>
            <a:pPr algn="l" marL="342900" indent="-342900">
              <a:lnSpc>
                <a:spcPts val="1500"/>
              </a:lnSpc>
              <a:buSzPct val="100000"/>
              <a:buChar char="•"/>
            </a:pPr>
            <a:r>
              <a:rPr lang="en-US" sz="900" dirty="0">
                <a:solidFill>
                  <a:srgbClr val="010141"/>
                </a:solidFill>
                <a:latin typeface="Inter" pitchFamily="34" charset="0"/>
                <a:ea typeface="Inter" pitchFamily="34" charset="-122"/>
                <a:cs typeface="Inter" pitchFamily="34" charset="-120"/>
              </a:rPr>
              <a:t>Knowledge of capital markets regulations and compliance requirements.</a:t>
            </a:r>
            <a:endParaRPr lang="en-US" sz="900" dirty="0"/>
          </a:p>
        </p:txBody>
      </p:sp>
      <p:sp>
        <p:nvSpPr>
          <p:cNvPr id="33" name="Shape 27"/>
          <p:cNvSpPr/>
          <p:nvPr/>
        </p:nvSpPr>
        <p:spPr>
          <a:xfrm>
            <a:off x="5076468" y="3783806"/>
            <a:ext cx="4477464" cy="2102048"/>
          </a:xfrm>
          <a:prstGeom prst="roundRect">
            <a:avLst>
              <a:gd name="adj" fmla="val 2394"/>
            </a:avLst>
          </a:prstGeom>
          <a:solidFill>
            <a:srgbClr val="DBE7F0"/>
          </a:solidFill>
          <a:ln w="7620">
            <a:solidFill>
              <a:srgbClr val="C1CDD6"/>
            </a:solidFill>
            <a:prstDash val="solid"/>
          </a:ln>
        </p:spPr>
      </p:sp>
      <p:sp>
        <p:nvSpPr>
          <p:cNvPr id="34" name="Shape 28"/>
          <p:cNvSpPr/>
          <p:nvPr/>
        </p:nvSpPr>
        <p:spPr>
          <a:xfrm>
            <a:off x="5203865" y="3911203"/>
            <a:ext cx="359450" cy="359450"/>
          </a:xfrm>
          <a:prstGeom prst="roundRect">
            <a:avLst>
              <a:gd name="adj" fmla="val 25436321"/>
            </a:avLst>
          </a:prstGeom>
          <a:solidFill>
            <a:srgbClr val="366183"/>
          </a:solidFill>
          <a:ln/>
        </p:spPr>
      </p:sp>
      <p:pic>
        <p:nvPicPr>
          <p:cNvPr id="35" name="Image 4" descr="preencoded.png">    </p:cNvPr>
          <p:cNvPicPr>
            <a:picLocks noChangeAspect="1"/>
          </p:cNvPicPr>
          <p:nvPr/>
        </p:nvPicPr>
        <p:blipFill>
          <a:blip r:embed="rId5"/>
          <a:stretch>
            <a:fillRect/>
          </a:stretch>
        </p:blipFill>
        <p:spPr>
          <a:xfrm>
            <a:off x="5302687" y="3989784"/>
            <a:ext cx="161687" cy="202168"/>
          </a:xfrm>
          <a:prstGeom prst="rect">
            <a:avLst/>
          </a:prstGeom>
        </p:spPr>
      </p:pic>
      <p:sp>
        <p:nvSpPr>
          <p:cNvPr id="36" name="Text 29"/>
          <p:cNvSpPr/>
          <p:nvPr/>
        </p:nvSpPr>
        <p:spPr>
          <a:xfrm>
            <a:off x="5803821" y="4390430"/>
            <a:ext cx="3022759" cy="187166"/>
          </a:xfrm>
          <a:prstGeom prst="rect">
            <a:avLst/>
          </a:prstGeom>
          <a:noFill/>
          <a:ln/>
        </p:spPr>
        <p:txBody>
          <a:bodyPr wrap="none" lIns="0" tIns="0" rIns="0" bIns="0" rtlCol="0" anchor="t"/>
          <a:lstStyle/>
          <a:p>
            <a:pPr algn="ctr" indent="0" marL="0">
              <a:lnSpc>
                <a:spcPts val="1450"/>
              </a:lnSpc>
              <a:buNone/>
            </a:pPr>
            <a:r>
              <a:rPr lang="en-US" sz="1150" b="1" dirty="0">
                <a:solidFill>
                  <a:srgbClr val="010141"/>
                </a:solidFill>
                <a:latin typeface="Inter Bold" pitchFamily="34" charset="0"/>
                <a:ea typeface="Inter Bold" pitchFamily="34" charset="-122"/>
                <a:cs typeface="Inter Bold" pitchFamily="34" charset="-120"/>
              </a:rPr>
              <a:t>Business Strategy &amp; Market Development</a:t>
            </a:r>
            <a:endParaRPr lang="en-US" sz="1150" dirty="0"/>
          </a:p>
        </p:txBody>
      </p:sp>
      <p:sp>
        <p:nvSpPr>
          <p:cNvPr id="37" name="Text 30"/>
          <p:cNvSpPr/>
          <p:nvPr/>
        </p:nvSpPr>
        <p:spPr>
          <a:xfrm>
            <a:off x="5203865" y="4649391"/>
            <a:ext cx="4222671" cy="191572"/>
          </a:xfrm>
          <a:prstGeom prst="rect">
            <a:avLst/>
          </a:prstGeom>
          <a:noFill/>
          <a:ln/>
        </p:spPr>
        <p:txBody>
          <a:bodyPr wrap="none" lIns="0" tIns="0" rIns="0" bIns="0" rtlCol="0" anchor="t"/>
          <a:lstStyle/>
          <a:p>
            <a:pPr algn="l" marL="342900" indent="-342900">
              <a:lnSpc>
                <a:spcPts val="1500"/>
              </a:lnSpc>
              <a:buSzPct val="100000"/>
              <a:buChar char="•"/>
            </a:pPr>
            <a:r>
              <a:rPr lang="en-US" sz="900" dirty="0">
                <a:solidFill>
                  <a:srgbClr val="010141"/>
                </a:solidFill>
                <a:latin typeface="Inter" pitchFamily="34" charset="0"/>
                <a:ea typeface="Inter" pitchFamily="34" charset="-122"/>
                <a:cs typeface="Inter" pitchFamily="34" charset="-120"/>
              </a:rPr>
              <a:t>Ability to design data-driven, investor-attractive growth strategies.</a:t>
            </a:r>
            <a:endParaRPr lang="en-US" sz="900" dirty="0"/>
          </a:p>
        </p:txBody>
      </p:sp>
      <p:sp>
        <p:nvSpPr>
          <p:cNvPr id="38" name="Text 31"/>
          <p:cNvSpPr/>
          <p:nvPr/>
        </p:nvSpPr>
        <p:spPr>
          <a:xfrm>
            <a:off x="5203865" y="4882872"/>
            <a:ext cx="4222671" cy="383143"/>
          </a:xfrm>
          <a:prstGeom prst="rect">
            <a:avLst/>
          </a:prstGeom>
          <a:noFill/>
          <a:ln/>
        </p:spPr>
        <p:txBody>
          <a:bodyPr wrap="square" lIns="0" tIns="0" rIns="0" bIns="0" rtlCol="0" anchor="t"/>
          <a:lstStyle/>
          <a:p>
            <a:pPr algn="l" marL="342900" indent="-342900">
              <a:lnSpc>
                <a:spcPts val="1500"/>
              </a:lnSpc>
              <a:buSzPct val="100000"/>
              <a:buChar char="•"/>
            </a:pPr>
            <a:r>
              <a:rPr lang="en-US" sz="900" dirty="0">
                <a:solidFill>
                  <a:srgbClr val="010141"/>
                </a:solidFill>
                <a:latin typeface="Inter" pitchFamily="34" charset="0"/>
                <a:ea typeface="Inter" pitchFamily="34" charset="-122"/>
                <a:cs typeface="Inter" pitchFamily="34" charset="-120"/>
              </a:rPr>
              <a:t>Experience in developing compelling business plans and investment pitches.</a:t>
            </a:r>
            <a:endParaRPr lang="en-US" sz="900" dirty="0"/>
          </a:p>
        </p:txBody>
      </p:sp>
      <p:sp>
        <p:nvSpPr>
          <p:cNvPr id="39" name="Text 32"/>
          <p:cNvSpPr/>
          <p:nvPr/>
        </p:nvSpPr>
        <p:spPr>
          <a:xfrm>
            <a:off x="5203865" y="5307925"/>
            <a:ext cx="4222671" cy="191572"/>
          </a:xfrm>
          <a:prstGeom prst="rect">
            <a:avLst/>
          </a:prstGeom>
          <a:noFill/>
          <a:ln/>
        </p:spPr>
        <p:txBody>
          <a:bodyPr wrap="none" lIns="0" tIns="0" rIns="0" bIns="0" rtlCol="0" anchor="t"/>
          <a:lstStyle/>
          <a:p>
            <a:pPr algn="l" marL="342900" indent="-342900">
              <a:lnSpc>
                <a:spcPts val="1500"/>
              </a:lnSpc>
              <a:buSzPct val="100000"/>
              <a:buChar char="•"/>
            </a:pPr>
            <a:r>
              <a:rPr lang="en-US" sz="900" dirty="0">
                <a:solidFill>
                  <a:srgbClr val="010141"/>
                </a:solidFill>
                <a:latin typeface="Inter" pitchFamily="34" charset="0"/>
                <a:ea typeface="Inter" pitchFamily="34" charset="-122"/>
                <a:cs typeface="Inter" pitchFamily="34" charset="-120"/>
              </a:rPr>
              <a:t>Proficiency in identifying and evaluating new market opportunities.</a:t>
            </a:r>
            <a:endParaRPr lang="en-US" sz="900" dirty="0"/>
          </a:p>
        </p:txBody>
      </p:sp>
      <p:sp>
        <p:nvSpPr>
          <p:cNvPr id="40" name="Shape 33"/>
          <p:cNvSpPr/>
          <p:nvPr/>
        </p:nvSpPr>
        <p:spPr>
          <a:xfrm>
            <a:off x="9673709" y="3783806"/>
            <a:ext cx="4477464" cy="2102048"/>
          </a:xfrm>
          <a:prstGeom prst="roundRect">
            <a:avLst>
              <a:gd name="adj" fmla="val 2394"/>
            </a:avLst>
          </a:prstGeom>
          <a:solidFill>
            <a:srgbClr val="DBE7F0"/>
          </a:solidFill>
          <a:ln w="7620">
            <a:solidFill>
              <a:srgbClr val="C1CDD6"/>
            </a:solidFill>
            <a:prstDash val="solid"/>
          </a:ln>
        </p:spPr>
      </p:sp>
      <p:sp>
        <p:nvSpPr>
          <p:cNvPr id="41" name="Shape 34"/>
          <p:cNvSpPr/>
          <p:nvPr/>
        </p:nvSpPr>
        <p:spPr>
          <a:xfrm>
            <a:off x="9801106" y="3911203"/>
            <a:ext cx="359450" cy="359450"/>
          </a:xfrm>
          <a:prstGeom prst="roundRect">
            <a:avLst>
              <a:gd name="adj" fmla="val 25436321"/>
            </a:avLst>
          </a:prstGeom>
          <a:solidFill>
            <a:srgbClr val="366183"/>
          </a:solidFill>
          <a:ln/>
        </p:spPr>
      </p:sp>
      <p:pic>
        <p:nvPicPr>
          <p:cNvPr id="42" name="Image 5" descr="preencoded.png">    </p:cNvPr>
          <p:cNvPicPr>
            <a:picLocks noChangeAspect="1"/>
          </p:cNvPicPr>
          <p:nvPr/>
        </p:nvPicPr>
        <p:blipFill>
          <a:blip r:embed="rId6"/>
          <a:stretch>
            <a:fillRect/>
          </a:stretch>
        </p:blipFill>
        <p:spPr>
          <a:xfrm>
            <a:off x="9899928" y="3989784"/>
            <a:ext cx="161687" cy="202168"/>
          </a:xfrm>
          <a:prstGeom prst="rect">
            <a:avLst/>
          </a:prstGeom>
        </p:spPr>
      </p:pic>
      <p:sp>
        <p:nvSpPr>
          <p:cNvPr id="43" name="Text 35"/>
          <p:cNvSpPr/>
          <p:nvPr/>
        </p:nvSpPr>
        <p:spPr>
          <a:xfrm>
            <a:off x="11117818" y="4390430"/>
            <a:ext cx="1589127" cy="187166"/>
          </a:xfrm>
          <a:prstGeom prst="rect">
            <a:avLst/>
          </a:prstGeom>
          <a:noFill/>
          <a:ln/>
        </p:spPr>
        <p:txBody>
          <a:bodyPr wrap="none" lIns="0" tIns="0" rIns="0" bIns="0" rtlCol="0" anchor="t"/>
          <a:lstStyle/>
          <a:p>
            <a:pPr algn="ctr" indent="0" marL="0">
              <a:lnSpc>
                <a:spcPts val="1450"/>
              </a:lnSpc>
              <a:buNone/>
            </a:pPr>
            <a:r>
              <a:rPr lang="en-US" sz="1150" b="1" dirty="0">
                <a:solidFill>
                  <a:srgbClr val="010141"/>
                </a:solidFill>
                <a:latin typeface="Inter Bold" pitchFamily="34" charset="0"/>
                <a:ea typeface="Inter Bold" pitchFamily="34" charset="-122"/>
                <a:cs typeface="Inter Bold" pitchFamily="34" charset="-120"/>
              </a:rPr>
              <a:t>Financial Technology </a:t>
            </a:r>
            <a:endParaRPr lang="en-US" sz="1150" dirty="0"/>
          </a:p>
        </p:txBody>
      </p:sp>
      <p:sp>
        <p:nvSpPr>
          <p:cNvPr id="44" name="Text 36"/>
          <p:cNvSpPr/>
          <p:nvPr/>
        </p:nvSpPr>
        <p:spPr>
          <a:xfrm>
            <a:off x="11163538" y="4649391"/>
            <a:ext cx="1497806" cy="187166"/>
          </a:xfrm>
          <a:prstGeom prst="rect">
            <a:avLst/>
          </a:prstGeom>
          <a:noFill/>
          <a:ln/>
        </p:spPr>
        <p:txBody>
          <a:bodyPr wrap="none" lIns="0" tIns="0" rIns="0" bIns="0" rtlCol="0" anchor="t"/>
          <a:lstStyle/>
          <a:p>
            <a:pPr algn="ctr" indent="0" marL="0">
              <a:lnSpc>
                <a:spcPts val="1450"/>
              </a:lnSpc>
              <a:buNone/>
            </a:pPr>
            <a:r>
              <a:rPr lang="en-US" sz="1150" b="1" dirty="0">
                <a:solidFill>
                  <a:srgbClr val="010141"/>
                </a:solidFill>
                <a:latin typeface="Inter Bold" pitchFamily="34" charset="0"/>
                <a:ea typeface="Inter Bold" pitchFamily="34" charset="-122"/>
                <a:cs typeface="Inter Bold" pitchFamily="34" charset="-120"/>
              </a:rPr>
              <a:t>(FinTech)</a:t>
            </a:r>
            <a:endParaRPr lang="en-US" sz="1150" dirty="0"/>
          </a:p>
        </p:txBody>
      </p:sp>
      <p:sp>
        <p:nvSpPr>
          <p:cNvPr id="45" name="Text 37"/>
          <p:cNvSpPr/>
          <p:nvPr/>
        </p:nvSpPr>
        <p:spPr>
          <a:xfrm>
            <a:off x="9801106" y="4908352"/>
            <a:ext cx="4222671" cy="191572"/>
          </a:xfrm>
          <a:prstGeom prst="rect">
            <a:avLst/>
          </a:prstGeom>
          <a:noFill/>
          <a:ln/>
        </p:spPr>
        <p:txBody>
          <a:bodyPr wrap="none" lIns="0" tIns="0" rIns="0" bIns="0" rtlCol="0" anchor="t"/>
          <a:lstStyle/>
          <a:p>
            <a:pPr algn="l" marL="342900" indent="-342900">
              <a:lnSpc>
                <a:spcPts val="1500"/>
              </a:lnSpc>
              <a:buSzPct val="100000"/>
              <a:buChar char="•"/>
            </a:pPr>
            <a:r>
              <a:rPr lang="en-US" sz="900" dirty="0">
                <a:solidFill>
                  <a:srgbClr val="010141"/>
                </a:solidFill>
                <a:latin typeface="Inter" pitchFamily="34" charset="0"/>
                <a:ea typeface="Inter" pitchFamily="34" charset="-122"/>
                <a:cs typeface="Inter" pitchFamily="34" charset="-120"/>
              </a:rPr>
              <a:t>Mastery of the latest developments in the FinTech landscape.</a:t>
            </a:r>
            <a:endParaRPr lang="en-US" sz="900" dirty="0"/>
          </a:p>
        </p:txBody>
      </p:sp>
      <p:sp>
        <p:nvSpPr>
          <p:cNvPr id="46" name="Text 38"/>
          <p:cNvSpPr/>
          <p:nvPr/>
        </p:nvSpPr>
        <p:spPr>
          <a:xfrm>
            <a:off x="9801106" y="5141833"/>
            <a:ext cx="4222671" cy="383143"/>
          </a:xfrm>
          <a:prstGeom prst="rect">
            <a:avLst/>
          </a:prstGeom>
          <a:noFill/>
          <a:ln/>
        </p:spPr>
        <p:txBody>
          <a:bodyPr wrap="square" lIns="0" tIns="0" rIns="0" bIns="0" rtlCol="0" anchor="t"/>
          <a:lstStyle/>
          <a:p>
            <a:pPr algn="l" marL="342900" indent="-342900">
              <a:lnSpc>
                <a:spcPts val="1500"/>
              </a:lnSpc>
              <a:buSzPct val="100000"/>
              <a:buChar char="•"/>
            </a:pPr>
            <a:r>
              <a:rPr lang="en-US" sz="900" dirty="0">
                <a:solidFill>
                  <a:srgbClr val="010141"/>
                </a:solidFill>
                <a:latin typeface="Inter" pitchFamily="34" charset="0"/>
                <a:ea typeface="Inter" pitchFamily="34" charset="-122"/>
                <a:cs typeface="Inter" pitchFamily="34" charset="-120"/>
              </a:rPr>
              <a:t>Experience in implementing FinTech solutions to enhance investment readiness processes.</a:t>
            </a:r>
            <a:endParaRPr lang="en-US" sz="900" dirty="0"/>
          </a:p>
        </p:txBody>
      </p:sp>
      <p:sp>
        <p:nvSpPr>
          <p:cNvPr id="47" name="Text 39"/>
          <p:cNvSpPr/>
          <p:nvPr/>
        </p:nvSpPr>
        <p:spPr>
          <a:xfrm>
            <a:off x="9801106" y="5566886"/>
            <a:ext cx="4222671" cy="191572"/>
          </a:xfrm>
          <a:prstGeom prst="rect">
            <a:avLst/>
          </a:prstGeom>
          <a:noFill/>
          <a:ln/>
        </p:spPr>
        <p:txBody>
          <a:bodyPr wrap="none" lIns="0" tIns="0" rIns="0" bIns="0" rtlCol="0" anchor="t"/>
          <a:lstStyle/>
          <a:p>
            <a:pPr algn="l" marL="342900" indent="-342900">
              <a:lnSpc>
                <a:spcPts val="1500"/>
              </a:lnSpc>
              <a:buSzPct val="100000"/>
              <a:buChar char="•"/>
            </a:pPr>
            <a:r>
              <a:rPr lang="en-US" sz="900" dirty="0">
                <a:solidFill>
                  <a:srgbClr val="010141"/>
                </a:solidFill>
                <a:latin typeface="Inter" pitchFamily="34" charset="0"/>
                <a:ea typeface="Inter" pitchFamily="34" charset="-122"/>
                <a:cs typeface="Inter" pitchFamily="34" charset="-120"/>
              </a:rPr>
              <a:t>Expertise in cybersecurity and protecting sensitive financial data.</a:t>
            </a:r>
            <a:endParaRPr lang="en-US" sz="900" dirty="0"/>
          </a:p>
        </p:txBody>
      </p:sp>
      <p:sp>
        <p:nvSpPr>
          <p:cNvPr id="48" name="Shape 40"/>
          <p:cNvSpPr/>
          <p:nvPr/>
        </p:nvSpPr>
        <p:spPr>
          <a:xfrm>
            <a:off x="479227" y="6020633"/>
            <a:ext cx="6776085" cy="1651516"/>
          </a:xfrm>
          <a:prstGeom prst="roundRect">
            <a:avLst>
              <a:gd name="adj" fmla="val 3047"/>
            </a:avLst>
          </a:prstGeom>
          <a:solidFill>
            <a:srgbClr val="DBE7F0"/>
          </a:solidFill>
          <a:ln w="7620">
            <a:solidFill>
              <a:srgbClr val="C1CDD6"/>
            </a:solidFill>
            <a:prstDash val="solid"/>
          </a:ln>
        </p:spPr>
      </p:sp>
      <p:sp>
        <p:nvSpPr>
          <p:cNvPr id="49" name="Shape 41"/>
          <p:cNvSpPr/>
          <p:nvPr/>
        </p:nvSpPr>
        <p:spPr>
          <a:xfrm>
            <a:off x="606623" y="6148030"/>
            <a:ext cx="359450" cy="359450"/>
          </a:xfrm>
          <a:prstGeom prst="roundRect">
            <a:avLst>
              <a:gd name="adj" fmla="val 25436321"/>
            </a:avLst>
          </a:prstGeom>
          <a:solidFill>
            <a:srgbClr val="366183"/>
          </a:solidFill>
          <a:ln/>
        </p:spPr>
      </p:sp>
      <p:pic>
        <p:nvPicPr>
          <p:cNvPr id="50" name="Image 6" descr="preencoded.png">    </p:cNvPr>
          <p:cNvPicPr>
            <a:picLocks noChangeAspect="1"/>
          </p:cNvPicPr>
          <p:nvPr/>
        </p:nvPicPr>
        <p:blipFill>
          <a:blip r:embed="rId7"/>
          <a:stretch>
            <a:fillRect/>
          </a:stretch>
        </p:blipFill>
        <p:spPr>
          <a:xfrm>
            <a:off x="705445" y="6226612"/>
            <a:ext cx="161687" cy="202168"/>
          </a:xfrm>
          <a:prstGeom prst="rect">
            <a:avLst/>
          </a:prstGeom>
        </p:spPr>
      </p:pic>
      <p:sp>
        <p:nvSpPr>
          <p:cNvPr id="51" name="Text 42"/>
          <p:cNvSpPr/>
          <p:nvPr/>
        </p:nvSpPr>
        <p:spPr>
          <a:xfrm>
            <a:off x="2207657" y="6627257"/>
            <a:ext cx="3319105" cy="187166"/>
          </a:xfrm>
          <a:prstGeom prst="rect">
            <a:avLst/>
          </a:prstGeom>
          <a:noFill/>
          <a:ln/>
        </p:spPr>
        <p:txBody>
          <a:bodyPr wrap="none" lIns="0" tIns="0" rIns="0" bIns="0" rtlCol="0" anchor="t"/>
          <a:lstStyle/>
          <a:p>
            <a:pPr algn="ctr" indent="0" marL="0">
              <a:lnSpc>
                <a:spcPts val="1450"/>
              </a:lnSpc>
              <a:buNone/>
            </a:pPr>
            <a:r>
              <a:rPr lang="en-US" sz="1150" b="1" dirty="0">
                <a:solidFill>
                  <a:srgbClr val="010141"/>
                </a:solidFill>
                <a:latin typeface="Inter Bold" pitchFamily="34" charset="0"/>
                <a:ea typeface="Inter Bold" pitchFamily="34" charset="-122"/>
                <a:cs typeface="Inter Bold" pitchFamily="34" charset="-120"/>
              </a:rPr>
              <a:t>Relationship &amp; Communications Management</a:t>
            </a:r>
            <a:endParaRPr lang="en-US" sz="1150" dirty="0"/>
          </a:p>
        </p:txBody>
      </p:sp>
      <p:sp>
        <p:nvSpPr>
          <p:cNvPr id="52" name="Text 43"/>
          <p:cNvSpPr/>
          <p:nvPr/>
        </p:nvSpPr>
        <p:spPr>
          <a:xfrm>
            <a:off x="606623" y="6886218"/>
            <a:ext cx="6521291" cy="191572"/>
          </a:xfrm>
          <a:prstGeom prst="rect">
            <a:avLst/>
          </a:prstGeom>
          <a:noFill/>
          <a:ln/>
        </p:spPr>
        <p:txBody>
          <a:bodyPr wrap="none" lIns="0" tIns="0" rIns="0" bIns="0" rtlCol="0" anchor="t"/>
          <a:lstStyle/>
          <a:p>
            <a:pPr algn="l" marL="342900" indent="-342900">
              <a:lnSpc>
                <a:spcPts val="1500"/>
              </a:lnSpc>
              <a:buSzPct val="100000"/>
              <a:buChar char="•"/>
            </a:pPr>
            <a:r>
              <a:rPr lang="en-US" sz="900" dirty="0">
                <a:solidFill>
                  <a:srgbClr val="010141"/>
                </a:solidFill>
                <a:latin typeface="Inter" pitchFamily="34" charset="0"/>
                <a:ea typeface="Inter" pitchFamily="34" charset="-122"/>
                <a:cs typeface="Inter" pitchFamily="34" charset="-120"/>
              </a:rPr>
              <a:t>Deep understanding of investor relations principles.</a:t>
            </a:r>
            <a:endParaRPr lang="en-US" sz="900" dirty="0"/>
          </a:p>
        </p:txBody>
      </p:sp>
      <p:sp>
        <p:nvSpPr>
          <p:cNvPr id="53" name="Text 44"/>
          <p:cNvSpPr/>
          <p:nvPr/>
        </p:nvSpPr>
        <p:spPr>
          <a:xfrm>
            <a:off x="606623" y="7119699"/>
            <a:ext cx="6521291" cy="191572"/>
          </a:xfrm>
          <a:prstGeom prst="rect">
            <a:avLst/>
          </a:prstGeom>
          <a:noFill/>
          <a:ln/>
        </p:spPr>
        <p:txBody>
          <a:bodyPr wrap="none" lIns="0" tIns="0" rIns="0" bIns="0" rtlCol="0" anchor="t"/>
          <a:lstStyle/>
          <a:p>
            <a:pPr algn="l" marL="342900" indent="-342900">
              <a:lnSpc>
                <a:spcPts val="1500"/>
              </a:lnSpc>
              <a:buSzPct val="100000"/>
              <a:buChar char="•"/>
            </a:pPr>
            <a:r>
              <a:rPr lang="en-US" sz="900" dirty="0">
                <a:solidFill>
                  <a:srgbClr val="010141"/>
                </a:solidFill>
                <a:latin typeface="Inter" pitchFamily="34" charset="0"/>
                <a:ea typeface="Inter" pitchFamily="34" charset="-122"/>
                <a:cs typeface="Inter" pitchFamily="34" charset="-120"/>
              </a:rPr>
              <a:t>Experience in designing effective communication strategies with financial stakeholders.</a:t>
            </a:r>
            <a:endParaRPr lang="en-US" sz="900" dirty="0"/>
          </a:p>
        </p:txBody>
      </p:sp>
      <p:sp>
        <p:nvSpPr>
          <p:cNvPr id="54" name="Text 45"/>
          <p:cNvSpPr/>
          <p:nvPr/>
        </p:nvSpPr>
        <p:spPr>
          <a:xfrm>
            <a:off x="606623" y="7353181"/>
            <a:ext cx="6521291" cy="191572"/>
          </a:xfrm>
          <a:prstGeom prst="rect">
            <a:avLst/>
          </a:prstGeom>
          <a:noFill/>
          <a:ln/>
        </p:spPr>
        <p:txBody>
          <a:bodyPr wrap="none" lIns="0" tIns="0" rIns="0" bIns="0" rtlCol="0" anchor="t"/>
          <a:lstStyle/>
          <a:p>
            <a:pPr algn="l" marL="342900" indent="-342900">
              <a:lnSpc>
                <a:spcPts val="1500"/>
              </a:lnSpc>
              <a:buSzPct val="100000"/>
              <a:buChar char="•"/>
            </a:pPr>
            <a:r>
              <a:rPr lang="en-US" sz="900" dirty="0">
                <a:solidFill>
                  <a:srgbClr val="010141"/>
                </a:solidFill>
                <a:latin typeface="Inter" pitchFamily="34" charset="0"/>
                <a:ea typeface="Inter" pitchFamily="34" charset="-122"/>
                <a:cs typeface="Inter" pitchFamily="34" charset="-120"/>
              </a:rPr>
              <a:t>Proficiency in performance presentation and investor expectation management.</a:t>
            </a:r>
            <a:endParaRPr lang="en-US" sz="900" dirty="0"/>
          </a:p>
        </p:txBody>
      </p:sp>
      <p:sp>
        <p:nvSpPr>
          <p:cNvPr id="55" name="Shape 46"/>
          <p:cNvSpPr/>
          <p:nvPr/>
        </p:nvSpPr>
        <p:spPr>
          <a:xfrm>
            <a:off x="7375088" y="6020633"/>
            <a:ext cx="6776085" cy="1651516"/>
          </a:xfrm>
          <a:prstGeom prst="roundRect">
            <a:avLst>
              <a:gd name="adj" fmla="val 3047"/>
            </a:avLst>
          </a:prstGeom>
          <a:solidFill>
            <a:srgbClr val="DBE7F0"/>
          </a:solidFill>
          <a:ln w="7620">
            <a:solidFill>
              <a:srgbClr val="C1CDD6"/>
            </a:solidFill>
            <a:prstDash val="solid"/>
          </a:ln>
        </p:spPr>
      </p:sp>
      <p:sp>
        <p:nvSpPr>
          <p:cNvPr id="56" name="Shape 47"/>
          <p:cNvSpPr/>
          <p:nvPr/>
        </p:nvSpPr>
        <p:spPr>
          <a:xfrm>
            <a:off x="7502485" y="6148030"/>
            <a:ext cx="359450" cy="359450"/>
          </a:xfrm>
          <a:prstGeom prst="roundRect">
            <a:avLst>
              <a:gd name="adj" fmla="val 25436321"/>
            </a:avLst>
          </a:prstGeom>
          <a:solidFill>
            <a:srgbClr val="366183"/>
          </a:solidFill>
          <a:ln/>
        </p:spPr>
      </p:sp>
      <p:pic>
        <p:nvPicPr>
          <p:cNvPr id="57" name="Image 7" descr="preencoded.png">    </p:cNvPr>
          <p:cNvPicPr>
            <a:picLocks noChangeAspect="1"/>
          </p:cNvPicPr>
          <p:nvPr/>
        </p:nvPicPr>
        <p:blipFill>
          <a:blip r:embed="rId8"/>
          <a:stretch>
            <a:fillRect/>
          </a:stretch>
        </p:blipFill>
        <p:spPr>
          <a:xfrm>
            <a:off x="7601307" y="6226612"/>
            <a:ext cx="161687" cy="202168"/>
          </a:xfrm>
          <a:prstGeom prst="rect">
            <a:avLst/>
          </a:prstGeom>
        </p:spPr>
      </p:pic>
      <p:sp>
        <p:nvSpPr>
          <p:cNvPr id="58" name="Text 48"/>
          <p:cNvSpPr/>
          <p:nvPr/>
        </p:nvSpPr>
        <p:spPr>
          <a:xfrm>
            <a:off x="9627394" y="6627257"/>
            <a:ext cx="2271355" cy="187166"/>
          </a:xfrm>
          <a:prstGeom prst="rect">
            <a:avLst/>
          </a:prstGeom>
          <a:noFill/>
          <a:ln/>
        </p:spPr>
        <p:txBody>
          <a:bodyPr wrap="none" lIns="0" tIns="0" rIns="0" bIns="0" rtlCol="0" anchor="t"/>
          <a:lstStyle/>
          <a:p>
            <a:pPr algn="ctr" indent="0" marL="0">
              <a:lnSpc>
                <a:spcPts val="1450"/>
              </a:lnSpc>
              <a:buNone/>
            </a:pPr>
            <a:r>
              <a:rPr lang="en-US" sz="1150" b="1" dirty="0">
                <a:solidFill>
                  <a:srgbClr val="010141"/>
                </a:solidFill>
                <a:latin typeface="Inter Bold" pitchFamily="34" charset="0"/>
                <a:ea typeface="Inter Bold" pitchFamily="34" charset="-122"/>
                <a:cs typeface="Inter Bold" pitchFamily="34" charset="-120"/>
              </a:rPr>
              <a:t>Financing Project Management</a:t>
            </a:r>
            <a:endParaRPr lang="en-US" sz="1150" dirty="0"/>
          </a:p>
        </p:txBody>
      </p:sp>
      <p:sp>
        <p:nvSpPr>
          <p:cNvPr id="59" name="Text 49"/>
          <p:cNvSpPr/>
          <p:nvPr/>
        </p:nvSpPr>
        <p:spPr>
          <a:xfrm>
            <a:off x="7502485" y="6886218"/>
            <a:ext cx="6521291" cy="191572"/>
          </a:xfrm>
          <a:prstGeom prst="rect">
            <a:avLst/>
          </a:prstGeom>
          <a:noFill/>
          <a:ln/>
        </p:spPr>
        <p:txBody>
          <a:bodyPr wrap="none" lIns="0" tIns="0" rIns="0" bIns="0" rtlCol="0" anchor="t"/>
          <a:lstStyle/>
          <a:p>
            <a:pPr algn="l" marL="342900" indent="-342900">
              <a:lnSpc>
                <a:spcPts val="1500"/>
              </a:lnSpc>
              <a:buSzPct val="100000"/>
              <a:buChar char="•"/>
            </a:pPr>
            <a:r>
              <a:rPr lang="en-US" sz="900" dirty="0">
                <a:solidFill>
                  <a:srgbClr val="010141"/>
                </a:solidFill>
                <a:latin typeface="Inter" pitchFamily="34" charset="0"/>
                <a:ea typeface="Inter" pitchFamily="34" charset="-122"/>
                <a:cs typeface="Inter" pitchFamily="34" charset="-120"/>
              </a:rPr>
              <a:t>Knowledge of managing complex financing projects.</a:t>
            </a:r>
            <a:endParaRPr lang="en-US" sz="900" dirty="0"/>
          </a:p>
        </p:txBody>
      </p:sp>
      <p:sp>
        <p:nvSpPr>
          <p:cNvPr id="60" name="Text 50"/>
          <p:cNvSpPr/>
          <p:nvPr/>
        </p:nvSpPr>
        <p:spPr>
          <a:xfrm>
            <a:off x="7502485" y="7119699"/>
            <a:ext cx="6521291" cy="191572"/>
          </a:xfrm>
          <a:prstGeom prst="rect">
            <a:avLst/>
          </a:prstGeom>
          <a:noFill/>
          <a:ln/>
        </p:spPr>
        <p:txBody>
          <a:bodyPr wrap="none" lIns="0" tIns="0" rIns="0" bIns="0" rtlCol="0" anchor="t"/>
          <a:lstStyle/>
          <a:p>
            <a:pPr algn="l" marL="342900" indent="-342900">
              <a:lnSpc>
                <a:spcPts val="1500"/>
              </a:lnSpc>
              <a:buSzPct val="100000"/>
              <a:buChar char="•"/>
            </a:pPr>
            <a:r>
              <a:rPr lang="en-US" sz="900" dirty="0">
                <a:solidFill>
                  <a:srgbClr val="010141"/>
                </a:solidFill>
                <a:latin typeface="Inter" pitchFamily="34" charset="0"/>
                <a:ea typeface="Inter" pitchFamily="34" charset="-122"/>
                <a:cs typeface="Inter" pitchFamily="34" charset="-120"/>
              </a:rPr>
              <a:t>Experience in coordinating multidisciplinary teams (legal, financial, technical).</a:t>
            </a:r>
            <a:endParaRPr lang="en-US" sz="900" dirty="0"/>
          </a:p>
        </p:txBody>
      </p:sp>
      <p:sp>
        <p:nvSpPr>
          <p:cNvPr id="61" name="Text 51"/>
          <p:cNvSpPr/>
          <p:nvPr/>
        </p:nvSpPr>
        <p:spPr>
          <a:xfrm>
            <a:off x="7502485" y="7353181"/>
            <a:ext cx="6521291" cy="191572"/>
          </a:xfrm>
          <a:prstGeom prst="rect">
            <a:avLst/>
          </a:prstGeom>
          <a:noFill/>
          <a:ln/>
        </p:spPr>
        <p:txBody>
          <a:bodyPr wrap="none" lIns="0" tIns="0" rIns="0" bIns="0" rtlCol="0" anchor="t"/>
          <a:lstStyle/>
          <a:p>
            <a:pPr algn="l" marL="342900" indent="-342900">
              <a:lnSpc>
                <a:spcPts val="1500"/>
              </a:lnSpc>
              <a:buSzPct val="100000"/>
              <a:buChar char="•"/>
            </a:pPr>
            <a:r>
              <a:rPr lang="en-US" sz="900" dirty="0">
                <a:solidFill>
                  <a:srgbClr val="010141"/>
                </a:solidFill>
                <a:latin typeface="Inter" pitchFamily="34" charset="0"/>
                <a:ea typeface="Inter" pitchFamily="34" charset="-122"/>
                <a:cs typeface="Inter" pitchFamily="34" charset="-120"/>
              </a:rPr>
              <a:t>Expertise in managing timelines and budgets for investment readiness processes.</a:t>
            </a:r>
            <a:endParaRPr lang="en-US" sz="90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9">
    <p:spTree>
      <p:nvGrpSpPr>
        <p:cNvPr id="1" name=""/>
        <p:cNvGrpSpPr/>
        <p:nvPr/>
      </p:nvGrpSpPr>
      <p:grpSpPr>
        <a:xfrm>
          <a:off x="0" y="0"/>
          <a:ext cx="0" cy="0"/>
          <a:chOff x="0" y="0"/>
          <a:chExt cx="0" cy="0"/>
        </a:xfrm>
      </p:grpSpPr>
      <p:sp>
        <p:nvSpPr>
          <p:cNvPr id="2" name="Text 0"/>
          <p:cNvSpPr/>
          <p:nvPr/>
        </p:nvSpPr>
        <p:spPr>
          <a:xfrm>
            <a:off x="691158" y="475178"/>
            <a:ext cx="13248084" cy="863918"/>
          </a:xfrm>
          <a:prstGeom prst="rect">
            <a:avLst/>
          </a:prstGeom>
          <a:noFill/>
          <a:ln/>
        </p:spPr>
        <p:txBody>
          <a:bodyPr wrap="square" lIns="0" tIns="0" rIns="0" bIns="0" rtlCol="0" anchor="t"/>
          <a:lstStyle/>
          <a:p>
            <a:pPr algn="ctr" indent="0" marL="0">
              <a:lnSpc>
                <a:spcPts val="3400"/>
              </a:lnSpc>
              <a:buNone/>
            </a:pPr>
            <a:r>
              <a:rPr lang="en-US" sz="2700" b="1" dirty="0">
                <a:solidFill>
                  <a:srgbClr val="010141"/>
                </a:solidFill>
                <a:latin typeface="Inter Bold" pitchFamily="34" charset="0"/>
                <a:ea typeface="Inter Bold" pitchFamily="34" charset="-122"/>
                <a:cs typeface="Inter Bold" pitchFamily="34" charset="-120"/>
              </a:rPr>
              <a:t>Strategic Advantages of Collaboration &amp; Commitment to Responsible Investment Stewardship</a:t>
            </a:r>
            <a:endParaRPr lang="en-US" sz="2700" dirty="0"/>
          </a:p>
        </p:txBody>
      </p:sp>
      <p:sp>
        <p:nvSpPr>
          <p:cNvPr id="3" name="Text 1"/>
          <p:cNvSpPr/>
          <p:nvPr/>
        </p:nvSpPr>
        <p:spPr>
          <a:xfrm>
            <a:off x="2528292" y="1706166"/>
            <a:ext cx="2739033" cy="323969"/>
          </a:xfrm>
          <a:prstGeom prst="rect">
            <a:avLst/>
          </a:prstGeom>
          <a:noFill/>
          <a:ln/>
        </p:spPr>
        <p:txBody>
          <a:bodyPr wrap="none" lIns="0" tIns="0" rIns="0" bIns="0" rtlCol="0" anchor="t"/>
          <a:lstStyle/>
          <a:p>
            <a:pPr algn="ctr" indent="0" marL="0">
              <a:lnSpc>
                <a:spcPts val="2550"/>
              </a:lnSpc>
              <a:buNone/>
            </a:pPr>
            <a:r>
              <a:rPr lang="en-US" sz="2000" b="1" dirty="0">
                <a:solidFill>
                  <a:srgbClr val="010141"/>
                </a:solidFill>
                <a:latin typeface="Inter Bold" pitchFamily="34" charset="0"/>
                <a:ea typeface="Inter Bold" pitchFamily="34" charset="-122"/>
                <a:cs typeface="Inter Bold" pitchFamily="34" charset="-120"/>
              </a:rPr>
              <a:t>Strategic Advantages</a:t>
            </a:r>
            <a:endParaRPr lang="en-US" sz="2000" dirty="0"/>
          </a:p>
        </p:txBody>
      </p:sp>
      <p:sp>
        <p:nvSpPr>
          <p:cNvPr id="4" name="Text 2"/>
          <p:cNvSpPr/>
          <p:nvPr/>
        </p:nvSpPr>
        <p:spPr>
          <a:xfrm>
            <a:off x="691158" y="2202894"/>
            <a:ext cx="6413302" cy="552688"/>
          </a:xfrm>
          <a:prstGeom prst="rect">
            <a:avLst/>
          </a:prstGeom>
          <a:noFill/>
          <a:ln/>
        </p:spPr>
        <p:txBody>
          <a:bodyPr wrap="square" lIns="0" tIns="0" rIns="0" bIns="0" rtlCol="0" anchor="t"/>
          <a:lstStyle/>
          <a:p>
            <a:pPr algn="ctr" indent="0" marL="0">
              <a:lnSpc>
                <a:spcPts val="2150"/>
              </a:lnSpc>
              <a:buNone/>
            </a:pPr>
            <a:r>
              <a:rPr lang="en-US" sz="1350" dirty="0">
                <a:solidFill>
                  <a:srgbClr val="010141"/>
                </a:solidFill>
                <a:latin typeface="Inter" pitchFamily="34" charset="0"/>
                <a:ea typeface="Inter" pitchFamily="34" charset="-122"/>
                <a:cs typeface="Inter" pitchFamily="34" charset="-120"/>
              </a:rPr>
              <a:t>Partnering with </a:t>
            </a:r>
            <a:pPr algn="ctr" indent="0" marL="0">
              <a:lnSpc>
                <a:spcPts val="2150"/>
              </a:lnSpc>
              <a:buNone/>
            </a:pPr>
            <a:r>
              <a:rPr lang="en-US" sz="1350" dirty="0">
                <a:solidFill>
                  <a:srgbClr val="366183"/>
                </a:solidFill>
                <a:latin typeface="Inter" pitchFamily="34" charset="0"/>
                <a:ea typeface="Inter" pitchFamily="34" charset="-122"/>
                <a:cs typeface="Inter" pitchFamily="34" charset="-120"/>
              </a:rPr>
              <a:t>AMETAZ GROUP</a:t>
            </a:r>
            <a:pPr algn="ctr" indent="0" marL="0">
              <a:lnSpc>
                <a:spcPts val="2150"/>
              </a:lnSpc>
              <a:buNone/>
            </a:pPr>
            <a:r>
              <a:rPr lang="en-US" sz="1350" dirty="0">
                <a:solidFill>
                  <a:srgbClr val="010141"/>
                </a:solidFill>
                <a:latin typeface="Inter" pitchFamily="34" charset="0"/>
                <a:ea typeface="Inter" pitchFamily="34" charset="-122"/>
                <a:cs typeface="Inter" pitchFamily="34" charset="-120"/>
              </a:rPr>
              <a:t> in the realm of investment readiness offers numerous strategic advantages:</a:t>
            </a:r>
            <a:endParaRPr lang="en-US" sz="1350" dirty="0"/>
          </a:p>
        </p:txBody>
      </p:sp>
      <p:sp>
        <p:nvSpPr>
          <p:cNvPr id="5" name="Text 3"/>
          <p:cNvSpPr/>
          <p:nvPr/>
        </p:nvSpPr>
        <p:spPr>
          <a:xfrm>
            <a:off x="691158" y="2911078"/>
            <a:ext cx="6413302" cy="829032"/>
          </a:xfrm>
          <a:prstGeom prst="rect">
            <a:avLst/>
          </a:prstGeom>
          <a:noFill/>
          <a:ln/>
        </p:spPr>
        <p:txBody>
          <a:bodyPr wrap="square" lIns="0" tIns="0" rIns="0" bIns="0" rtlCol="0" anchor="t"/>
          <a:lstStyle/>
          <a:p>
            <a:pPr algn="l" marL="342900" indent="-342900">
              <a:lnSpc>
                <a:spcPts val="2150"/>
              </a:lnSpc>
              <a:buSzPct val="100000"/>
              <a:buChar char="•"/>
            </a:pPr>
            <a:r>
              <a:rPr lang="en-US" sz="1350" dirty="0">
                <a:solidFill>
                  <a:srgbClr val="010141"/>
                </a:solidFill>
                <a:latin typeface="Inter" pitchFamily="34" charset="0"/>
                <a:ea typeface="Inter" pitchFamily="34" charset="-122"/>
                <a:cs typeface="Inter" pitchFamily="34" charset="-120"/>
              </a:rPr>
              <a:t>Access to an extensive network of global investors, including venture capitalists, private equity funds, development banks, and other international financial sources.</a:t>
            </a:r>
            <a:endParaRPr lang="en-US" sz="1350" dirty="0"/>
          </a:p>
        </p:txBody>
      </p:sp>
      <p:sp>
        <p:nvSpPr>
          <p:cNvPr id="6" name="Text 4"/>
          <p:cNvSpPr/>
          <p:nvPr/>
        </p:nvSpPr>
        <p:spPr>
          <a:xfrm>
            <a:off x="691158" y="3800475"/>
            <a:ext cx="6413302" cy="552688"/>
          </a:xfrm>
          <a:prstGeom prst="rect">
            <a:avLst/>
          </a:prstGeom>
          <a:noFill/>
          <a:ln/>
        </p:spPr>
        <p:txBody>
          <a:bodyPr wrap="square" lIns="0" tIns="0" rIns="0" bIns="0" rtlCol="0" anchor="t"/>
          <a:lstStyle/>
          <a:p>
            <a:pPr algn="l" marL="342900" indent="-342900">
              <a:lnSpc>
                <a:spcPts val="2150"/>
              </a:lnSpc>
              <a:buSzPct val="100000"/>
              <a:buChar char="•"/>
            </a:pPr>
            <a:r>
              <a:rPr lang="en-US" sz="1350" dirty="0">
                <a:solidFill>
                  <a:srgbClr val="010141"/>
                </a:solidFill>
                <a:latin typeface="Inter" pitchFamily="34" charset="0"/>
                <a:ea typeface="Inter" pitchFamily="34" charset="-122"/>
                <a:cs typeface="Inter" pitchFamily="34" charset="-120"/>
              </a:rPr>
              <a:t>The use of proven methodologies and team expertise significantly increases the probability of success in competitive fundraising processes.</a:t>
            </a:r>
            <a:endParaRPr lang="en-US" sz="1350" dirty="0"/>
          </a:p>
        </p:txBody>
      </p:sp>
      <p:sp>
        <p:nvSpPr>
          <p:cNvPr id="7" name="Text 5"/>
          <p:cNvSpPr/>
          <p:nvPr/>
        </p:nvSpPr>
        <p:spPr>
          <a:xfrm>
            <a:off x="691158" y="4413528"/>
            <a:ext cx="6413302" cy="552688"/>
          </a:xfrm>
          <a:prstGeom prst="rect">
            <a:avLst/>
          </a:prstGeom>
          <a:noFill/>
          <a:ln/>
        </p:spPr>
        <p:txBody>
          <a:bodyPr wrap="square" lIns="0" tIns="0" rIns="0" bIns="0" rtlCol="0" anchor="t"/>
          <a:lstStyle/>
          <a:p>
            <a:pPr algn="l" marL="342900" indent="-342900">
              <a:lnSpc>
                <a:spcPts val="2150"/>
              </a:lnSpc>
              <a:buSzPct val="100000"/>
              <a:buChar char="•"/>
            </a:pPr>
            <a:r>
              <a:rPr lang="en-US" sz="1350" dirty="0">
                <a:solidFill>
                  <a:srgbClr val="010141"/>
                </a:solidFill>
                <a:latin typeface="Inter" pitchFamily="34" charset="0"/>
                <a:ea typeface="Inter" pitchFamily="34" charset="-122"/>
                <a:cs typeface="Inter" pitchFamily="34" charset="-120"/>
              </a:rPr>
              <a:t>A focus on protecting the organization's interests and optimizing deal terms ensures long-term value for all parties.</a:t>
            </a:r>
            <a:endParaRPr lang="en-US" sz="1350" dirty="0"/>
          </a:p>
        </p:txBody>
      </p:sp>
      <p:sp>
        <p:nvSpPr>
          <p:cNvPr id="8" name="Text 6"/>
          <p:cNvSpPr/>
          <p:nvPr/>
        </p:nvSpPr>
        <p:spPr>
          <a:xfrm>
            <a:off x="691158" y="5026581"/>
            <a:ext cx="6413302" cy="552688"/>
          </a:xfrm>
          <a:prstGeom prst="rect">
            <a:avLst/>
          </a:prstGeom>
          <a:noFill/>
          <a:ln/>
        </p:spPr>
        <p:txBody>
          <a:bodyPr wrap="square" lIns="0" tIns="0" rIns="0" bIns="0" rtlCol="0" anchor="t"/>
          <a:lstStyle/>
          <a:p>
            <a:pPr algn="l" marL="342900" indent="-342900">
              <a:lnSpc>
                <a:spcPts val="2150"/>
              </a:lnSpc>
              <a:buSzPct val="100000"/>
              <a:buChar char="•"/>
            </a:pPr>
            <a:r>
              <a:rPr lang="en-US" sz="1350" dirty="0">
                <a:solidFill>
                  <a:srgbClr val="010141"/>
                </a:solidFill>
                <a:latin typeface="Inter" pitchFamily="34" charset="0"/>
                <a:ea typeface="Inter" pitchFamily="34" charset="-122"/>
                <a:cs typeface="Inter" pitchFamily="34" charset="-120"/>
              </a:rPr>
              <a:t>Streamlining investment readiness processes reduces the time and cost required to secure capital.</a:t>
            </a:r>
            <a:endParaRPr lang="en-US" sz="1350" dirty="0"/>
          </a:p>
        </p:txBody>
      </p:sp>
      <p:sp>
        <p:nvSpPr>
          <p:cNvPr id="9" name="Text 7"/>
          <p:cNvSpPr/>
          <p:nvPr/>
        </p:nvSpPr>
        <p:spPr>
          <a:xfrm>
            <a:off x="691158" y="5639633"/>
            <a:ext cx="6413302" cy="829032"/>
          </a:xfrm>
          <a:prstGeom prst="rect">
            <a:avLst/>
          </a:prstGeom>
          <a:noFill/>
          <a:ln/>
        </p:spPr>
        <p:txBody>
          <a:bodyPr wrap="square" lIns="0" tIns="0" rIns="0" bIns="0" rtlCol="0" anchor="t"/>
          <a:lstStyle/>
          <a:p>
            <a:pPr algn="l" marL="342900" indent="-342900">
              <a:lnSpc>
                <a:spcPts val="2150"/>
              </a:lnSpc>
              <a:buSzPct val="100000"/>
              <a:buChar char="•"/>
            </a:pPr>
            <a:r>
              <a:rPr lang="en-US" sz="1350" dirty="0">
                <a:solidFill>
                  <a:srgbClr val="010141"/>
                </a:solidFill>
                <a:latin typeface="Inter" pitchFamily="34" charset="0"/>
                <a:ea typeface="Inter" pitchFamily="34" charset="-122"/>
                <a:cs typeface="Inter" pitchFamily="34" charset="-120"/>
              </a:rPr>
              <a:t>Comprehensive advisory and support services before, during, and after fundraising provide end-to-end partnership throughout the organization's financial journey.</a:t>
            </a:r>
            <a:endParaRPr lang="en-US" sz="1350" dirty="0"/>
          </a:p>
        </p:txBody>
      </p:sp>
      <p:sp>
        <p:nvSpPr>
          <p:cNvPr id="10" name="Text 8"/>
          <p:cNvSpPr/>
          <p:nvPr/>
        </p:nvSpPr>
        <p:spPr>
          <a:xfrm>
            <a:off x="691158" y="6529030"/>
            <a:ext cx="6413302" cy="552688"/>
          </a:xfrm>
          <a:prstGeom prst="rect">
            <a:avLst/>
          </a:prstGeom>
          <a:noFill/>
          <a:ln/>
        </p:spPr>
        <p:txBody>
          <a:bodyPr wrap="square" lIns="0" tIns="0" rIns="0" bIns="0" rtlCol="0" anchor="t"/>
          <a:lstStyle/>
          <a:p>
            <a:pPr algn="l" marL="342900" indent="-342900">
              <a:lnSpc>
                <a:spcPts val="2150"/>
              </a:lnSpc>
              <a:buSzPct val="100000"/>
              <a:buChar char="•"/>
            </a:pPr>
            <a:r>
              <a:rPr lang="en-US" sz="1350" dirty="0">
                <a:solidFill>
                  <a:srgbClr val="010141"/>
                </a:solidFill>
                <a:latin typeface="Inter" pitchFamily="34" charset="0"/>
                <a:ea typeface="Inter" pitchFamily="34" charset="-122"/>
                <a:cs typeface="Inter" pitchFamily="34" charset="-120"/>
              </a:rPr>
              <a:t>A focus on enhancing the organization's real value through performance improvement and growth strategies.</a:t>
            </a:r>
            <a:endParaRPr lang="en-US" sz="1350" dirty="0"/>
          </a:p>
        </p:txBody>
      </p:sp>
      <p:sp>
        <p:nvSpPr>
          <p:cNvPr id="11" name="Text 9"/>
          <p:cNvSpPr/>
          <p:nvPr/>
        </p:nvSpPr>
        <p:spPr>
          <a:xfrm>
            <a:off x="691158" y="7142083"/>
            <a:ext cx="6413302" cy="552688"/>
          </a:xfrm>
          <a:prstGeom prst="rect">
            <a:avLst/>
          </a:prstGeom>
          <a:noFill/>
          <a:ln/>
        </p:spPr>
        <p:txBody>
          <a:bodyPr wrap="square" lIns="0" tIns="0" rIns="0" bIns="0" rtlCol="0" anchor="t"/>
          <a:lstStyle/>
          <a:p>
            <a:pPr algn="l" marL="342900" indent="-342900">
              <a:lnSpc>
                <a:spcPts val="2150"/>
              </a:lnSpc>
              <a:buSzPct val="100000"/>
              <a:buChar char="•"/>
            </a:pPr>
            <a:r>
              <a:rPr lang="en-US" sz="1350" dirty="0">
                <a:solidFill>
                  <a:srgbClr val="010141"/>
                </a:solidFill>
                <a:latin typeface="Inter" pitchFamily="34" charset="0"/>
                <a:ea typeface="Inter" pitchFamily="34" charset="-122"/>
                <a:cs typeface="Inter" pitchFamily="34" charset="-120"/>
              </a:rPr>
              <a:t>Development of long-term, strategic relationships with investors that transcend mere financial provision.</a:t>
            </a:r>
            <a:endParaRPr lang="en-US" sz="1350" dirty="0"/>
          </a:p>
        </p:txBody>
      </p:sp>
      <p:sp>
        <p:nvSpPr>
          <p:cNvPr id="12" name="Text 10"/>
          <p:cNvSpPr/>
          <p:nvPr/>
        </p:nvSpPr>
        <p:spPr>
          <a:xfrm>
            <a:off x="7533561" y="1706166"/>
            <a:ext cx="6413302" cy="647938"/>
          </a:xfrm>
          <a:prstGeom prst="rect">
            <a:avLst/>
          </a:prstGeom>
          <a:noFill/>
          <a:ln/>
        </p:spPr>
        <p:txBody>
          <a:bodyPr wrap="square" lIns="0" tIns="0" rIns="0" bIns="0" rtlCol="0" anchor="t"/>
          <a:lstStyle/>
          <a:p>
            <a:pPr algn="ctr" indent="0" marL="0">
              <a:lnSpc>
                <a:spcPts val="2550"/>
              </a:lnSpc>
              <a:buNone/>
            </a:pPr>
            <a:r>
              <a:rPr lang="en-US" sz="2000" b="1" dirty="0">
                <a:solidFill>
                  <a:srgbClr val="010141"/>
                </a:solidFill>
                <a:latin typeface="Inter Bold" pitchFamily="34" charset="0"/>
                <a:ea typeface="Inter Bold" pitchFamily="34" charset="-122"/>
                <a:cs typeface="Inter Bold" pitchFamily="34" charset="-120"/>
              </a:rPr>
              <a:t>Commitment to Responsible Investment Stewardship</a:t>
            </a:r>
            <a:endParaRPr lang="en-US" sz="2000" dirty="0"/>
          </a:p>
        </p:txBody>
      </p:sp>
      <p:sp>
        <p:nvSpPr>
          <p:cNvPr id="13" name="Text 11"/>
          <p:cNvSpPr/>
          <p:nvPr/>
        </p:nvSpPr>
        <p:spPr>
          <a:xfrm>
            <a:off x="7533561" y="2526863"/>
            <a:ext cx="6413302" cy="829032"/>
          </a:xfrm>
          <a:prstGeom prst="rect">
            <a:avLst/>
          </a:prstGeom>
          <a:noFill/>
          <a:ln/>
        </p:spPr>
        <p:txBody>
          <a:bodyPr wrap="square" lIns="0" tIns="0" rIns="0" bIns="0" rtlCol="0" anchor="t"/>
          <a:lstStyle/>
          <a:p>
            <a:pPr algn="ctr" indent="0" marL="0">
              <a:lnSpc>
                <a:spcPts val="2150"/>
              </a:lnSpc>
              <a:buNone/>
            </a:pPr>
            <a:r>
              <a:rPr lang="en-US" sz="1350" dirty="0">
                <a:solidFill>
                  <a:srgbClr val="366183"/>
                </a:solidFill>
                <a:latin typeface="Inter" pitchFamily="34" charset="0"/>
                <a:ea typeface="Inter" pitchFamily="34" charset="-122"/>
                <a:cs typeface="Inter" pitchFamily="34" charset="-120"/>
              </a:rPr>
              <a:t>AMETAZ GROUP</a:t>
            </a:r>
            <a:pPr algn="ctr" indent="0" marL="0">
              <a:lnSpc>
                <a:spcPts val="2150"/>
              </a:lnSpc>
              <a:buNone/>
            </a:pPr>
            <a:r>
              <a:rPr lang="en-US" sz="1350" dirty="0">
                <a:solidFill>
                  <a:srgbClr val="010141"/>
                </a:solidFill>
                <a:latin typeface="Inter" pitchFamily="34" charset="0"/>
                <a:ea typeface="Inter" pitchFamily="34" charset="-122"/>
                <a:cs typeface="Inter" pitchFamily="34" charset="-120"/>
              </a:rPr>
              <a:t> views investment readiness not merely as a financial process but as a catalyst for creating a positive impact on the economy and society. This commitment is manifested in three principal domains:</a:t>
            </a:r>
            <a:endParaRPr lang="en-US" sz="1350" dirty="0"/>
          </a:p>
        </p:txBody>
      </p:sp>
      <p:sp>
        <p:nvSpPr>
          <p:cNvPr id="14" name="Shape 12"/>
          <p:cNvSpPr/>
          <p:nvPr/>
        </p:nvSpPr>
        <p:spPr>
          <a:xfrm>
            <a:off x="7533561" y="3550206"/>
            <a:ext cx="6413302" cy="1939290"/>
          </a:xfrm>
          <a:prstGeom prst="roundRect">
            <a:avLst>
              <a:gd name="adj" fmla="val 3743"/>
            </a:avLst>
          </a:prstGeom>
          <a:solidFill>
            <a:srgbClr val="FFFFFF"/>
          </a:solidFill>
          <a:ln w="22860">
            <a:solidFill>
              <a:srgbClr val="C1CDD6"/>
            </a:solidFill>
            <a:prstDash val="solid"/>
          </a:ln>
        </p:spPr>
      </p:sp>
      <p:sp>
        <p:nvSpPr>
          <p:cNvPr id="15" name="Text 13"/>
          <p:cNvSpPr/>
          <p:nvPr/>
        </p:nvSpPr>
        <p:spPr>
          <a:xfrm>
            <a:off x="9093041" y="3745825"/>
            <a:ext cx="3294221" cy="269915"/>
          </a:xfrm>
          <a:prstGeom prst="rect">
            <a:avLst/>
          </a:prstGeom>
          <a:noFill/>
          <a:ln/>
        </p:spPr>
        <p:txBody>
          <a:bodyPr wrap="none" lIns="0" tIns="0" rIns="0" bIns="0" rtlCol="0" anchor="t"/>
          <a:lstStyle/>
          <a:p>
            <a:pPr algn="ctr" indent="0" marL="0">
              <a:lnSpc>
                <a:spcPts val="2100"/>
              </a:lnSpc>
              <a:buNone/>
            </a:pPr>
            <a:r>
              <a:rPr lang="en-US" sz="1700" b="1" dirty="0">
                <a:solidFill>
                  <a:srgbClr val="010141"/>
                </a:solidFill>
                <a:latin typeface="Inter Bold" pitchFamily="34" charset="0"/>
                <a:ea typeface="Inter Bold" pitchFamily="34" charset="-122"/>
                <a:cs typeface="Inter Bold" pitchFamily="34" charset="-120"/>
              </a:rPr>
              <a:t>Responsible &amp; Impact Investing</a:t>
            </a:r>
            <a:endParaRPr lang="en-US" sz="1700" dirty="0"/>
          </a:p>
        </p:txBody>
      </p:sp>
      <p:sp>
        <p:nvSpPr>
          <p:cNvPr id="16" name="Text 14"/>
          <p:cNvSpPr/>
          <p:nvPr/>
        </p:nvSpPr>
        <p:spPr>
          <a:xfrm>
            <a:off x="7729180" y="4188500"/>
            <a:ext cx="6022062" cy="1105376"/>
          </a:xfrm>
          <a:prstGeom prst="rect">
            <a:avLst/>
          </a:prstGeom>
          <a:noFill/>
          <a:ln/>
        </p:spPr>
        <p:txBody>
          <a:bodyPr wrap="square" lIns="0" tIns="0" rIns="0" bIns="0" rtlCol="0" anchor="t"/>
          <a:lstStyle/>
          <a:p>
            <a:pPr algn="ctr" indent="0" marL="0">
              <a:lnSpc>
                <a:spcPts val="2150"/>
              </a:lnSpc>
              <a:buNone/>
            </a:pPr>
            <a:r>
              <a:rPr lang="en-US" sz="1350" dirty="0">
                <a:solidFill>
                  <a:srgbClr val="010141"/>
                </a:solidFill>
                <a:latin typeface="Inter" pitchFamily="34" charset="0"/>
                <a:ea typeface="Inter" pitchFamily="34" charset="-122"/>
                <a:cs typeface="Inter" pitchFamily="34" charset="-120"/>
              </a:rPr>
              <a:t>Promoting investments that generate financial returns alongside positive social and environmental impacts, integrating ESG criteria into evaluation and investor selection processes, and prioritizing investors committed to sustainable development.</a:t>
            </a:r>
            <a:endParaRPr lang="en-US" sz="1350" dirty="0"/>
          </a:p>
        </p:txBody>
      </p:sp>
      <p:sp>
        <p:nvSpPr>
          <p:cNvPr id="17" name="Shape 15"/>
          <p:cNvSpPr/>
          <p:nvPr/>
        </p:nvSpPr>
        <p:spPr>
          <a:xfrm>
            <a:off x="7533561" y="5662255"/>
            <a:ext cx="6413302" cy="1662946"/>
          </a:xfrm>
          <a:prstGeom prst="roundRect">
            <a:avLst>
              <a:gd name="adj" fmla="val 4364"/>
            </a:avLst>
          </a:prstGeom>
          <a:solidFill>
            <a:srgbClr val="FFFFFF"/>
          </a:solidFill>
          <a:ln w="22860">
            <a:solidFill>
              <a:srgbClr val="C1CDD6"/>
            </a:solidFill>
            <a:prstDash val="solid"/>
          </a:ln>
        </p:spPr>
      </p:sp>
      <p:sp>
        <p:nvSpPr>
          <p:cNvPr id="18" name="Text 16"/>
          <p:cNvSpPr/>
          <p:nvPr/>
        </p:nvSpPr>
        <p:spPr>
          <a:xfrm>
            <a:off x="8686324" y="5857875"/>
            <a:ext cx="4107656" cy="269915"/>
          </a:xfrm>
          <a:prstGeom prst="rect">
            <a:avLst/>
          </a:prstGeom>
          <a:noFill/>
          <a:ln/>
        </p:spPr>
        <p:txBody>
          <a:bodyPr wrap="none" lIns="0" tIns="0" rIns="0" bIns="0" rtlCol="0" anchor="t"/>
          <a:lstStyle/>
          <a:p>
            <a:pPr algn="ctr" indent="0" marL="0">
              <a:lnSpc>
                <a:spcPts val="2100"/>
              </a:lnSpc>
              <a:buNone/>
            </a:pPr>
            <a:r>
              <a:rPr lang="en-US" sz="1700" b="1" dirty="0">
                <a:solidFill>
                  <a:srgbClr val="010141"/>
                </a:solidFill>
                <a:latin typeface="Inter Bold" pitchFamily="34" charset="0"/>
                <a:ea typeface="Inter Bold" pitchFamily="34" charset="-122"/>
                <a:cs typeface="Inter Bold" pitchFamily="34" charset="-120"/>
              </a:rPr>
              <a:t>Transparency &amp; Corporate Governance</a:t>
            </a:r>
            <a:endParaRPr lang="en-US" sz="1700" dirty="0"/>
          </a:p>
        </p:txBody>
      </p:sp>
      <p:sp>
        <p:nvSpPr>
          <p:cNvPr id="19" name="Text 17"/>
          <p:cNvSpPr/>
          <p:nvPr/>
        </p:nvSpPr>
        <p:spPr>
          <a:xfrm>
            <a:off x="7729180" y="6300549"/>
            <a:ext cx="6022062" cy="829032"/>
          </a:xfrm>
          <a:prstGeom prst="rect">
            <a:avLst/>
          </a:prstGeom>
          <a:noFill/>
          <a:ln/>
        </p:spPr>
        <p:txBody>
          <a:bodyPr wrap="square" lIns="0" tIns="0" rIns="0" bIns="0" rtlCol="0" anchor="t"/>
          <a:lstStyle/>
          <a:p>
            <a:pPr algn="ctr" indent="0" marL="0">
              <a:lnSpc>
                <a:spcPts val="2150"/>
              </a:lnSpc>
              <a:buNone/>
            </a:pPr>
            <a:r>
              <a:rPr lang="en-US" sz="1350" dirty="0">
                <a:solidFill>
                  <a:srgbClr val="010141"/>
                </a:solidFill>
                <a:latin typeface="Inter" pitchFamily="34" charset="0"/>
                <a:ea typeface="Inter" pitchFamily="34" charset="-122"/>
                <a:cs typeface="Inter" pitchFamily="34" charset="-120"/>
              </a:rPr>
              <a:t>Emphasizing adherence to the highest standards of transparency throughout all stages, promoting strong corporate governance, and combating corruption while upholding professional ethics.</a:t>
            </a:r>
            <a:endParaRPr lang="en-US" sz="1350"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(16:9)</PresentationFormat>
  <Paragraphs>0</Paragraphs>
  <Slides>10</Slides>
  <Notes>10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10</vt:i4>
      </vt:variant>
    </vt:vector>
  </HeadingPairs>
  <TitlesOfParts>
    <vt:vector size="13" baseType="lpstr">
      <vt:lpstr>Arial</vt:lpstr>
      <vt:lpstr>Calibri</vt:lpstr>
      <vt:lpstr>Office Theme</vt:lpstr>
      <vt:lpstr>Slide 1</vt:lpstr>
      <vt:lpstr>Slide 2</vt:lpstr>
      <vt:lpstr>Slide 3</vt:lpstr>
      <vt:lpstr>Slide 4</vt:lpstr>
      <vt:lpstr>Slide 5</vt:lpstr>
      <vt:lpstr>Slide 6</vt:lpstr>
      <vt:lpstr>Slide 7</vt:lpstr>
      <vt:lpstr>Slide 8</vt:lpstr>
      <vt:lpstr>Slide 9</vt:lpstr>
      <vt:lpstr>Slide 10</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lastModifiedBy/>
  <cp:revision>1</cp:revision>
  <dcterms:created xsi:type="dcterms:W3CDTF">2025-08-31T21:27:11Z</dcterms:created>
  <dcterms:modified xsi:type="dcterms:W3CDTF">2025-08-31T21:27:11Z</dcterms:modified>
</cp:coreProperties>
</file>