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Inter"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9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939FA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6618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9099A7"/>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6618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rotWithShape="1">
          <a:blip r:embed="rId3"/>
          <a:srcRect t="30288" b="17722"/>
          <a:stretch/>
        </p:blipFill>
        <p:spPr>
          <a:xfrm>
            <a:off x="8350210" y="1975491"/>
            <a:ext cx="5486400" cy="4278618"/>
          </a:xfrm>
          <a:prstGeom prst="rect">
            <a:avLst/>
          </a:prstGeom>
        </p:spPr>
      </p:pic>
      <p:sp>
        <p:nvSpPr>
          <p:cNvPr id="3" name="Text 0"/>
          <p:cNvSpPr/>
          <p:nvPr/>
        </p:nvSpPr>
        <p:spPr>
          <a:xfrm>
            <a:off x="793790" y="2492573"/>
            <a:ext cx="7556421" cy="1860233"/>
          </a:xfrm>
          <a:prstGeom prst="rect">
            <a:avLst/>
          </a:prstGeom>
          <a:noFill/>
          <a:ln/>
        </p:spPr>
        <p:txBody>
          <a:bodyPr wrap="square" lIns="0" tIns="0" rIns="0" bIns="0" rtlCol="0" anchor="t"/>
          <a:lstStyle/>
          <a:p>
            <a:pPr marL="0" indent="0" algn="ctr">
              <a:lnSpc>
                <a:spcPts val="4850"/>
              </a:lnSpc>
              <a:buNone/>
            </a:pPr>
            <a:r>
              <a:rPr lang="en-US" sz="3900" b="1" dirty="0">
                <a:solidFill>
                  <a:srgbClr val="010141"/>
                </a:solidFill>
                <a:latin typeface="Inter Bold" pitchFamily="34" charset="0"/>
                <a:ea typeface="Inter Bold" pitchFamily="34" charset="-122"/>
                <a:cs typeface="Inter Bold" pitchFamily="34" charset="-120"/>
              </a:rPr>
              <a:t>AI &amp; IT at AMETAZ GROUP: </a:t>
            </a:r>
            <a:r>
              <a:rPr lang="en-US" sz="3900" b="1" dirty="0">
                <a:solidFill>
                  <a:srgbClr val="AFCBF8"/>
                </a:solidFill>
                <a:latin typeface="Inter Bold" pitchFamily="34" charset="0"/>
                <a:ea typeface="Inter Bold" pitchFamily="34" charset="-122"/>
                <a:cs typeface="Inter Bold" pitchFamily="34" charset="-120"/>
              </a:rPr>
              <a:t>Architecting Digital Transformation</a:t>
            </a:r>
            <a:endParaRPr lang="en-US" sz="3900" dirty="0"/>
          </a:p>
        </p:txBody>
      </p:sp>
      <p:sp>
        <p:nvSpPr>
          <p:cNvPr id="4" name="Text 1"/>
          <p:cNvSpPr/>
          <p:nvPr/>
        </p:nvSpPr>
        <p:spPr>
          <a:xfrm>
            <a:off x="793790" y="4650462"/>
            <a:ext cx="7556421" cy="317540"/>
          </a:xfrm>
          <a:prstGeom prst="rect">
            <a:avLst/>
          </a:prstGeom>
          <a:noFill/>
          <a:ln/>
        </p:spPr>
        <p:txBody>
          <a:bodyPr wrap="none" lIns="0" tIns="0" rIns="0" bIns="0" rtlCol="0" anchor="t"/>
          <a:lstStyle/>
          <a:p>
            <a:pPr marL="0" indent="0" algn="ctr">
              <a:lnSpc>
                <a:spcPts val="2500"/>
              </a:lnSpc>
              <a:buNone/>
            </a:pPr>
            <a:r>
              <a:rPr lang="en-US" sz="1550" dirty="0">
                <a:solidFill>
                  <a:srgbClr val="010141"/>
                </a:solidFill>
                <a:latin typeface="Inter" pitchFamily="34" charset="0"/>
                <a:ea typeface="Inter" pitchFamily="34" charset="-122"/>
                <a:cs typeface="Inter" pitchFamily="34" charset="-120"/>
              </a:rPr>
              <a:t>Fostering Boundless Innovation, and Cultivating Global Leadership</a:t>
            </a:r>
            <a:endParaRPr lang="en-US" sz="1550" dirty="0"/>
          </a:p>
        </p:txBody>
      </p:sp>
      <p:pic>
        <p:nvPicPr>
          <p:cNvPr id="5" name="Image 1" descr="preencoded.png">
            <a:hlinkClick r:id="" action="ppaction://noaction"/>
          </p:cNvPr>
          <p:cNvPicPr>
            <a:picLocks noChangeAspect="1"/>
          </p:cNvPicPr>
          <p:nvPr/>
        </p:nvPicPr>
        <p:blipFill>
          <a:blip r:embed="rId4"/>
          <a:stretch>
            <a:fillRect/>
          </a:stretch>
        </p:blipFill>
        <p:spPr>
          <a:xfrm>
            <a:off x="2010132" y="5191244"/>
            <a:ext cx="3535085" cy="545783"/>
          </a:xfrm>
          <a:prstGeom prst="rect">
            <a:avLst/>
          </a:prstGeom>
        </p:spPr>
      </p:pic>
      <p:pic>
        <p:nvPicPr>
          <p:cNvPr id="6" name="Image 2" descr="preencoded.png">
            <a:hlinkClick r:id="" action="ppaction://noaction"/>
          </p:cNvPr>
          <p:cNvPicPr>
            <a:picLocks noChangeAspect="1"/>
          </p:cNvPicPr>
          <p:nvPr/>
        </p:nvPicPr>
        <p:blipFill>
          <a:blip r:embed="rId5"/>
          <a:stretch>
            <a:fillRect/>
          </a:stretch>
        </p:blipFill>
        <p:spPr>
          <a:xfrm>
            <a:off x="5644396" y="5191244"/>
            <a:ext cx="1489472" cy="5457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081587" y="1830110"/>
            <a:ext cx="4467225" cy="496133"/>
          </a:xfrm>
          <a:prstGeom prst="rect">
            <a:avLst/>
          </a:prstGeom>
          <a:noFill/>
          <a:ln/>
        </p:spPr>
        <p:txBody>
          <a:bodyPr wrap="none" lIns="0" tIns="0" rIns="0" bIns="0" rtlCol="0" anchor="t"/>
          <a:lstStyle/>
          <a:p>
            <a:pPr marL="0" indent="0" algn="ctr">
              <a:lnSpc>
                <a:spcPts val="3900"/>
              </a:lnSpc>
              <a:buNone/>
            </a:pPr>
            <a:r>
              <a:rPr lang="en-US" sz="3100" b="1" dirty="0">
                <a:solidFill>
                  <a:srgbClr val="010141"/>
                </a:solidFill>
                <a:latin typeface="Inter Bold" pitchFamily="34" charset="0"/>
                <a:ea typeface="Inter Bold" pitchFamily="34" charset="-122"/>
                <a:cs typeface="Inter Bold" pitchFamily="34" charset="-120"/>
              </a:rPr>
              <a:t>The Digital Imperative: </a:t>
            </a:r>
            <a:endParaRPr lang="en-US" sz="3100" dirty="0"/>
          </a:p>
        </p:txBody>
      </p:sp>
      <p:sp>
        <p:nvSpPr>
          <p:cNvPr id="3" name="Text 1"/>
          <p:cNvSpPr/>
          <p:nvPr/>
        </p:nvSpPr>
        <p:spPr>
          <a:xfrm>
            <a:off x="3057287" y="2524601"/>
            <a:ext cx="8515707" cy="496133"/>
          </a:xfrm>
          <a:prstGeom prst="rect">
            <a:avLst/>
          </a:prstGeom>
          <a:noFill/>
          <a:ln/>
        </p:spPr>
        <p:txBody>
          <a:bodyPr wrap="none" lIns="0" tIns="0" rIns="0" bIns="0" rtlCol="0" anchor="t"/>
          <a:lstStyle/>
          <a:p>
            <a:pPr marL="0" indent="0" algn="ctr">
              <a:lnSpc>
                <a:spcPts val="3900"/>
              </a:lnSpc>
              <a:buNone/>
            </a:pPr>
            <a:r>
              <a:rPr lang="en-US" sz="3100" b="1" dirty="0">
                <a:solidFill>
                  <a:srgbClr val="AFCBF8"/>
                </a:solidFill>
                <a:latin typeface="Inter Bold" pitchFamily="34" charset="0"/>
                <a:ea typeface="Inter Bold" pitchFamily="34" charset="-122"/>
                <a:cs typeface="Inter Bold" pitchFamily="34" charset="-120"/>
              </a:rPr>
              <a:t>Necessity of Organizational Metamorphosis</a:t>
            </a:r>
            <a:endParaRPr lang="en-US" sz="3100" dirty="0"/>
          </a:p>
        </p:txBody>
      </p:sp>
      <p:sp>
        <p:nvSpPr>
          <p:cNvPr id="4" name="Text 2"/>
          <p:cNvSpPr/>
          <p:nvPr/>
        </p:nvSpPr>
        <p:spPr>
          <a:xfrm>
            <a:off x="793790" y="3318391"/>
            <a:ext cx="13042821" cy="1270159"/>
          </a:xfrm>
          <a:prstGeom prst="rect">
            <a:avLst/>
          </a:prstGeom>
          <a:noFill/>
          <a:ln/>
        </p:spPr>
        <p:txBody>
          <a:bodyPr wrap="square" lIns="0" tIns="0" rIns="0" bIns="0" rtlCol="0" anchor="t"/>
          <a:lstStyle/>
          <a:p>
            <a:pPr marL="0" indent="0" algn="ctr">
              <a:lnSpc>
                <a:spcPts val="2500"/>
              </a:lnSpc>
              <a:buNone/>
            </a:pPr>
            <a:r>
              <a:rPr lang="en-US" sz="1550" dirty="0">
                <a:solidFill>
                  <a:srgbClr val="010141"/>
                </a:solidFill>
                <a:latin typeface="Inter" pitchFamily="34" charset="0"/>
                <a:ea typeface="Inter" pitchFamily="34" charset="-122"/>
                <a:cs typeface="Inter" pitchFamily="34" charset="-120"/>
              </a:rPr>
              <a:t>In the contemporary business landscape, information technology and artificial intelligence have transcended their roles as mere ancillary tools to emerge as the fundamental pillars underpinning organizational growth, competitiveness, and long-term viability. As the momentum of digital transformation accelerates, enterprises that fail to modernize their IT infrastructure and harness the potential of artificial intelligence face swift obsolescence.</a:t>
            </a:r>
            <a:endParaRPr lang="en-US" sz="1550" dirty="0"/>
          </a:p>
        </p:txBody>
      </p:sp>
      <p:sp>
        <p:nvSpPr>
          <p:cNvPr id="5" name="Text 3"/>
          <p:cNvSpPr/>
          <p:nvPr/>
        </p:nvSpPr>
        <p:spPr>
          <a:xfrm>
            <a:off x="793790" y="4811792"/>
            <a:ext cx="13042821" cy="1587698"/>
          </a:xfrm>
          <a:prstGeom prst="rect">
            <a:avLst/>
          </a:prstGeom>
          <a:noFill/>
          <a:ln/>
        </p:spPr>
        <p:txBody>
          <a:bodyPr wrap="square" lIns="0" tIns="0" rIns="0" bIns="0" rtlCol="0" anchor="t"/>
          <a:lstStyle/>
          <a:p>
            <a:pPr marL="0" indent="0" algn="ctr">
              <a:lnSpc>
                <a:spcPts val="2500"/>
              </a:lnSpc>
              <a:buNone/>
            </a:pPr>
            <a:r>
              <a:rPr lang="en-US" sz="1550" dirty="0">
                <a:solidFill>
                  <a:srgbClr val="010141"/>
                </a:solidFill>
                <a:latin typeface="Inter" pitchFamily="34" charset="0"/>
                <a:ea typeface="Inter" pitchFamily="34" charset="-122"/>
                <a:cs typeface="Inter" pitchFamily="34" charset="-120"/>
              </a:rPr>
              <a:t>AMETAZ GROUP, possessing a profound understanding of this paradigm shift, has meticulously architected its AI &amp; IT services upon the core tenets of </a:t>
            </a:r>
            <a:r>
              <a:rPr lang="en-US" sz="1550" dirty="0">
                <a:solidFill>
                  <a:srgbClr val="366183"/>
                </a:solidFill>
                <a:latin typeface="Inter" pitchFamily="34" charset="0"/>
                <a:ea typeface="Inter" pitchFamily="34" charset="-122"/>
                <a:cs typeface="Inter" pitchFamily="34" charset="-120"/>
              </a:rPr>
              <a:t>integration, innovation, and sustainable value creation</a:t>
            </a:r>
            <a:r>
              <a:rPr lang="en-US" sz="1550" dirty="0">
                <a:solidFill>
                  <a:srgbClr val="010141"/>
                </a:solidFill>
                <a:latin typeface="Inter" pitchFamily="34" charset="0"/>
                <a:ea typeface="Inter" pitchFamily="34" charset="-122"/>
                <a:cs typeface="Inter" pitchFamily="34" charset="-120"/>
              </a:rPr>
              <a:t>. By amalgamating multidisciplinary expertise across technology, commerce, and international spheres, the company serves as a steadfast navigator for organizations embarking on their digital transformation odyssey, empowering them not only to achieve operational excellence but to conceive and implement entirely novel business paradigms.</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574619" y="541972"/>
            <a:ext cx="5481042" cy="447437"/>
          </a:xfrm>
          <a:prstGeom prst="rect">
            <a:avLst/>
          </a:prstGeom>
          <a:noFill/>
          <a:ln/>
        </p:spPr>
        <p:txBody>
          <a:bodyPr wrap="none" lIns="0" tIns="0" rIns="0" bIns="0" rtlCol="0" anchor="t"/>
          <a:lstStyle/>
          <a:p>
            <a:pPr marL="0" indent="0" algn="ctr">
              <a:lnSpc>
                <a:spcPts val="3500"/>
              </a:lnSpc>
              <a:buNone/>
            </a:pPr>
            <a:r>
              <a:rPr lang="en-US" sz="2800" b="1" dirty="0">
                <a:solidFill>
                  <a:srgbClr val="010141"/>
                </a:solidFill>
                <a:latin typeface="Inter Bold" pitchFamily="34" charset="0"/>
                <a:ea typeface="Inter Bold" pitchFamily="34" charset="-122"/>
                <a:cs typeface="Inter Bold" pitchFamily="34" charset="-120"/>
              </a:rPr>
              <a:t>A Global Perspective on AI &amp; IT:</a:t>
            </a:r>
            <a:endParaRPr lang="en-US" sz="2800" dirty="0"/>
          </a:p>
        </p:txBody>
      </p:sp>
      <p:sp>
        <p:nvSpPr>
          <p:cNvPr id="3" name="Text 1"/>
          <p:cNvSpPr/>
          <p:nvPr/>
        </p:nvSpPr>
        <p:spPr>
          <a:xfrm>
            <a:off x="3162419" y="1168360"/>
            <a:ext cx="8305562" cy="447437"/>
          </a:xfrm>
          <a:prstGeom prst="rect">
            <a:avLst/>
          </a:prstGeom>
          <a:noFill/>
          <a:ln/>
        </p:spPr>
        <p:txBody>
          <a:bodyPr wrap="none" lIns="0" tIns="0" rIns="0" bIns="0" rtlCol="0" anchor="t"/>
          <a:lstStyle/>
          <a:p>
            <a:pPr marL="0" indent="0" algn="ctr">
              <a:lnSpc>
                <a:spcPts val="3500"/>
              </a:lnSpc>
              <a:buNone/>
            </a:pPr>
            <a:r>
              <a:rPr lang="en-US" sz="2800" b="1" dirty="0">
                <a:solidFill>
                  <a:srgbClr val="AFCBF8"/>
                </a:solidFill>
                <a:latin typeface="Inter Bold" pitchFamily="34" charset="0"/>
                <a:ea typeface="Inter Bold" pitchFamily="34" charset="-122"/>
                <a:cs typeface="Inter Bold" pitchFamily="34" charset="-120"/>
              </a:rPr>
              <a:t> Redefining Beyond Conventional Infrastructure</a:t>
            </a:r>
            <a:endParaRPr lang="en-US" sz="2800" dirty="0"/>
          </a:p>
        </p:txBody>
      </p:sp>
      <p:sp>
        <p:nvSpPr>
          <p:cNvPr id="4" name="Text 2"/>
          <p:cNvSpPr/>
          <p:nvPr/>
        </p:nvSpPr>
        <p:spPr>
          <a:xfrm>
            <a:off x="716042" y="1884283"/>
            <a:ext cx="13198316" cy="572929"/>
          </a:xfrm>
          <a:prstGeom prst="rect">
            <a:avLst/>
          </a:prstGeom>
          <a:noFill/>
          <a:ln/>
        </p:spPr>
        <p:txBody>
          <a:bodyPr wrap="square" lIns="0" tIns="0" rIns="0" bIns="0" rtlCol="0" anchor="t"/>
          <a:lstStyle/>
          <a:p>
            <a:pPr marL="0" indent="0" algn="ctr">
              <a:lnSpc>
                <a:spcPts val="2250"/>
              </a:lnSpc>
              <a:buNone/>
            </a:pPr>
            <a:r>
              <a:rPr lang="en-US" sz="1400" dirty="0">
                <a:solidFill>
                  <a:srgbClr val="010141"/>
                </a:solidFill>
                <a:latin typeface="Inter" pitchFamily="34" charset="0"/>
                <a:ea typeface="Inter" pitchFamily="34" charset="-122"/>
                <a:cs typeface="Inter" pitchFamily="34" charset="-120"/>
              </a:rPr>
              <a:t>In the modern lexicon, information technology and artificial intelligence are inextricably linked facets of a single entity, synergistically forging intelligent systems endowed with the capacity for continuous learning, adaptation, and optimization. This domain can be delineated across three primary dimensions:</a:t>
            </a:r>
            <a:endParaRPr lang="en-US" sz="1400" dirty="0"/>
          </a:p>
        </p:txBody>
      </p:sp>
      <p:sp>
        <p:nvSpPr>
          <p:cNvPr id="5" name="Shape 3"/>
          <p:cNvSpPr/>
          <p:nvPr/>
        </p:nvSpPr>
        <p:spPr>
          <a:xfrm>
            <a:off x="716042" y="2927032"/>
            <a:ext cx="4280059" cy="4760595"/>
          </a:xfrm>
          <a:prstGeom prst="roundRect">
            <a:avLst>
              <a:gd name="adj" fmla="val 2564"/>
            </a:avLst>
          </a:prstGeom>
          <a:solidFill>
            <a:srgbClr val="FFFFFF"/>
          </a:solidFill>
          <a:ln/>
        </p:spPr>
      </p:sp>
      <p:sp>
        <p:nvSpPr>
          <p:cNvPr id="6" name="Shape 4"/>
          <p:cNvSpPr/>
          <p:nvPr/>
        </p:nvSpPr>
        <p:spPr>
          <a:xfrm>
            <a:off x="716042" y="2904173"/>
            <a:ext cx="4280059" cy="91440"/>
          </a:xfrm>
          <a:prstGeom prst="roundRect">
            <a:avLst>
              <a:gd name="adj" fmla="val 82234"/>
            </a:avLst>
          </a:prstGeom>
          <a:solidFill>
            <a:srgbClr val="366183"/>
          </a:solidFill>
          <a:ln/>
        </p:spPr>
      </p:sp>
      <p:sp>
        <p:nvSpPr>
          <p:cNvPr id="7" name="Shape 5"/>
          <p:cNvSpPr/>
          <p:nvPr/>
        </p:nvSpPr>
        <p:spPr>
          <a:xfrm>
            <a:off x="2587526" y="2658547"/>
            <a:ext cx="537091" cy="537091"/>
          </a:xfrm>
          <a:prstGeom prst="roundRect">
            <a:avLst>
              <a:gd name="adj" fmla="val 170250"/>
            </a:avLst>
          </a:prstGeom>
          <a:solidFill>
            <a:srgbClr val="366183"/>
          </a:solidFill>
          <a:ln/>
        </p:spPr>
      </p:sp>
      <p:sp>
        <p:nvSpPr>
          <p:cNvPr id="8" name="Text 6"/>
          <p:cNvSpPr/>
          <p:nvPr/>
        </p:nvSpPr>
        <p:spPr>
          <a:xfrm>
            <a:off x="2748617" y="2792849"/>
            <a:ext cx="214789" cy="268486"/>
          </a:xfrm>
          <a:prstGeom prst="rect">
            <a:avLst/>
          </a:prstGeom>
          <a:noFill/>
          <a:ln/>
        </p:spPr>
        <p:txBody>
          <a:bodyPr wrap="none" lIns="0" tIns="0" rIns="0" bIns="0" rtlCol="0" anchor="t"/>
          <a:lstStyle/>
          <a:p>
            <a:pPr marL="0" indent="0" algn="l">
              <a:lnSpc>
                <a:spcPts val="2700"/>
              </a:lnSpc>
              <a:buNone/>
            </a:pPr>
            <a:r>
              <a:rPr lang="en-US" sz="1650" b="1" dirty="0">
                <a:solidFill>
                  <a:srgbClr val="FFFFFF"/>
                </a:solidFill>
                <a:latin typeface="Inter Bold" pitchFamily="34" charset="0"/>
                <a:ea typeface="Inter Bold" pitchFamily="34" charset="-122"/>
                <a:cs typeface="Inter Bold" pitchFamily="34" charset="-120"/>
              </a:rPr>
              <a:t>1</a:t>
            </a:r>
            <a:endParaRPr lang="en-US" sz="1650" dirty="0"/>
          </a:p>
        </p:txBody>
      </p:sp>
      <p:sp>
        <p:nvSpPr>
          <p:cNvPr id="9" name="Text 7"/>
          <p:cNvSpPr/>
          <p:nvPr/>
        </p:nvSpPr>
        <p:spPr>
          <a:xfrm>
            <a:off x="1737122" y="3374588"/>
            <a:ext cx="2237899" cy="279797"/>
          </a:xfrm>
          <a:prstGeom prst="rect">
            <a:avLst/>
          </a:prstGeom>
          <a:noFill/>
          <a:ln/>
        </p:spPr>
        <p:txBody>
          <a:bodyPr wrap="none" lIns="0" tIns="0" rIns="0" bIns="0" rtlCol="0" anchor="t"/>
          <a:lstStyle/>
          <a:p>
            <a:pPr marL="0" indent="0" algn="ctr">
              <a:lnSpc>
                <a:spcPts val="2200"/>
              </a:lnSpc>
              <a:buNone/>
            </a:pPr>
            <a:r>
              <a:rPr lang="en-US" sz="1750" b="1" dirty="0">
                <a:solidFill>
                  <a:srgbClr val="010141"/>
                </a:solidFill>
                <a:latin typeface="Inter Bold" pitchFamily="34" charset="0"/>
                <a:ea typeface="Inter Bold" pitchFamily="34" charset="-122"/>
                <a:cs typeface="Inter Bold" pitchFamily="34" charset="-120"/>
              </a:rPr>
              <a:t>IT Infrastructure</a:t>
            </a:r>
            <a:endParaRPr lang="en-US" sz="1750" dirty="0"/>
          </a:p>
        </p:txBody>
      </p:sp>
      <p:sp>
        <p:nvSpPr>
          <p:cNvPr id="10" name="Text 8"/>
          <p:cNvSpPr/>
          <p:nvPr/>
        </p:nvSpPr>
        <p:spPr>
          <a:xfrm>
            <a:off x="917853" y="3761780"/>
            <a:ext cx="3876437" cy="3724037"/>
          </a:xfrm>
          <a:prstGeom prst="rect">
            <a:avLst/>
          </a:prstGeom>
          <a:noFill/>
          <a:ln/>
        </p:spPr>
        <p:txBody>
          <a:bodyPr wrap="square" lIns="0" tIns="0" rIns="0" bIns="0" rtlCol="0" anchor="t"/>
          <a:lstStyle/>
          <a:p>
            <a:pPr marL="0" indent="0" algn="ctr">
              <a:lnSpc>
                <a:spcPts val="2250"/>
              </a:lnSpc>
              <a:buNone/>
            </a:pPr>
            <a:r>
              <a:rPr lang="en-US" sz="1400" dirty="0">
                <a:solidFill>
                  <a:srgbClr val="010141"/>
                </a:solidFill>
                <a:latin typeface="Inter" pitchFamily="34" charset="0"/>
                <a:ea typeface="Inter" pitchFamily="34" charset="-122"/>
                <a:cs typeface="Inter" pitchFamily="34" charset="-120"/>
              </a:rPr>
              <a:t>This encompasses the entire spectrum of hardware, software, networks, and storage systems that constitute the bedrock of an organization's daily operations. A forward-looking approach dictates that IT infrastructure must be inherently agile, scalable, secure, and cloud-native to adequately serve the dynamic exigencies of digital enterprises. Foundational concepts such as Cloud Computing, the Internet of Things (IoT), and Software-Defined Networking (SDN) are integral components of this domain.</a:t>
            </a:r>
            <a:endParaRPr lang="en-US" sz="1400" dirty="0"/>
          </a:p>
        </p:txBody>
      </p:sp>
      <p:sp>
        <p:nvSpPr>
          <p:cNvPr id="11" name="Shape 9"/>
          <p:cNvSpPr/>
          <p:nvPr/>
        </p:nvSpPr>
        <p:spPr>
          <a:xfrm>
            <a:off x="5175052" y="2927032"/>
            <a:ext cx="4280178" cy="4760595"/>
          </a:xfrm>
          <a:prstGeom prst="roundRect">
            <a:avLst>
              <a:gd name="adj" fmla="val 2564"/>
            </a:avLst>
          </a:prstGeom>
          <a:solidFill>
            <a:srgbClr val="FFFFFF"/>
          </a:solidFill>
          <a:ln/>
        </p:spPr>
      </p:sp>
      <p:sp>
        <p:nvSpPr>
          <p:cNvPr id="12" name="Shape 10"/>
          <p:cNvSpPr/>
          <p:nvPr/>
        </p:nvSpPr>
        <p:spPr>
          <a:xfrm>
            <a:off x="5175052" y="2904173"/>
            <a:ext cx="4280178" cy="91440"/>
          </a:xfrm>
          <a:prstGeom prst="roundRect">
            <a:avLst>
              <a:gd name="adj" fmla="val 82234"/>
            </a:avLst>
          </a:prstGeom>
          <a:solidFill>
            <a:srgbClr val="366183"/>
          </a:solidFill>
          <a:ln/>
        </p:spPr>
      </p:sp>
      <p:sp>
        <p:nvSpPr>
          <p:cNvPr id="13" name="Shape 11"/>
          <p:cNvSpPr/>
          <p:nvPr/>
        </p:nvSpPr>
        <p:spPr>
          <a:xfrm>
            <a:off x="7046535" y="2658547"/>
            <a:ext cx="537091" cy="537091"/>
          </a:xfrm>
          <a:prstGeom prst="roundRect">
            <a:avLst>
              <a:gd name="adj" fmla="val 170250"/>
            </a:avLst>
          </a:prstGeom>
          <a:solidFill>
            <a:srgbClr val="366183"/>
          </a:solidFill>
          <a:ln/>
        </p:spPr>
      </p:sp>
      <p:sp>
        <p:nvSpPr>
          <p:cNvPr id="14" name="Text 12"/>
          <p:cNvSpPr/>
          <p:nvPr/>
        </p:nvSpPr>
        <p:spPr>
          <a:xfrm>
            <a:off x="7207627" y="2792849"/>
            <a:ext cx="214789" cy="268486"/>
          </a:xfrm>
          <a:prstGeom prst="rect">
            <a:avLst/>
          </a:prstGeom>
          <a:noFill/>
          <a:ln/>
        </p:spPr>
        <p:txBody>
          <a:bodyPr wrap="none" lIns="0" tIns="0" rIns="0" bIns="0" rtlCol="0" anchor="t"/>
          <a:lstStyle/>
          <a:p>
            <a:pPr marL="0" indent="0" algn="l">
              <a:lnSpc>
                <a:spcPts val="2700"/>
              </a:lnSpc>
              <a:buNone/>
            </a:pPr>
            <a:r>
              <a:rPr lang="en-US" sz="1650" b="1" dirty="0">
                <a:solidFill>
                  <a:srgbClr val="FFFFFF"/>
                </a:solidFill>
                <a:latin typeface="Inter Bold" pitchFamily="34" charset="0"/>
                <a:ea typeface="Inter Bold" pitchFamily="34" charset="-122"/>
                <a:cs typeface="Inter Bold" pitchFamily="34" charset="-120"/>
              </a:rPr>
              <a:t>2</a:t>
            </a:r>
            <a:endParaRPr lang="en-US" sz="1650" dirty="0"/>
          </a:p>
        </p:txBody>
      </p:sp>
      <p:sp>
        <p:nvSpPr>
          <p:cNvPr id="15" name="Text 13"/>
          <p:cNvSpPr/>
          <p:nvPr/>
        </p:nvSpPr>
        <p:spPr>
          <a:xfrm>
            <a:off x="5376863" y="3374588"/>
            <a:ext cx="3876556" cy="559594"/>
          </a:xfrm>
          <a:prstGeom prst="rect">
            <a:avLst/>
          </a:prstGeom>
          <a:noFill/>
          <a:ln/>
        </p:spPr>
        <p:txBody>
          <a:bodyPr wrap="square" lIns="0" tIns="0" rIns="0" bIns="0" rtlCol="0" anchor="t"/>
          <a:lstStyle/>
          <a:p>
            <a:pPr marL="0" indent="0" algn="ctr">
              <a:lnSpc>
                <a:spcPts val="2200"/>
              </a:lnSpc>
              <a:buNone/>
            </a:pPr>
            <a:r>
              <a:rPr lang="en-US" sz="1750" b="1" dirty="0">
                <a:solidFill>
                  <a:srgbClr val="010141"/>
                </a:solidFill>
                <a:latin typeface="Inter Bold" pitchFamily="34" charset="0"/>
                <a:ea typeface="Inter Bold" pitchFamily="34" charset="-122"/>
                <a:cs typeface="Inter Bold" pitchFamily="34" charset="-120"/>
              </a:rPr>
              <a:t>Artificial Intelligence &amp; Machine Learning</a:t>
            </a:r>
            <a:endParaRPr lang="en-US" sz="1750" dirty="0"/>
          </a:p>
        </p:txBody>
      </p:sp>
      <p:sp>
        <p:nvSpPr>
          <p:cNvPr id="16" name="Text 14"/>
          <p:cNvSpPr/>
          <p:nvPr/>
        </p:nvSpPr>
        <p:spPr>
          <a:xfrm>
            <a:off x="5376863" y="4041577"/>
            <a:ext cx="3876556" cy="2864644"/>
          </a:xfrm>
          <a:prstGeom prst="rect">
            <a:avLst/>
          </a:prstGeom>
          <a:noFill/>
          <a:ln/>
        </p:spPr>
        <p:txBody>
          <a:bodyPr wrap="square" lIns="0" tIns="0" rIns="0" bIns="0" rtlCol="0" anchor="t"/>
          <a:lstStyle/>
          <a:p>
            <a:pPr marL="0" indent="0" algn="ctr">
              <a:lnSpc>
                <a:spcPts val="2250"/>
              </a:lnSpc>
              <a:buNone/>
            </a:pPr>
            <a:r>
              <a:rPr lang="en-US" sz="1400" dirty="0">
                <a:solidFill>
                  <a:srgbClr val="010141"/>
                </a:solidFill>
                <a:latin typeface="Inter" pitchFamily="34" charset="0"/>
                <a:ea typeface="Inter" pitchFamily="34" charset="-122"/>
                <a:cs typeface="Inter" pitchFamily="34" charset="-120"/>
              </a:rPr>
              <a:t>This discipline is dedicated to engineering systems capable of executing tasks that traditionally necessitate human cognition. It encompasses specialized subfields including Deep Learning, Natural Language Processing (NLP), Computer Vision, and Expert Systems. The paramount objective is the creation of autonomous systems capable of learning from data, generating accurate predictions, and rendering intelligent decisions.</a:t>
            </a:r>
            <a:endParaRPr lang="en-US" sz="1400" dirty="0"/>
          </a:p>
        </p:txBody>
      </p:sp>
      <p:sp>
        <p:nvSpPr>
          <p:cNvPr id="17" name="Shape 15"/>
          <p:cNvSpPr/>
          <p:nvPr/>
        </p:nvSpPr>
        <p:spPr>
          <a:xfrm>
            <a:off x="9634180" y="2927032"/>
            <a:ext cx="4280059" cy="4760595"/>
          </a:xfrm>
          <a:prstGeom prst="roundRect">
            <a:avLst>
              <a:gd name="adj" fmla="val 2564"/>
            </a:avLst>
          </a:prstGeom>
          <a:solidFill>
            <a:srgbClr val="FFFFFF"/>
          </a:solidFill>
          <a:ln/>
        </p:spPr>
      </p:sp>
      <p:sp>
        <p:nvSpPr>
          <p:cNvPr id="18" name="Shape 16"/>
          <p:cNvSpPr/>
          <p:nvPr/>
        </p:nvSpPr>
        <p:spPr>
          <a:xfrm>
            <a:off x="9634180" y="2904173"/>
            <a:ext cx="4280059" cy="91440"/>
          </a:xfrm>
          <a:prstGeom prst="roundRect">
            <a:avLst>
              <a:gd name="adj" fmla="val 82234"/>
            </a:avLst>
          </a:prstGeom>
          <a:solidFill>
            <a:srgbClr val="366183"/>
          </a:solidFill>
          <a:ln/>
        </p:spPr>
      </p:sp>
      <p:sp>
        <p:nvSpPr>
          <p:cNvPr id="19" name="Shape 17"/>
          <p:cNvSpPr/>
          <p:nvPr/>
        </p:nvSpPr>
        <p:spPr>
          <a:xfrm>
            <a:off x="11505664" y="2658547"/>
            <a:ext cx="537091" cy="537091"/>
          </a:xfrm>
          <a:prstGeom prst="roundRect">
            <a:avLst>
              <a:gd name="adj" fmla="val 170250"/>
            </a:avLst>
          </a:prstGeom>
          <a:solidFill>
            <a:srgbClr val="366183"/>
          </a:solidFill>
          <a:ln/>
        </p:spPr>
      </p:sp>
      <p:sp>
        <p:nvSpPr>
          <p:cNvPr id="20" name="Text 18"/>
          <p:cNvSpPr/>
          <p:nvPr/>
        </p:nvSpPr>
        <p:spPr>
          <a:xfrm>
            <a:off x="11666756" y="2792849"/>
            <a:ext cx="214789" cy="268486"/>
          </a:xfrm>
          <a:prstGeom prst="rect">
            <a:avLst/>
          </a:prstGeom>
          <a:noFill/>
          <a:ln/>
        </p:spPr>
        <p:txBody>
          <a:bodyPr wrap="none" lIns="0" tIns="0" rIns="0" bIns="0" rtlCol="0" anchor="t"/>
          <a:lstStyle/>
          <a:p>
            <a:pPr marL="0" indent="0" algn="l">
              <a:lnSpc>
                <a:spcPts val="2700"/>
              </a:lnSpc>
              <a:buNone/>
            </a:pPr>
            <a:r>
              <a:rPr lang="en-US" sz="1650" b="1" dirty="0">
                <a:solidFill>
                  <a:srgbClr val="FFFFFF"/>
                </a:solidFill>
                <a:latin typeface="Inter Bold" pitchFamily="34" charset="0"/>
                <a:ea typeface="Inter Bold" pitchFamily="34" charset="-122"/>
                <a:cs typeface="Inter Bold" pitchFamily="34" charset="-120"/>
              </a:rPr>
              <a:t>3</a:t>
            </a:r>
            <a:endParaRPr lang="en-US" sz="1650" dirty="0"/>
          </a:p>
        </p:txBody>
      </p:sp>
      <p:sp>
        <p:nvSpPr>
          <p:cNvPr id="21" name="Text 19"/>
          <p:cNvSpPr/>
          <p:nvPr/>
        </p:nvSpPr>
        <p:spPr>
          <a:xfrm>
            <a:off x="10411182" y="3374588"/>
            <a:ext cx="2726055" cy="279797"/>
          </a:xfrm>
          <a:prstGeom prst="rect">
            <a:avLst/>
          </a:prstGeom>
          <a:noFill/>
          <a:ln/>
        </p:spPr>
        <p:txBody>
          <a:bodyPr wrap="none" lIns="0" tIns="0" rIns="0" bIns="0" rtlCol="0" anchor="t"/>
          <a:lstStyle/>
          <a:p>
            <a:pPr marL="0" indent="0" algn="ctr">
              <a:lnSpc>
                <a:spcPts val="2200"/>
              </a:lnSpc>
              <a:buNone/>
            </a:pPr>
            <a:r>
              <a:rPr lang="en-US" sz="1750" b="1" dirty="0">
                <a:solidFill>
                  <a:srgbClr val="010141"/>
                </a:solidFill>
                <a:latin typeface="Inter Bold" pitchFamily="34" charset="0"/>
                <a:ea typeface="Inter Bold" pitchFamily="34" charset="-122"/>
                <a:cs typeface="Inter Bold" pitchFamily="34" charset="-120"/>
              </a:rPr>
              <a:t>Integration &amp; Automation</a:t>
            </a:r>
            <a:endParaRPr lang="en-US" sz="1750" dirty="0"/>
          </a:p>
        </p:txBody>
      </p:sp>
      <p:sp>
        <p:nvSpPr>
          <p:cNvPr id="22" name="Text 20"/>
          <p:cNvSpPr/>
          <p:nvPr/>
        </p:nvSpPr>
        <p:spPr>
          <a:xfrm>
            <a:off x="9835991" y="3761780"/>
            <a:ext cx="3876437" cy="3437573"/>
          </a:xfrm>
          <a:prstGeom prst="rect">
            <a:avLst/>
          </a:prstGeom>
          <a:noFill/>
          <a:ln/>
        </p:spPr>
        <p:txBody>
          <a:bodyPr wrap="square" lIns="0" tIns="0" rIns="0" bIns="0" rtlCol="0" anchor="t"/>
          <a:lstStyle/>
          <a:p>
            <a:pPr marL="0" indent="0" algn="ctr">
              <a:lnSpc>
                <a:spcPts val="2250"/>
              </a:lnSpc>
              <a:buNone/>
            </a:pPr>
            <a:r>
              <a:rPr lang="en-US" sz="1400" dirty="0">
                <a:solidFill>
                  <a:srgbClr val="010141"/>
                </a:solidFill>
                <a:latin typeface="Inter" pitchFamily="34" charset="0"/>
                <a:ea typeface="Inter" pitchFamily="34" charset="-122"/>
                <a:cs typeface="Inter" pitchFamily="34" charset="-120"/>
              </a:rPr>
              <a:t>This sphere concentrates on the seamless interconnection of disparate systems, the automation of business processes, and the engineering of intelligent workflows. Key enablers within this category include Enterprise Integration Platforms as a Service (iPaaS), Robotic Process Automation (RPA), and intelligent automation platforms. The primary goal is the eradication of organizational silos and the establishment of cohesive information flows and integrated processes.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3164562" y="521137"/>
            <a:ext cx="8301276" cy="473869"/>
          </a:xfrm>
          <a:prstGeom prst="rect">
            <a:avLst/>
          </a:prstGeom>
          <a:noFill/>
          <a:ln/>
        </p:spPr>
        <p:txBody>
          <a:bodyPr wrap="none" lIns="0" tIns="0" rIns="0" bIns="0" rtlCol="0" anchor="t"/>
          <a:lstStyle/>
          <a:p>
            <a:pPr marL="0" indent="0" algn="ctr">
              <a:lnSpc>
                <a:spcPts val="3700"/>
              </a:lnSpc>
              <a:buNone/>
            </a:pPr>
            <a:r>
              <a:rPr lang="en-US" sz="2950" b="1" dirty="0">
                <a:solidFill>
                  <a:srgbClr val="010141"/>
                </a:solidFill>
                <a:latin typeface="Inter Bold" pitchFamily="34" charset="0"/>
                <a:ea typeface="Inter Bold" pitchFamily="34" charset="-122"/>
                <a:cs typeface="Inter Bold" pitchFamily="34" charset="-120"/>
              </a:rPr>
              <a:t>Pivotal Challenges in the Global AI &amp; IT Arena</a:t>
            </a:r>
            <a:endParaRPr lang="en-US" sz="2950" dirty="0"/>
          </a:p>
        </p:txBody>
      </p:sp>
      <p:sp>
        <p:nvSpPr>
          <p:cNvPr id="3" name="Text 1"/>
          <p:cNvSpPr/>
          <p:nvPr/>
        </p:nvSpPr>
        <p:spPr>
          <a:xfrm>
            <a:off x="758071" y="1373981"/>
            <a:ext cx="13114258" cy="606504"/>
          </a:xfrm>
          <a:prstGeom prst="rect">
            <a:avLst/>
          </a:prstGeom>
          <a:noFill/>
          <a:ln/>
        </p:spPr>
        <p:txBody>
          <a:bodyPr wrap="square" lIns="0" tIns="0" rIns="0" bIns="0" rtlCol="0" anchor="t"/>
          <a:lstStyle/>
          <a:p>
            <a:pPr marL="0" indent="0" algn="ctr">
              <a:lnSpc>
                <a:spcPts val="2350"/>
              </a:lnSpc>
              <a:buNone/>
            </a:pPr>
            <a:r>
              <a:rPr lang="en-US" sz="1450" dirty="0">
                <a:solidFill>
                  <a:srgbClr val="010141"/>
                </a:solidFill>
                <a:latin typeface="Inter" pitchFamily="34" charset="0"/>
                <a:ea typeface="Inter" pitchFamily="34" charset="-122"/>
                <a:cs typeface="Inter" pitchFamily="34" charset="-120"/>
              </a:rPr>
              <a:t>Organizations navigating the digital transformation landscape confront a myriad of intricate challenges that demand innovative solutions and a synthesis of cross-functional expertise:</a:t>
            </a:r>
            <a:endParaRPr lang="en-US" sz="1450" dirty="0"/>
          </a:p>
        </p:txBody>
      </p:sp>
      <p:sp>
        <p:nvSpPr>
          <p:cNvPr id="4" name="Shape 2"/>
          <p:cNvSpPr/>
          <p:nvPr/>
        </p:nvSpPr>
        <p:spPr>
          <a:xfrm>
            <a:off x="758071" y="2193608"/>
            <a:ext cx="6462355" cy="1713667"/>
          </a:xfrm>
          <a:prstGeom prst="roundRect">
            <a:avLst>
              <a:gd name="adj" fmla="val 4645"/>
            </a:avLst>
          </a:prstGeom>
          <a:solidFill>
            <a:srgbClr val="DBE7F0"/>
          </a:solidFill>
          <a:ln w="7620">
            <a:solidFill>
              <a:srgbClr val="C1CDD6"/>
            </a:solidFill>
            <a:prstDash val="solid"/>
          </a:ln>
        </p:spPr>
      </p:sp>
      <p:sp>
        <p:nvSpPr>
          <p:cNvPr id="5" name="Text 3"/>
          <p:cNvSpPr/>
          <p:nvPr/>
        </p:nvSpPr>
        <p:spPr>
          <a:xfrm>
            <a:off x="2804755" y="2390656"/>
            <a:ext cx="2368987" cy="296108"/>
          </a:xfrm>
          <a:prstGeom prst="rect">
            <a:avLst/>
          </a:prstGeom>
          <a:noFill/>
          <a:ln/>
        </p:spPr>
        <p:txBody>
          <a:bodyPr wrap="none" lIns="0" tIns="0" rIns="0" bIns="0" rtlCol="0" anchor="t"/>
          <a:lstStyle/>
          <a:p>
            <a:pPr marL="0" indent="0" algn="ctr">
              <a:lnSpc>
                <a:spcPts val="2300"/>
              </a:lnSpc>
              <a:buNone/>
            </a:pPr>
            <a:r>
              <a:rPr lang="en-US" sz="1850" b="1" dirty="0">
                <a:solidFill>
                  <a:srgbClr val="010141"/>
                </a:solidFill>
                <a:latin typeface="Inter Bold" pitchFamily="34" charset="0"/>
                <a:ea typeface="Inter Bold" pitchFamily="34" charset="-122"/>
                <a:cs typeface="Inter Bold" pitchFamily="34" charset="-120"/>
              </a:rPr>
              <a:t>Legacy Systems</a:t>
            </a:r>
            <a:endParaRPr lang="en-US" sz="1850" dirty="0"/>
          </a:p>
        </p:txBody>
      </p:sp>
      <p:sp>
        <p:nvSpPr>
          <p:cNvPr id="6" name="Text 4"/>
          <p:cNvSpPr/>
          <p:nvPr/>
        </p:nvSpPr>
        <p:spPr>
          <a:xfrm>
            <a:off x="955119" y="2800469"/>
            <a:ext cx="6068258" cy="909757"/>
          </a:xfrm>
          <a:prstGeom prst="rect">
            <a:avLst/>
          </a:prstGeom>
          <a:noFill/>
          <a:ln/>
        </p:spPr>
        <p:txBody>
          <a:bodyPr wrap="square" lIns="0" tIns="0" rIns="0" bIns="0" rtlCol="0" anchor="t"/>
          <a:lstStyle/>
          <a:p>
            <a:pPr marL="0" indent="0" algn="ctr">
              <a:lnSpc>
                <a:spcPts val="2350"/>
              </a:lnSpc>
              <a:buNone/>
            </a:pPr>
            <a:r>
              <a:rPr lang="en-US" sz="1450" dirty="0">
                <a:solidFill>
                  <a:srgbClr val="010141"/>
                </a:solidFill>
                <a:latin typeface="Inter" pitchFamily="34" charset="0"/>
                <a:ea typeface="Inter" pitchFamily="34" charset="-122"/>
                <a:cs typeface="Inter" pitchFamily="34" charset="-120"/>
              </a:rPr>
              <a:t>A significant number of organizations grapple with antiquated systems whose integration with contemporary technologies is both arduous and prohibitively expensive.</a:t>
            </a:r>
            <a:endParaRPr lang="en-US" sz="1450" dirty="0"/>
          </a:p>
        </p:txBody>
      </p:sp>
      <p:sp>
        <p:nvSpPr>
          <p:cNvPr id="7" name="Shape 5"/>
          <p:cNvSpPr/>
          <p:nvPr/>
        </p:nvSpPr>
        <p:spPr>
          <a:xfrm>
            <a:off x="7409855" y="2193608"/>
            <a:ext cx="6462474" cy="1713667"/>
          </a:xfrm>
          <a:prstGeom prst="roundRect">
            <a:avLst>
              <a:gd name="adj" fmla="val 4645"/>
            </a:avLst>
          </a:prstGeom>
          <a:solidFill>
            <a:srgbClr val="DBE7F0"/>
          </a:solidFill>
          <a:ln w="7620">
            <a:solidFill>
              <a:srgbClr val="C1CDD6"/>
            </a:solidFill>
            <a:prstDash val="solid"/>
          </a:ln>
        </p:spPr>
      </p:sp>
      <p:sp>
        <p:nvSpPr>
          <p:cNvPr id="8" name="Text 6"/>
          <p:cNvSpPr/>
          <p:nvPr/>
        </p:nvSpPr>
        <p:spPr>
          <a:xfrm>
            <a:off x="9456539" y="2390656"/>
            <a:ext cx="2368987" cy="296108"/>
          </a:xfrm>
          <a:prstGeom prst="rect">
            <a:avLst/>
          </a:prstGeom>
          <a:noFill/>
          <a:ln/>
        </p:spPr>
        <p:txBody>
          <a:bodyPr wrap="none" lIns="0" tIns="0" rIns="0" bIns="0" rtlCol="0" anchor="t"/>
          <a:lstStyle/>
          <a:p>
            <a:pPr marL="0" indent="0" algn="ctr">
              <a:lnSpc>
                <a:spcPts val="2300"/>
              </a:lnSpc>
              <a:buNone/>
            </a:pPr>
            <a:r>
              <a:rPr lang="en-US" sz="1850" b="1" dirty="0">
                <a:solidFill>
                  <a:srgbClr val="010141"/>
                </a:solidFill>
                <a:latin typeface="Inter Bold" pitchFamily="34" charset="0"/>
                <a:ea typeface="Inter Bold" pitchFamily="34" charset="-122"/>
                <a:cs typeface="Inter Bold" pitchFamily="34" charset="-120"/>
              </a:rPr>
              <a:t>Big Data Deluge</a:t>
            </a:r>
            <a:endParaRPr lang="en-US" sz="1850" dirty="0"/>
          </a:p>
        </p:txBody>
      </p:sp>
      <p:sp>
        <p:nvSpPr>
          <p:cNvPr id="9" name="Text 7"/>
          <p:cNvSpPr/>
          <p:nvPr/>
        </p:nvSpPr>
        <p:spPr>
          <a:xfrm>
            <a:off x="7606903" y="2800469"/>
            <a:ext cx="6068378" cy="909757"/>
          </a:xfrm>
          <a:prstGeom prst="rect">
            <a:avLst/>
          </a:prstGeom>
          <a:noFill/>
          <a:ln/>
        </p:spPr>
        <p:txBody>
          <a:bodyPr wrap="square" lIns="0" tIns="0" rIns="0" bIns="0" rtlCol="0" anchor="t"/>
          <a:lstStyle/>
          <a:p>
            <a:pPr marL="0" indent="0" algn="ctr">
              <a:lnSpc>
                <a:spcPts val="2350"/>
              </a:lnSpc>
              <a:buNone/>
            </a:pPr>
            <a:r>
              <a:rPr lang="en-US" sz="1450" dirty="0">
                <a:solidFill>
                  <a:srgbClr val="010141"/>
                </a:solidFill>
                <a:latin typeface="Inter" pitchFamily="34" charset="0"/>
                <a:ea typeface="Inter" pitchFamily="34" charset="-122"/>
                <a:cs typeface="Inter" pitchFamily="34" charset="-120"/>
              </a:rPr>
              <a:t>The velocity of data generation has surpassed the processing capabilities of traditional frameworks, necessitating novel infrastructures and sophisticated algorithms.</a:t>
            </a:r>
            <a:endParaRPr lang="en-US" sz="1450" dirty="0"/>
          </a:p>
        </p:txBody>
      </p:sp>
      <p:sp>
        <p:nvSpPr>
          <p:cNvPr id="10" name="Shape 8"/>
          <p:cNvSpPr/>
          <p:nvPr/>
        </p:nvSpPr>
        <p:spPr>
          <a:xfrm>
            <a:off x="758071" y="4096703"/>
            <a:ext cx="6462355" cy="1713667"/>
          </a:xfrm>
          <a:prstGeom prst="roundRect">
            <a:avLst>
              <a:gd name="adj" fmla="val 4645"/>
            </a:avLst>
          </a:prstGeom>
          <a:solidFill>
            <a:srgbClr val="DBE7F0"/>
          </a:solidFill>
          <a:ln w="7620">
            <a:solidFill>
              <a:srgbClr val="C1CDD6"/>
            </a:solidFill>
            <a:prstDash val="solid"/>
          </a:ln>
        </p:spPr>
      </p:sp>
      <p:sp>
        <p:nvSpPr>
          <p:cNvPr id="11" name="Text 9"/>
          <p:cNvSpPr/>
          <p:nvPr/>
        </p:nvSpPr>
        <p:spPr>
          <a:xfrm>
            <a:off x="2333268" y="4293751"/>
            <a:ext cx="3311962" cy="296108"/>
          </a:xfrm>
          <a:prstGeom prst="rect">
            <a:avLst/>
          </a:prstGeom>
          <a:noFill/>
          <a:ln/>
        </p:spPr>
        <p:txBody>
          <a:bodyPr wrap="none" lIns="0" tIns="0" rIns="0" bIns="0" rtlCol="0" anchor="t"/>
          <a:lstStyle/>
          <a:p>
            <a:pPr marL="0" indent="0" algn="ctr">
              <a:lnSpc>
                <a:spcPts val="2300"/>
              </a:lnSpc>
              <a:buNone/>
            </a:pPr>
            <a:r>
              <a:rPr lang="en-US" sz="1850" b="1" dirty="0">
                <a:solidFill>
                  <a:srgbClr val="010141"/>
                </a:solidFill>
                <a:latin typeface="Inter Bold" pitchFamily="34" charset="0"/>
                <a:ea typeface="Inter Bold" pitchFamily="34" charset="-122"/>
                <a:cs typeface="Inter Bold" pitchFamily="34" charset="-120"/>
              </a:rPr>
              <a:t>Sophisticated Cyber Threats</a:t>
            </a:r>
            <a:endParaRPr lang="en-US" sz="1850" dirty="0"/>
          </a:p>
        </p:txBody>
      </p:sp>
      <p:sp>
        <p:nvSpPr>
          <p:cNvPr id="12" name="Text 10"/>
          <p:cNvSpPr/>
          <p:nvPr/>
        </p:nvSpPr>
        <p:spPr>
          <a:xfrm>
            <a:off x="955119" y="4703564"/>
            <a:ext cx="6068258" cy="606504"/>
          </a:xfrm>
          <a:prstGeom prst="rect">
            <a:avLst/>
          </a:prstGeom>
          <a:noFill/>
          <a:ln/>
        </p:spPr>
        <p:txBody>
          <a:bodyPr wrap="square" lIns="0" tIns="0" rIns="0" bIns="0" rtlCol="0" anchor="t"/>
          <a:lstStyle/>
          <a:p>
            <a:pPr marL="0" indent="0" algn="ctr">
              <a:lnSpc>
                <a:spcPts val="2350"/>
              </a:lnSpc>
              <a:buNone/>
            </a:pPr>
            <a:r>
              <a:rPr lang="en-US" sz="1450" dirty="0">
                <a:solidFill>
                  <a:srgbClr val="010141"/>
                </a:solidFill>
                <a:latin typeface="Inter" pitchFamily="34" charset="0"/>
                <a:ea typeface="Inter" pitchFamily="34" charset="-122"/>
                <a:cs typeface="Inter" pitchFamily="34" charset="-120"/>
              </a:rPr>
              <a:t>The increasing complexity of cyberattacks mandates the deployment of intelligent, preemptive defense systems.</a:t>
            </a:r>
            <a:endParaRPr lang="en-US" sz="1450" dirty="0"/>
          </a:p>
        </p:txBody>
      </p:sp>
      <p:sp>
        <p:nvSpPr>
          <p:cNvPr id="13" name="Shape 11"/>
          <p:cNvSpPr/>
          <p:nvPr/>
        </p:nvSpPr>
        <p:spPr>
          <a:xfrm>
            <a:off x="7409855" y="4096703"/>
            <a:ext cx="6462474" cy="1713667"/>
          </a:xfrm>
          <a:prstGeom prst="roundRect">
            <a:avLst>
              <a:gd name="adj" fmla="val 4645"/>
            </a:avLst>
          </a:prstGeom>
          <a:solidFill>
            <a:srgbClr val="DBE7F0"/>
          </a:solidFill>
          <a:ln w="7620">
            <a:solidFill>
              <a:srgbClr val="C1CDD6"/>
            </a:solidFill>
            <a:prstDash val="solid"/>
          </a:ln>
        </p:spPr>
      </p:sp>
      <p:sp>
        <p:nvSpPr>
          <p:cNvPr id="14" name="Text 12"/>
          <p:cNvSpPr/>
          <p:nvPr/>
        </p:nvSpPr>
        <p:spPr>
          <a:xfrm>
            <a:off x="9456539" y="4293751"/>
            <a:ext cx="2368987" cy="296108"/>
          </a:xfrm>
          <a:prstGeom prst="rect">
            <a:avLst/>
          </a:prstGeom>
          <a:noFill/>
          <a:ln/>
        </p:spPr>
        <p:txBody>
          <a:bodyPr wrap="none" lIns="0" tIns="0" rIns="0" bIns="0" rtlCol="0" anchor="t"/>
          <a:lstStyle/>
          <a:p>
            <a:pPr marL="0" indent="0" algn="ctr">
              <a:lnSpc>
                <a:spcPts val="2300"/>
              </a:lnSpc>
              <a:buNone/>
            </a:pPr>
            <a:r>
              <a:rPr lang="en-US" sz="1850" b="1" dirty="0">
                <a:solidFill>
                  <a:srgbClr val="010141"/>
                </a:solidFill>
                <a:latin typeface="Inter Bold" pitchFamily="34" charset="0"/>
                <a:ea typeface="Inter Bold" pitchFamily="34" charset="-122"/>
                <a:cs typeface="Inter Bold" pitchFamily="34" charset="-120"/>
              </a:rPr>
              <a:t>Talent Scarcity</a:t>
            </a:r>
            <a:endParaRPr lang="en-US" sz="1850" dirty="0"/>
          </a:p>
        </p:txBody>
      </p:sp>
      <p:sp>
        <p:nvSpPr>
          <p:cNvPr id="15" name="Text 13"/>
          <p:cNvSpPr/>
          <p:nvPr/>
        </p:nvSpPr>
        <p:spPr>
          <a:xfrm>
            <a:off x="7606903" y="4703564"/>
            <a:ext cx="6068378" cy="909757"/>
          </a:xfrm>
          <a:prstGeom prst="rect">
            <a:avLst/>
          </a:prstGeom>
          <a:noFill/>
          <a:ln/>
        </p:spPr>
        <p:txBody>
          <a:bodyPr wrap="square" lIns="0" tIns="0" rIns="0" bIns="0" rtlCol="0" anchor="t"/>
          <a:lstStyle/>
          <a:p>
            <a:pPr marL="0" indent="0" algn="ctr">
              <a:lnSpc>
                <a:spcPts val="2350"/>
              </a:lnSpc>
              <a:buNone/>
            </a:pPr>
            <a:r>
              <a:rPr lang="en-US" sz="1450" dirty="0">
                <a:solidFill>
                  <a:srgbClr val="010141"/>
                </a:solidFill>
                <a:latin typeface="Inter" pitchFamily="34" charset="0"/>
                <a:ea typeface="Inter" pitchFamily="34" charset="-122"/>
                <a:cs typeface="Inter" pitchFamily="34" charset="-120"/>
              </a:rPr>
              <a:t>The demand for proficient AI &amp; IT professionals vastly outstrips supply, engendering intense competition for their acquisition and retention.</a:t>
            </a:r>
            <a:endParaRPr lang="en-US" sz="1450" dirty="0"/>
          </a:p>
        </p:txBody>
      </p:sp>
      <p:sp>
        <p:nvSpPr>
          <p:cNvPr id="16" name="Shape 14"/>
          <p:cNvSpPr/>
          <p:nvPr/>
        </p:nvSpPr>
        <p:spPr>
          <a:xfrm>
            <a:off x="758071" y="5999798"/>
            <a:ext cx="6462355" cy="1713667"/>
          </a:xfrm>
          <a:prstGeom prst="roundRect">
            <a:avLst>
              <a:gd name="adj" fmla="val 4645"/>
            </a:avLst>
          </a:prstGeom>
          <a:solidFill>
            <a:srgbClr val="DBE7F0"/>
          </a:solidFill>
          <a:ln w="7620">
            <a:solidFill>
              <a:srgbClr val="C1CDD6"/>
            </a:solidFill>
            <a:prstDash val="solid"/>
          </a:ln>
        </p:spPr>
      </p:sp>
      <p:sp>
        <p:nvSpPr>
          <p:cNvPr id="17" name="Text 15"/>
          <p:cNvSpPr/>
          <p:nvPr/>
        </p:nvSpPr>
        <p:spPr>
          <a:xfrm>
            <a:off x="2804755" y="6196846"/>
            <a:ext cx="2368987" cy="296108"/>
          </a:xfrm>
          <a:prstGeom prst="rect">
            <a:avLst/>
          </a:prstGeom>
          <a:noFill/>
          <a:ln/>
        </p:spPr>
        <p:txBody>
          <a:bodyPr wrap="none" lIns="0" tIns="0" rIns="0" bIns="0" rtlCol="0" anchor="t"/>
          <a:lstStyle/>
          <a:p>
            <a:pPr marL="0" indent="0" algn="ctr">
              <a:lnSpc>
                <a:spcPts val="2300"/>
              </a:lnSpc>
              <a:buNone/>
            </a:pPr>
            <a:r>
              <a:rPr lang="en-US" sz="1850" b="1" dirty="0">
                <a:solidFill>
                  <a:srgbClr val="010141"/>
                </a:solidFill>
                <a:latin typeface="Inter Bold" pitchFamily="34" charset="0"/>
                <a:ea typeface="Inter Bold" pitchFamily="34" charset="-122"/>
                <a:cs typeface="Inter Bold" pitchFamily="34" charset="-120"/>
              </a:rPr>
              <a:t>Change Aversion</a:t>
            </a:r>
            <a:endParaRPr lang="en-US" sz="1850" dirty="0"/>
          </a:p>
        </p:txBody>
      </p:sp>
      <p:sp>
        <p:nvSpPr>
          <p:cNvPr id="18" name="Text 16"/>
          <p:cNvSpPr/>
          <p:nvPr/>
        </p:nvSpPr>
        <p:spPr>
          <a:xfrm>
            <a:off x="955119" y="6606659"/>
            <a:ext cx="6068258" cy="909757"/>
          </a:xfrm>
          <a:prstGeom prst="rect">
            <a:avLst/>
          </a:prstGeom>
          <a:noFill/>
          <a:ln/>
        </p:spPr>
        <p:txBody>
          <a:bodyPr wrap="square" lIns="0" tIns="0" rIns="0" bIns="0" rtlCol="0" anchor="t"/>
          <a:lstStyle/>
          <a:p>
            <a:pPr marL="0" indent="0" algn="ctr">
              <a:lnSpc>
                <a:spcPts val="2350"/>
              </a:lnSpc>
              <a:buNone/>
            </a:pPr>
            <a:r>
              <a:rPr lang="en-US" sz="1450" dirty="0">
                <a:solidFill>
                  <a:srgbClr val="010141"/>
                </a:solidFill>
                <a:latin typeface="Inter" pitchFamily="34" charset="0"/>
                <a:ea typeface="Inter" pitchFamily="34" charset="-122"/>
                <a:cs typeface="Inter" pitchFamily="34" charset="-120"/>
              </a:rPr>
              <a:t>Resistance to automation and digital transformation among employees and management necessitates astute change management strategies.</a:t>
            </a:r>
            <a:endParaRPr lang="en-US" sz="1450" dirty="0"/>
          </a:p>
        </p:txBody>
      </p:sp>
      <p:sp>
        <p:nvSpPr>
          <p:cNvPr id="19" name="Shape 17"/>
          <p:cNvSpPr/>
          <p:nvPr/>
        </p:nvSpPr>
        <p:spPr>
          <a:xfrm>
            <a:off x="7409855" y="5999798"/>
            <a:ext cx="6462474" cy="1713667"/>
          </a:xfrm>
          <a:prstGeom prst="roundRect">
            <a:avLst>
              <a:gd name="adj" fmla="val 4645"/>
            </a:avLst>
          </a:prstGeom>
          <a:solidFill>
            <a:srgbClr val="DBE7F0"/>
          </a:solidFill>
          <a:ln w="7620">
            <a:solidFill>
              <a:srgbClr val="C1CDD6"/>
            </a:solidFill>
            <a:prstDash val="solid"/>
          </a:ln>
        </p:spPr>
      </p:sp>
      <p:sp>
        <p:nvSpPr>
          <p:cNvPr id="20" name="Text 18"/>
          <p:cNvSpPr/>
          <p:nvPr/>
        </p:nvSpPr>
        <p:spPr>
          <a:xfrm>
            <a:off x="9456539" y="6196846"/>
            <a:ext cx="2368987" cy="296108"/>
          </a:xfrm>
          <a:prstGeom prst="rect">
            <a:avLst/>
          </a:prstGeom>
          <a:noFill/>
          <a:ln/>
        </p:spPr>
        <p:txBody>
          <a:bodyPr wrap="none" lIns="0" tIns="0" rIns="0" bIns="0" rtlCol="0" anchor="t"/>
          <a:lstStyle/>
          <a:p>
            <a:pPr marL="0" indent="0" algn="ctr">
              <a:lnSpc>
                <a:spcPts val="2300"/>
              </a:lnSpc>
              <a:buNone/>
            </a:pPr>
            <a:r>
              <a:rPr lang="en-US" sz="1850" b="1" dirty="0">
                <a:solidFill>
                  <a:srgbClr val="010141"/>
                </a:solidFill>
                <a:latin typeface="Inter Bold" pitchFamily="34" charset="0"/>
                <a:ea typeface="Inter Bold" pitchFamily="34" charset="-122"/>
                <a:cs typeface="Inter Bold" pitchFamily="34" charset="-120"/>
              </a:rPr>
              <a:t>Regulatory Flux</a:t>
            </a:r>
            <a:endParaRPr lang="en-US" sz="1850" dirty="0"/>
          </a:p>
        </p:txBody>
      </p:sp>
      <p:sp>
        <p:nvSpPr>
          <p:cNvPr id="21" name="Text 19"/>
          <p:cNvSpPr/>
          <p:nvPr/>
        </p:nvSpPr>
        <p:spPr>
          <a:xfrm>
            <a:off x="7606903" y="6606659"/>
            <a:ext cx="6068378" cy="909757"/>
          </a:xfrm>
          <a:prstGeom prst="rect">
            <a:avLst/>
          </a:prstGeom>
          <a:noFill/>
          <a:ln/>
        </p:spPr>
        <p:txBody>
          <a:bodyPr wrap="square" lIns="0" tIns="0" rIns="0" bIns="0" rtlCol="0" anchor="t"/>
          <a:lstStyle/>
          <a:p>
            <a:pPr marL="0" indent="0" algn="ctr">
              <a:lnSpc>
                <a:spcPts val="2350"/>
              </a:lnSpc>
              <a:buNone/>
            </a:pPr>
            <a:r>
              <a:rPr lang="en-US" sz="1450" dirty="0">
                <a:solidFill>
                  <a:srgbClr val="010141"/>
                </a:solidFill>
                <a:latin typeface="Inter" pitchFamily="34" charset="0"/>
                <a:ea typeface="Inter" pitchFamily="34" charset="-122"/>
                <a:cs typeface="Inter" pitchFamily="34" charset="-120"/>
              </a:rPr>
              <a:t>The legislative landscape governing data privacy (e.g., GDPR) and artificial intelligence is in a state of perpetual evolution, requiring continuous compliance adaptation.</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82002" y="922020"/>
            <a:ext cx="13066276" cy="377428"/>
          </a:xfrm>
          <a:prstGeom prst="rect">
            <a:avLst/>
          </a:prstGeom>
          <a:noFill/>
          <a:ln/>
        </p:spPr>
        <p:txBody>
          <a:bodyPr wrap="none" lIns="0" tIns="0" rIns="0" bIns="0" rtlCol="0" anchor="t"/>
          <a:lstStyle/>
          <a:p>
            <a:pPr marL="0" indent="0" algn="ctr">
              <a:lnSpc>
                <a:spcPts val="2950"/>
              </a:lnSpc>
              <a:buNone/>
            </a:pPr>
            <a:r>
              <a:rPr lang="en-US" sz="2350" b="1" dirty="0">
                <a:solidFill>
                  <a:srgbClr val="FFFFFF"/>
                </a:solidFill>
                <a:latin typeface="Inter Bold" pitchFamily="34" charset="0"/>
                <a:ea typeface="Inter Bold" pitchFamily="34" charset="-122"/>
                <a:cs typeface="Inter Bold" pitchFamily="34" charset="-120"/>
              </a:rPr>
              <a:t>The AMETAZ GROUP Methodology: </a:t>
            </a:r>
          </a:p>
          <a:p>
            <a:pPr marL="0" indent="0" algn="ctr">
              <a:lnSpc>
                <a:spcPts val="2950"/>
              </a:lnSpc>
              <a:buNone/>
            </a:pPr>
            <a:r>
              <a:rPr lang="en-US" sz="2350" b="1" dirty="0">
                <a:solidFill>
                  <a:schemeClr val="accent5"/>
                </a:solidFill>
                <a:latin typeface="Inter Bold" pitchFamily="34" charset="0"/>
                <a:ea typeface="Inter Bold" pitchFamily="34" charset="-122"/>
                <a:cs typeface="Inter Bold" pitchFamily="34" charset="-120"/>
              </a:rPr>
              <a:t>A Triad of Integration, Innovation, and Value Creation</a:t>
            </a:r>
            <a:endParaRPr lang="en-US" sz="2350" dirty="0">
              <a:solidFill>
                <a:schemeClr val="accent5"/>
              </a:solidFill>
            </a:endParaRPr>
          </a:p>
        </p:txBody>
      </p:sp>
      <p:sp>
        <p:nvSpPr>
          <p:cNvPr id="3" name="Text 1"/>
          <p:cNvSpPr/>
          <p:nvPr/>
        </p:nvSpPr>
        <p:spPr>
          <a:xfrm>
            <a:off x="603766" y="1601272"/>
            <a:ext cx="13422868" cy="241459"/>
          </a:xfrm>
          <a:prstGeom prst="rect">
            <a:avLst/>
          </a:prstGeom>
          <a:noFill/>
          <a:ln/>
        </p:spPr>
        <p:txBody>
          <a:bodyPr wrap="none" lIns="0" tIns="0" rIns="0" bIns="0" rtlCol="0" anchor="t"/>
          <a:lstStyle/>
          <a:p>
            <a:pPr marL="0" indent="0" algn="ctr">
              <a:lnSpc>
                <a:spcPts val="1900"/>
              </a:lnSpc>
              <a:buNone/>
            </a:pPr>
            <a:endParaRPr lang="en-US" sz="1150" dirty="0">
              <a:solidFill>
                <a:srgbClr val="FFFFFF"/>
              </a:solidFill>
              <a:latin typeface="Inter" pitchFamily="34" charset="0"/>
              <a:ea typeface="Inter" pitchFamily="34" charset="-122"/>
              <a:cs typeface="Inter" pitchFamily="34" charset="-120"/>
            </a:endParaRPr>
          </a:p>
          <a:p>
            <a:pPr marL="0" indent="0" algn="ctr">
              <a:lnSpc>
                <a:spcPts val="1900"/>
              </a:lnSpc>
              <a:buNone/>
            </a:pPr>
            <a:endParaRPr lang="en-US" sz="1150" dirty="0"/>
          </a:p>
        </p:txBody>
      </p:sp>
      <p:sp>
        <p:nvSpPr>
          <p:cNvPr id="4" name="Text 2"/>
          <p:cNvSpPr/>
          <p:nvPr/>
        </p:nvSpPr>
        <p:spPr>
          <a:xfrm>
            <a:off x="1069419" y="2331720"/>
            <a:ext cx="3204805" cy="235863"/>
          </a:xfrm>
          <a:prstGeom prst="rect">
            <a:avLst/>
          </a:prstGeom>
          <a:noFill/>
          <a:ln/>
        </p:spPr>
        <p:txBody>
          <a:bodyPr wrap="none" lIns="0" tIns="0" rIns="0" bIns="0" rtlCol="0" anchor="t"/>
          <a:lstStyle/>
          <a:p>
            <a:pPr marL="0" indent="0" algn="ctr">
              <a:lnSpc>
                <a:spcPts val="1850"/>
              </a:lnSpc>
              <a:buNone/>
            </a:pPr>
            <a:r>
              <a:rPr lang="en-US" sz="1450" b="1" dirty="0">
                <a:solidFill>
                  <a:srgbClr val="FFFFFF"/>
                </a:solidFill>
                <a:latin typeface="Inter Bold" pitchFamily="34" charset="0"/>
                <a:ea typeface="Inter Bold" pitchFamily="34" charset="-122"/>
                <a:cs typeface="Inter Bold" pitchFamily="34" charset="-120"/>
              </a:rPr>
              <a:t>Enterprise Architecture Integration</a:t>
            </a:r>
            <a:endParaRPr lang="en-US" sz="1450" dirty="0"/>
          </a:p>
        </p:txBody>
      </p:sp>
      <p:sp>
        <p:nvSpPr>
          <p:cNvPr id="5" name="Text 3"/>
          <p:cNvSpPr/>
          <p:nvPr/>
        </p:nvSpPr>
        <p:spPr>
          <a:xfrm>
            <a:off x="603766" y="2658070"/>
            <a:ext cx="4136112" cy="1448753"/>
          </a:xfrm>
          <a:prstGeom prst="rect">
            <a:avLst/>
          </a:prstGeom>
          <a:noFill/>
          <a:ln/>
        </p:spPr>
        <p:txBody>
          <a:bodyPr wrap="square" lIns="0" tIns="0" rIns="0" bIns="0" rtlCol="0" anchor="t"/>
          <a:lstStyle/>
          <a:p>
            <a:pPr marL="0" indent="0" algn="ctr">
              <a:lnSpc>
                <a:spcPts val="1900"/>
              </a:lnSpc>
              <a:buNone/>
            </a:pPr>
            <a:r>
              <a:rPr lang="en-US" sz="1150" dirty="0">
                <a:solidFill>
                  <a:srgbClr val="FFFFFF"/>
                </a:solidFill>
                <a:latin typeface="Inter" pitchFamily="34" charset="0"/>
                <a:ea typeface="Inter" pitchFamily="34" charset="-122"/>
                <a:cs typeface="Inter" pitchFamily="34" charset="-120"/>
              </a:rPr>
              <a:t>The design of IT architectures that comprehensively address all facets of the business while furnishing the requisite agility for future evolution. This methodology encompasses the integration of legacy systems with modern platforms, the standardization of processes, and the formulation of long-term digital roadmaps.</a:t>
            </a:r>
            <a:endParaRPr lang="en-US" sz="1150" dirty="0"/>
          </a:p>
        </p:txBody>
      </p:sp>
      <p:pic>
        <p:nvPicPr>
          <p:cNvPr id="6" name="Image 0" descr="preencoded.png"/>
          <p:cNvPicPr>
            <a:picLocks noChangeAspect="1"/>
          </p:cNvPicPr>
          <p:nvPr/>
        </p:nvPicPr>
        <p:blipFill>
          <a:blip r:embed="rId3"/>
          <a:stretch>
            <a:fillRect/>
          </a:stretch>
        </p:blipFill>
        <p:spPr>
          <a:xfrm>
            <a:off x="4966216" y="2311003"/>
            <a:ext cx="4697968" cy="4697968"/>
          </a:xfrm>
          <a:prstGeom prst="rect">
            <a:avLst/>
          </a:prstGeom>
        </p:spPr>
      </p:pic>
      <p:pic>
        <p:nvPicPr>
          <p:cNvPr id="7" name="Image 1" descr="preencoded.png"/>
          <p:cNvPicPr>
            <a:picLocks noChangeAspect="1"/>
          </p:cNvPicPr>
          <p:nvPr/>
        </p:nvPicPr>
        <p:blipFill>
          <a:blip r:embed="rId4"/>
          <a:stretch>
            <a:fillRect/>
          </a:stretch>
        </p:blipFill>
        <p:spPr>
          <a:xfrm>
            <a:off x="6057960" y="3337977"/>
            <a:ext cx="225862" cy="282297"/>
          </a:xfrm>
          <a:prstGeom prst="rect">
            <a:avLst/>
          </a:prstGeom>
        </p:spPr>
      </p:pic>
      <p:sp>
        <p:nvSpPr>
          <p:cNvPr id="8" name="Text 4"/>
          <p:cNvSpPr/>
          <p:nvPr/>
        </p:nvSpPr>
        <p:spPr>
          <a:xfrm>
            <a:off x="10896243" y="2012513"/>
            <a:ext cx="2124551" cy="235863"/>
          </a:xfrm>
          <a:prstGeom prst="rect">
            <a:avLst/>
          </a:prstGeom>
          <a:noFill/>
          <a:ln/>
        </p:spPr>
        <p:txBody>
          <a:bodyPr wrap="none" lIns="0" tIns="0" rIns="0" bIns="0" rtlCol="0" anchor="t"/>
          <a:lstStyle/>
          <a:p>
            <a:pPr marL="0" indent="0" algn="ctr">
              <a:lnSpc>
                <a:spcPts val="1850"/>
              </a:lnSpc>
              <a:buNone/>
            </a:pPr>
            <a:r>
              <a:rPr lang="en-US" sz="1450" b="1" dirty="0">
                <a:solidFill>
                  <a:srgbClr val="FFFFFF"/>
                </a:solidFill>
                <a:latin typeface="Inter Bold" pitchFamily="34" charset="0"/>
                <a:ea typeface="Inter Bold" pitchFamily="34" charset="-122"/>
                <a:cs typeface="Inter Bold" pitchFamily="34" charset="-120"/>
              </a:rPr>
              <a:t>Data-Centric Platforms</a:t>
            </a:r>
            <a:endParaRPr lang="en-US" sz="1450" dirty="0"/>
          </a:p>
        </p:txBody>
      </p:sp>
      <p:sp>
        <p:nvSpPr>
          <p:cNvPr id="9" name="Text 5"/>
          <p:cNvSpPr/>
          <p:nvPr/>
        </p:nvSpPr>
        <p:spPr>
          <a:xfrm>
            <a:off x="9890522" y="2338864"/>
            <a:ext cx="4136112" cy="1207294"/>
          </a:xfrm>
          <a:prstGeom prst="rect">
            <a:avLst/>
          </a:prstGeom>
          <a:noFill/>
          <a:ln/>
        </p:spPr>
        <p:txBody>
          <a:bodyPr wrap="square" lIns="0" tIns="0" rIns="0" bIns="0" rtlCol="0" anchor="t"/>
          <a:lstStyle/>
          <a:p>
            <a:pPr marL="0" indent="0" algn="ctr">
              <a:lnSpc>
                <a:spcPts val="1900"/>
              </a:lnSpc>
              <a:buNone/>
            </a:pPr>
            <a:r>
              <a:rPr lang="en-US" sz="1150" dirty="0">
                <a:solidFill>
                  <a:srgbClr val="FFFFFF"/>
                </a:solidFill>
                <a:latin typeface="Inter" pitchFamily="34" charset="0"/>
                <a:ea typeface="Inter" pitchFamily="34" charset="-122"/>
                <a:cs typeface="Inter" pitchFamily="34" charset="-120"/>
              </a:rPr>
              <a:t>The establishment of robust data infrastructures that facilitate the collection, storage, processing, and analysis of voluminous datasets with exceptional velocity and precision. These platforms comprise Data Lakes, Data Warehouses, and advanced analytics ecosystems.</a:t>
            </a:r>
            <a:endParaRPr lang="en-US" sz="1150" dirty="0"/>
          </a:p>
        </p:txBody>
      </p:sp>
      <p:pic>
        <p:nvPicPr>
          <p:cNvPr id="10" name="Image 2" descr="preencoded.png"/>
          <p:cNvPicPr>
            <a:picLocks noChangeAspect="1"/>
          </p:cNvPicPr>
          <p:nvPr/>
        </p:nvPicPr>
        <p:blipFill>
          <a:blip r:embed="rId5"/>
          <a:stretch>
            <a:fillRect/>
          </a:stretch>
        </p:blipFill>
        <p:spPr>
          <a:xfrm>
            <a:off x="4966216" y="2311003"/>
            <a:ext cx="4697968" cy="4697968"/>
          </a:xfrm>
          <a:prstGeom prst="rect">
            <a:avLst/>
          </a:prstGeom>
        </p:spPr>
      </p:pic>
      <p:pic>
        <p:nvPicPr>
          <p:cNvPr id="11" name="Image 3" descr="preencoded.png"/>
          <p:cNvPicPr>
            <a:picLocks noChangeAspect="1"/>
          </p:cNvPicPr>
          <p:nvPr/>
        </p:nvPicPr>
        <p:blipFill>
          <a:blip r:embed="rId6"/>
          <a:stretch>
            <a:fillRect/>
          </a:stretch>
        </p:blipFill>
        <p:spPr>
          <a:xfrm>
            <a:off x="7971651" y="3065562"/>
            <a:ext cx="225862" cy="282297"/>
          </a:xfrm>
          <a:prstGeom prst="rect">
            <a:avLst/>
          </a:prstGeom>
        </p:spPr>
      </p:pic>
      <p:sp>
        <p:nvSpPr>
          <p:cNvPr id="12" name="Text 6"/>
          <p:cNvSpPr/>
          <p:nvPr/>
        </p:nvSpPr>
        <p:spPr>
          <a:xfrm>
            <a:off x="11052810" y="3772495"/>
            <a:ext cx="1887022" cy="235863"/>
          </a:xfrm>
          <a:prstGeom prst="rect">
            <a:avLst/>
          </a:prstGeom>
          <a:noFill/>
          <a:ln/>
        </p:spPr>
        <p:txBody>
          <a:bodyPr wrap="none" lIns="0" tIns="0" rIns="0" bIns="0" rtlCol="0" anchor="t"/>
          <a:lstStyle/>
          <a:p>
            <a:pPr marL="0" indent="0" algn="ctr">
              <a:lnSpc>
                <a:spcPts val="1850"/>
              </a:lnSpc>
              <a:buNone/>
            </a:pPr>
            <a:r>
              <a:rPr lang="en-US" sz="1450" b="1" dirty="0">
                <a:solidFill>
                  <a:srgbClr val="FFFFFF"/>
                </a:solidFill>
                <a:latin typeface="Inter Bold" pitchFamily="34" charset="0"/>
                <a:ea typeface="Inter Bold" pitchFamily="34" charset="-122"/>
                <a:cs typeface="Inter Bold" pitchFamily="34" charset="-120"/>
              </a:rPr>
              <a:t>Operational AI</a:t>
            </a:r>
            <a:endParaRPr lang="en-US" sz="1450" dirty="0"/>
          </a:p>
        </p:txBody>
      </p:sp>
      <p:sp>
        <p:nvSpPr>
          <p:cNvPr id="13" name="Text 7"/>
          <p:cNvSpPr/>
          <p:nvPr/>
        </p:nvSpPr>
        <p:spPr>
          <a:xfrm>
            <a:off x="9966008" y="4098846"/>
            <a:ext cx="4060627" cy="1207294"/>
          </a:xfrm>
          <a:prstGeom prst="rect">
            <a:avLst/>
          </a:prstGeom>
          <a:noFill/>
          <a:ln/>
        </p:spPr>
        <p:txBody>
          <a:bodyPr wrap="square" lIns="0" tIns="0" rIns="0" bIns="0" rtlCol="0" anchor="t"/>
          <a:lstStyle/>
          <a:p>
            <a:pPr marL="0" indent="0" algn="ctr">
              <a:lnSpc>
                <a:spcPts val="1900"/>
              </a:lnSpc>
              <a:buNone/>
            </a:pPr>
            <a:r>
              <a:rPr lang="en-US" sz="1150" dirty="0">
                <a:solidFill>
                  <a:srgbClr val="FFFFFF"/>
                </a:solidFill>
                <a:latin typeface="Inter" pitchFamily="34" charset="0"/>
                <a:ea typeface="Inter" pitchFamily="34" charset="-122"/>
                <a:cs typeface="Inter" pitchFamily="34" charset="-120"/>
              </a:rPr>
              <a:t>The deployment of AI systems that directly influence and enhance daily organizational operations. This includes predictive systems, intelligent process automation, and decision-support frameworks that facilitate more expeditious and precise decision-making.</a:t>
            </a:r>
            <a:endParaRPr lang="en-US" sz="1150" dirty="0"/>
          </a:p>
        </p:txBody>
      </p:sp>
      <p:pic>
        <p:nvPicPr>
          <p:cNvPr id="14" name="Image 4" descr="preencoded.png"/>
          <p:cNvPicPr>
            <a:picLocks noChangeAspect="1"/>
          </p:cNvPicPr>
          <p:nvPr/>
        </p:nvPicPr>
        <p:blipFill>
          <a:blip r:embed="rId7"/>
          <a:stretch>
            <a:fillRect/>
          </a:stretch>
        </p:blipFill>
        <p:spPr>
          <a:xfrm>
            <a:off x="4966216" y="2311003"/>
            <a:ext cx="4697968" cy="4697968"/>
          </a:xfrm>
          <a:prstGeom prst="rect">
            <a:avLst/>
          </a:prstGeom>
        </p:spPr>
      </p:pic>
      <p:pic>
        <p:nvPicPr>
          <p:cNvPr id="15" name="Image 5" descr="preencoded.png"/>
          <p:cNvPicPr>
            <a:picLocks noChangeAspect="1"/>
          </p:cNvPicPr>
          <p:nvPr/>
        </p:nvPicPr>
        <p:blipFill>
          <a:blip r:embed="rId8"/>
          <a:stretch>
            <a:fillRect/>
          </a:stretch>
        </p:blipFill>
        <p:spPr>
          <a:xfrm>
            <a:off x="8821995" y="4801493"/>
            <a:ext cx="225862" cy="282297"/>
          </a:xfrm>
          <a:prstGeom prst="rect">
            <a:avLst/>
          </a:prstGeom>
        </p:spPr>
      </p:pic>
      <p:sp>
        <p:nvSpPr>
          <p:cNvPr id="16" name="Text 8"/>
          <p:cNvSpPr/>
          <p:nvPr/>
        </p:nvSpPr>
        <p:spPr>
          <a:xfrm>
            <a:off x="10836712" y="5532477"/>
            <a:ext cx="2243733" cy="235863"/>
          </a:xfrm>
          <a:prstGeom prst="rect">
            <a:avLst/>
          </a:prstGeom>
          <a:noFill/>
          <a:ln/>
        </p:spPr>
        <p:txBody>
          <a:bodyPr wrap="none" lIns="0" tIns="0" rIns="0" bIns="0" rtlCol="0" anchor="t"/>
          <a:lstStyle/>
          <a:p>
            <a:pPr marL="0" indent="0" algn="ctr">
              <a:lnSpc>
                <a:spcPts val="1850"/>
              </a:lnSpc>
              <a:buNone/>
            </a:pPr>
            <a:r>
              <a:rPr lang="en-US" sz="1450" b="1" dirty="0">
                <a:solidFill>
                  <a:srgbClr val="FFFFFF"/>
                </a:solidFill>
                <a:latin typeface="Inter Bold" pitchFamily="34" charset="0"/>
                <a:ea typeface="Inter Bold" pitchFamily="34" charset="-122"/>
                <a:cs typeface="Inter Bold" pitchFamily="34" charset="-120"/>
              </a:rPr>
              <a:t>Proactive Cybersecurity</a:t>
            </a:r>
            <a:endParaRPr lang="en-US" sz="1450" dirty="0"/>
          </a:p>
        </p:txBody>
      </p:sp>
      <p:sp>
        <p:nvSpPr>
          <p:cNvPr id="17" name="Text 9"/>
          <p:cNvSpPr/>
          <p:nvPr/>
        </p:nvSpPr>
        <p:spPr>
          <a:xfrm>
            <a:off x="9890522" y="5858828"/>
            <a:ext cx="4136112" cy="1448753"/>
          </a:xfrm>
          <a:prstGeom prst="rect">
            <a:avLst/>
          </a:prstGeom>
          <a:noFill/>
          <a:ln/>
        </p:spPr>
        <p:txBody>
          <a:bodyPr wrap="square" lIns="0" tIns="0" rIns="0" bIns="0" rtlCol="0" anchor="t"/>
          <a:lstStyle/>
          <a:p>
            <a:pPr marL="0" indent="0" algn="ctr">
              <a:lnSpc>
                <a:spcPts val="1900"/>
              </a:lnSpc>
              <a:buNone/>
            </a:pPr>
            <a:r>
              <a:rPr lang="en-US" sz="1150" dirty="0">
                <a:solidFill>
                  <a:srgbClr val="FFFFFF"/>
                </a:solidFill>
                <a:latin typeface="Inter" pitchFamily="34" charset="0"/>
                <a:ea typeface="Inter" pitchFamily="34" charset="-122"/>
                <a:cs typeface="Inter" pitchFamily="34" charset="-120"/>
              </a:rPr>
              <a:t>The strategic application of artificial intelligence and behavioral analytics to identify and neutralize security threats prior to materialization. This approach leverages anomaly detection systems, user and entity behavior analytics (UEBA), and automated incident response protocols.</a:t>
            </a:r>
            <a:endParaRPr lang="en-US" sz="1150" dirty="0"/>
          </a:p>
        </p:txBody>
      </p:sp>
      <p:pic>
        <p:nvPicPr>
          <p:cNvPr id="18" name="Image 6" descr="preencoded.png"/>
          <p:cNvPicPr>
            <a:picLocks noChangeAspect="1"/>
          </p:cNvPicPr>
          <p:nvPr/>
        </p:nvPicPr>
        <p:blipFill>
          <a:blip r:embed="rId9"/>
          <a:stretch>
            <a:fillRect/>
          </a:stretch>
        </p:blipFill>
        <p:spPr>
          <a:xfrm>
            <a:off x="4966216" y="2311003"/>
            <a:ext cx="4697968" cy="4697968"/>
          </a:xfrm>
          <a:prstGeom prst="rect">
            <a:avLst/>
          </a:prstGeom>
        </p:spPr>
      </p:pic>
      <p:pic>
        <p:nvPicPr>
          <p:cNvPr id="19" name="Image 7" descr="preencoded.png"/>
          <p:cNvPicPr>
            <a:picLocks noChangeAspect="1"/>
          </p:cNvPicPr>
          <p:nvPr/>
        </p:nvPicPr>
        <p:blipFill>
          <a:blip r:embed="rId10"/>
          <a:stretch>
            <a:fillRect/>
          </a:stretch>
        </p:blipFill>
        <p:spPr>
          <a:xfrm>
            <a:off x="7433846" y="6146661"/>
            <a:ext cx="225862" cy="282297"/>
          </a:xfrm>
          <a:prstGeom prst="rect">
            <a:avLst/>
          </a:prstGeom>
        </p:spPr>
      </p:pic>
      <p:sp>
        <p:nvSpPr>
          <p:cNvPr id="20" name="Text 10"/>
          <p:cNvSpPr/>
          <p:nvPr/>
        </p:nvSpPr>
        <p:spPr>
          <a:xfrm>
            <a:off x="907494" y="5092422"/>
            <a:ext cx="3528536" cy="235863"/>
          </a:xfrm>
          <a:prstGeom prst="rect">
            <a:avLst/>
          </a:prstGeom>
          <a:noFill/>
          <a:ln/>
        </p:spPr>
        <p:txBody>
          <a:bodyPr wrap="none" lIns="0" tIns="0" rIns="0" bIns="0" rtlCol="0" anchor="t"/>
          <a:lstStyle/>
          <a:p>
            <a:pPr marL="0" indent="0" algn="ctr">
              <a:lnSpc>
                <a:spcPts val="1850"/>
              </a:lnSpc>
              <a:buNone/>
            </a:pPr>
            <a:r>
              <a:rPr lang="en-US" sz="1450" b="1" dirty="0">
                <a:solidFill>
                  <a:srgbClr val="FFFFFF"/>
                </a:solidFill>
                <a:latin typeface="Inter Bold" pitchFamily="34" charset="0"/>
                <a:ea typeface="Inter Bold" pitchFamily="34" charset="-122"/>
                <a:cs typeface="Inter Bold" pitchFamily="34" charset="-120"/>
              </a:rPr>
              <a:t>Change Management &amp; Empowerment</a:t>
            </a:r>
            <a:endParaRPr lang="en-US" sz="1450" dirty="0"/>
          </a:p>
        </p:txBody>
      </p:sp>
      <p:sp>
        <p:nvSpPr>
          <p:cNvPr id="21" name="Text 11"/>
          <p:cNvSpPr/>
          <p:nvPr/>
        </p:nvSpPr>
        <p:spPr>
          <a:xfrm>
            <a:off x="603766" y="5418773"/>
            <a:ext cx="4136112" cy="1448753"/>
          </a:xfrm>
          <a:prstGeom prst="rect">
            <a:avLst/>
          </a:prstGeom>
          <a:noFill/>
          <a:ln/>
        </p:spPr>
        <p:txBody>
          <a:bodyPr wrap="square" lIns="0" tIns="0" rIns="0" bIns="0" rtlCol="0" anchor="t"/>
          <a:lstStyle/>
          <a:p>
            <a:pPr marL="0" indent="0" algn="ctr">
              <a:lnSpc>
                <a:spcPts val="1900"/>
              </a:lnSpc>
              <a:buNone/>
            </a:pPr>
            <a:r>
              <a:rPr lang="en-US" sz="1150" dirty="0">
                <a:solidFill>
                  <a:srgbClr val="FFFFFF"/>
                </a:solidFill>
                <a:latin typeface="Inter" pitchFamily="34" charset="0"/>
                <a:ea typeface="Inter" pitchFamily="34" charset="-122"/>
                <a:cs typeface="Inter" pitchFamily="34" charset="-120"/>
              </a:rPr>
              <a:t>Guiding organizations through the digital transformation continuum via comprehensive employee training, resistance mitigation, and the cultivation of a culture steeped in innovation and technological adoption. This pillar encompasses tailored training programs, immersive workshops, and perpetual support systems.</a:t>
            </a:r>
            <a:endParaRPr lang="en-US" sz="1150" dirty="0"/>
          </a:p>
        </p:txBody>
      </p:sp>
      <p:pic>
        <p:nvPicPr>
          <p:cNvPr id="22" name="Image 8" descr="preencoded.png"/>
          <p:cNvPicPr>
            <a:picLocks noChangeAspect="1"/>
          </p:cNvPicPr>
          <p:nvPr/>
        </p:nvPicPr>
        <p:blipFill>
          <a:blip r:embed="rId11"/>
          <a:stretch>
            <a:fillRect/>
          </a:stretch>
        </p:blipFill>
        <p:spPr>
          <a:xfrm>
            <a:off x="4966216" y="2311003"/>
            <a:ext cx="4697968" cy="4697968"/>
          </a:xfrm>
          <a:prstGeom prst="rect">
            <a:avLst/>
          </a:prstGeom>
        </p:spPr>
      </p:pic>
      <p:pic>
        <p:nvPicPr>
          <p:cNvPr id="23" name="Image 9" descr="preencoded.png"/>
          <p:cNvPicPr>
            <a:picLocks noChangeAspect="1"/>
          </p:cNvPicPr>
          <p:nvPr/>
        </p:nvPicPr>
        <p:blipFill>
          <a:blip r:embed="rId12"/>
          <a:stretch>
            <a:fillRect/>
          </a:stretch>
        </p:blipFill>
        <p:spPr>
          <a:xfrm>
            <a:off x="5725537" y="5242143"/>
            <a:ext cx="225862" cy="2822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3983593" y="627936"/>
            <a:ext cx="6663214" cy="361712"/>
          </a:xfrm>
          <a:prstGeom prst="rect">
            <a:avLst/>
          </a:prstGeom>
          <a:noFill/>
          <a:ln/>
        </p:spPr>
        <p:txBody>
          <a:bodyPr wrap="none" lIns="0" tIns="0" rIns="0" bIns="0" rtlCol="0" anchor="t"/>
          <a:lstStyle/>
          <a:p>
            <a:pPr marL="0" indent="0" algn="ctr">
              <a:lnSpc>
                <a:spcPts val="2800"/>
              </a:lnSpc>
              <a:buNone/>
            </a:pPr>
            <a:r>
              <a:rPr lang="en-US" sz="2250" b="1" dirty="0">
                <a:solidFill>
                  <a:srgbClr val="010141"/>
                </a:solidFill>
                <a:latin typeface="Inter Bold" pitchFamily="34" charset="0"/>
                <a:ea typeface="Inter Bold" pitchFamily="34" charset="-122"/>
                <a:cs typeface="Inter Bold" pitchFamily="34" charset="-120"/>
              </a:rPr>
              <a:t>Specialized Domains of AI &amp; IT Service Delivery</a:t>
            </a:r>
            <a:endParaRPr lang="en-US" sz="2250" dirty="0"/>
          </a:p>
        </p:txBody>
      </p:sp>
      <p:sp>
        <p:nvSpPr>
          <p:cNvPr id="3" name="Text 1"/>
          <p:cNvSpPr/>
          <p:nvPr/>
        </p:nvSpPr>
        <p:spPr>
          <a:xfrm>
            <a:off x="578882" y="1279088"/>
            <a:ext cx="13472636" cy="231577"/>
          </a:xfrm>
          <a:prstGeom prst="rect">
            <a:avLst/>
          </a:prstGeom>
          <a:noFill/>
          <a:ln/>
        </p:spPr>
        <p:txBody>
          <a:bodyPr wrap="none" lIns="0" tIns="0" rIns="0" bIns="0" rtlCol="0" anchor="t"/>
          <a:lstStyle/>
          <a:p>
            <a:pPr marL="0" indent="0" algn="ctr">
              <a:lnSpc>
                <a:spcPts val="1800"/>
              </a:lnSpc>
              <a:buNone/>
            </a:pPr>
            <a:r>
              <a:rPr lang="en-US" sz="1100" dirty="0">
                <a:solidFill>
                  <a:srgbClr val="AFCBF8"/>
                </a:solidFill>
                <a:latin typeface="Inter" pitchFamily="34" charset="0"/>
                <a:ea typeface="Inter" pitchFamily="34" charset="-122"/>
                <a:cs typeface="Inter" pitchFamily="34" charset="-120"/>
              </a:rPr>
              <a:t>AMETAZ GROUP delivers its specialized services across six distinct domains, each demanding unique expertise and bespoke methodologies:</a:t>
            </a:r>
            <a:endParaRPr lang="en-US" sz="1100" dirty="0"/>
          </a:p>
        </p:txBody>
      </p:sp>
      <p:sp>
        <p:nvSpPr>
          <p:cNvPr id="4" name="Shape 2"/>
          <p:cNvSpPr/>
          <p:nvPr/>
        </p:nvSpPr>
        <p:spPr>
          <a:xfrm>
            <a:off x="578882" y="1836182"/>
            <a:ext cx="6559748" cy="1848326"/>
          </a:xfrm>
          <a:prstGeom prst="roundRect">
            <a:avLst>
              <a:gd name="adj" fmla="val 3289"/>
            </a:avLst>
          </a:prstGeom>
          <a:solidFill>
            <a:srgbClr val="FFFFFF"/>
          </a:solidFill>
          <a:ln w="15240">
            <a:solidFill>
              <a:srgbClr val="C1CDD6"/>
            </a:solidFill>
            <a:prstDash val="solid"/>
          </a:ln>
        </p:spPr>
      </p:sp>
      <p:sp>
        <p:nvSpPr>
          <p:cNvPr id="5" name="Shape 3"/>
          <p:cNvSpPr/>
          <p:nvPr/>
        </p:nvSpPr>
        <p:spPr>
          <a:xfrm>
            <a:off x="578882" y="1836182"/>
            <a:ext cx="60960" cy="1848326"/>
          </a:xfrm>
          <a:prstGeom prst="roundRect">
            <a:avLst>
              <a:gd name="adj" fmla="val 99716"/>
            </a:avLst>
          </a:prstGeom>
          <a:solidFill>
            <a:srgbClr val="366183"/>
          </a:solidFill>
          <a:ln/>
        </p:spPr>
      </p:sp>
      <p:sp>
        <p:nvSpPr>
          <p:cNvPr id="6" name="Text 4"/>
          <p:cNvSpPr/>
          <p:nvPr/>
        </p:nvSpPr>
        <p:spPr>
          <a:xfrm>
            <a:off x="2703790" y="1996083"/>
            <a:ext cx="2370892" cy="225981"/>
          </a:xfrm>
          <a:prstGeom prst="rect">
            <a:avLst/>
          </a:prstGeom>
          <a:noFill/>
          <a:ln/>
        </p:spPr>
        <p:txBody>
          <a:bodyPr wrap="none" lIns="0" tIns="0" rIns="0" bIns="0" rtlCol="0" anchor="t"/>
          <a:lstStyle/>
          <a:p>
            <a:pPr marL="0" indent="0" algn="ctr">
              <a:lnSpc>
                <a:spcPts val="1750"/>
              </a:lnSpc>
              <a:buNone/>
            </a:pPr>
            <a:r>
              <a:rPr lang="en-US" sz="1400" b="1" dirty="0">
                <a:solidFill>
                  <a:srgbClr val="010141"/>
                </a:solidFill>
                <a:latin typeface="Inter Bold" pitchFamily="34" charset="0"/>
                <a:ea typeface="Inter Bold" pitchFamily="34" charset="-122"/>
                <a:cs typeface="Inter Bold" pitchFamily="34" charset="-120"/>
              </a:rPr>
              <a:t>Digital Strategy Consulting</a:t>
            </a:r>
            <a:endParaRPr lang="en-US" sz="1400" dirty="0"/>
          </a:p>
        </p:txBody>
      </p:sp>
      <p:sp>
        <p:nvSpPr>
          <p:cNvPr id="7" name="Text 5"/>
          <p:cNvSpPr/>
          <p:nvPr/>
        </p:nvSpPr>
        <p:spPr>
          <a:xfrm>
            <a:off x="799743" y="2366724"/>
            <a:ext cx="6178987" cy="1157883"/>
          </a:xfrm>
          <a:prstGeom prst="rect">
            <a:avLst/>
          </a:prstGeom>
          <a:noFill/>
          <a:ln/>
        </p:spPr>
        <p:txBody>
          <a:bodyPr wrap="square" lIns="0" tIns="0" rIns="0" bIns="0" rtlCol="0" anchor="t"/>
          <a:lstStyle/>
          <a:p>
            <a:pPr marL="0" indent="0" algn="ctr">
              <a:lnSpc>
                <a:spcPts val="1800"/>
              </a:lnSpc>
              <a:buNone/>
            </a:pPr>
            <a:r>
              <a:rPr lang="en-US" sz="1100" dirty="0">
                <a:solidFill>
                  <a:srgbClr val="010141"/>
                </a:solidFill>
                <a:latin typeface="Inter" pitchFamily="34" charset="0"/>
                <a:ea typeface="Inter" pitchFamily="34" charset="-122"/>
                <a:cs typeface="Inter" pitchFamily="34" charset="-120"/>
              </a:rPr>
              <a:t>This service assists organizations in formulating long-term digital strategies. Offerings include digital maturity assessments, identification of transformation opportunities, digital roadmap design, and the definition of key performance indicators. The central focus is the strategic alignment of digital initiatives with overarching business objectives to forge sustainable competitive advantages.</a:t>
            </a:r>
            <a:endParaRPr lang="en-US" sz="1100" dirty="0"/>
          </a:p>
        </p:txBody>
      </p:sp>
      <p:sp>
        <p:nvSpPr>
          <p:cNvPr id="8" name="Shape 6"/>
          <p:cNvSpPr/>
          <p:nvPr/>
        </p:nvSpPr>
        <p:spPr>
          <a:xfrm>
            <a:off x="578882" y="3829169"/>
            <a:ext cx="6559748" cy="1616750"/>
          </a:xfrm>
          <a:prstGeom prst="roundRect">
            <a:avLst>
              <a:gd name="adj" fmla="val 3760"/>
            </a:avLst>
          </a:prstGeom>
          <a:solidFill>
            <a:srgbClr val="FFFFFF"/>
          </a:solidFill>
          <a:ln w="15240">
            <a:solidFill>
              <a:srgbClr val="C1CDD6"/>
            </a:solidFill>
            <a:prstDash val="solid"/>
          </a:ln>
        </p:spPr>
      </p:sp>
      <p:sp>
        <p:nvSpPr>
          <p:cNvPr id="9" name="Shape 7"/>
          <p:cNvSpPr/>
          <p:nvPr/>
        </p:nvSpPr>
        <p:spPr>
          <a:xfrm>
            <a:off x="578882" y="3829169"/>
            <a:ext cx="60960" cy="1616750"/>
          </a:xfrm>
          <a:prstGeom prst="roundRect">
            <a:avLst>
              <a:gd name="adj" fmla="val 99716"/>
            </a:avLst>
          </a:prstGeom>
          <a:solidFill>
            <a:srgbClr val="366183"/>
          </a:solidFill>
          <a:ln/>
        </p:spPr>
      </p:sp>
      <p:sp>
        <p:nvSpPr>
          <p:cNvPr id="10" name="Text 8"/>
          <p:cNvSpPr/>
          <p:nvPr/>
        </p:nvSpPr>
        <p:spPr>
          <a:xfrm>
            <a:off x="1833086" y="3989070"/>
            <a:ext cx="4112181" cy="225981"/>
          </a:xfrm>
          <a:prstGeom prst="rect">
            <a:avLst/>
          </a:prstGeom>
          <a:noFill/>
          <a:ln/>
        </p:spPr>
        <p:txBody>
          <a:bodyPr wrap="none" lIns="0" tIns="0" rIns="0" bIns="0" rtlCol="0" anchor="t"/>
          <a:lstStyle/>
          <a:p>
            <a:pPr marL="0" indent="0" algn="ctr">
              <a:lnSpc>
                <a:spcPts val="1750"/>
              </a:lnSpc>
              <a:buNone/>
            </a:pPr>
            <a:r>
              <a:rPr lang="en-US" sz="1400" b="1" dirty="0">
                <a:solidFill>
                  <a:srgbClr val="010141"/>
                </a:solidFill>
                <a:latin typeface="Inter Bold" pitchFamily="34" charset="0"/>
                <a:ea typeface="Inter Bold" pitchFamily="34" charset="-122"/>
                <a:cs typeface="Inter Bold" pitchFamily="34" charset="-120"/>
              </a:rPr>
              <a:t>Cloud &amp; Modern Infrastructure Implementation</a:t>
            </a:r>
            <a:endParaRPr lang="en-US" sz="1400" dirty="0"/>
          </a:p>
        </p:txBody>
      </p:sp>
      <p:sp>
        <p:nvSpPr>
          <p:cNvPr id="11" name="Text 9"/>
          <p:cNvSpPr/>
          <p:nvPr/>
        </p:nvSpPr>
        <p:spPr>
          <a:xfrm>
            <a:off x="799743" y="4359712"/>
            <a:ext cx="6178987" cy="926306"/>
          </a:xfrm>
          <a:prstGeom prst="rect">
            <a:avLst/>
          </a:prstGeom>
          <a:noFill/>
          <a:ln/>
        </p:spPr>
        <p:txBody>
          <a:bodyPr wrap="square" lIns="0" tIns="0" rIns="0" bIns="0" rtlCol="0" anchor="t"/>
          <a:lstStyle/>
          <a:p>
            <a:pPr marL="0" indent="0" algn="ctr">
              <a:lnSpc>
                <a:spcPts val="1800"/>
              </a:lnSpc>
              <a:buNone/>
            </a:pPr>
            <a:r>
              <a:rPr lang="en-US" sz="1100" dirty="0">
                <a:solidFill>
                  <a:srgbClr val="010141"/>
                </a:solidFill>
                <a:latin typeface="Inter" pitchFamily="34" charset="0"/>
                <a:ea typeface="Inter" pitchFamily="34" charset="-122"/>
                <a:cs typeface="Inter" pitchFamily="34" charset="-120"/>
              </a:rPr>
              <a:t>This domain involves the design, implementation, and governance of modern IT infrastructures predicated on cloud computing principles. Services encompass cloud migration, the design of elastic cloud architectures, implementation of container orchestration platforms (e.g., Kubernetes), and Infrastructure as Code (IaC) management.</a:t>
            </a:r>
            <a:endParaRPr lang="en-US" sz="1100" dirty="0"/>
          </a:p>
        </p:txBody>
      </p:sp>
      <p:sp>
        <p:nvSpPr>
          <p:cNvPr id="12" name="Shape 10"/>
          <p:cNvSpPr/>
          <p:nvPr/>
        </p:nvSpPr>
        <p:spPr>
          <a:xfrm>
            <a:off x="578882" y="5590580"/>
            <a:ext cx="6559748" cy="1848326"/>
          </a:xfrm>
          <a:prstGeom prst="roundRect">
            <a:avLst>
              <a:gd name="adj" fmla="val 3289"/>
            </a:avLst>
          </a:prstGeom>
          <a:solidFill>
            <a:srgbClr val="FFFFFF"/>
          </a:solidFill>
          <a:ln w="15240">
            <a:solidFill>
              <a:srgbClr val="C1CDD6"/>
            </a:solidFill>
            <a:prstDash val="solid"/>
          </a:ln>
        </p:spPr>
      </p:sp>
      <p:sp>
        <p:nvSpPr>
          <p:cNvPr id="13" name="Shape 11"/>
          <p:cNvSpPr/>
          <p:nvPr/>
        </p:nvSpPr>
        <p:spPr>
          <a:xfrm>
            <a:off x="578882" y="5590580"/>
            <a:ext cx="60960" cy="1848326"/>
          </a:xfrm>
          <a:prstGeom prst="roundRect">
            <a:avLst>
              <a:gd name="adj" fmla="val 99716"/>
            </a:avLst>
          </a:prstGeom>
          <a:solidFill>
            <a:srgbClr val="366183"/>
          </a:solidFill>
          <a:ln/>
        </p:spPr>
      </p:sp>
      <p:sp>
        <p:nvSpPr>
          <p:cNvPr id="14" name="Text 12"/>
          <p:cNvSpPr/>
          <p:nvPr/>
        </p:nvSpPr>
        <p:spPr>
          <a:xfrm>
            <a:off x="2984659" y="5750481"/>
            <a:ext cx="1809036" cy="225981"/>
          </a:xfrm>
          <a:prstGeom prst="rect">
            <a:avLst/>
          </a:prstGeom>
          <a:noFill/>
          <a:ln/>
        </p:spPr>
        <p:txBody>
          <a:bodyPr wrap="none" lIns="0" tIns="0" rIns="0" bIns="0" rtlCol="0" anchor="t"/>
          <a:lstStyle/>
          <a:p>
            <a:pPr marL="0" indent="0" algn="ctr">
              <a:lnSpc>
                <a:spcPts val="1750"/>
              </a:lnSpc>
              <a:buNone/>
            </a:pPr>
            <a:r>
              <a:rPr lang="en-US" sz="1400" b="1" dirty="0">
                <a:solidFill>
                  <a:srgbClr val="010141"/>
                </a:solidFill>
                <a:latin typeface="Inter Bold" pitchFamily="34" charset="0"/>
                <a:ea typeface="Inter Bold" pitchFamily="34" charset="-122"/>
                <a:cs typeface="Inter Bold" pitchFamily="34" charset="-120"/>
              </a:rPr>
              <a:t>AI &amp; ML Solutions</a:t>
            </a:r>
            <a:endParaRPr lang="en-US" sz="1400" dirty="0"/>
          </a:p>
        </p:txBody>
      </p:sp>
      <p:sp>
        <p:nvSpPr>
          <p:cNvPr id="15" name="Text 13"/>
          <p:cNvSpPr/>
          <p:nvPr/>
        </p:nvSpPr>
        <p:spPr>
          <a:xfrm>
            <a:off x="799743" y="6121122"/>
            <a:ext cx="6178987" cy="1157883"/>
          </a:xfrm>
          <a:prstGeom prst="rect">
            <a:avLst/>
          </a:prstGeom>
          <a:noFill/>
          <a:ln/>
        </p:spPr>
        <p:txBody>
          <a:bodyPr wrap="square" lIns="0" tIns="0" rIns="0" bIns="0" rtlCol="0" anchor="t"/>
          <a:lstStyle/>
          <a:p>
            <a:pPr marL="0" indent="0" algn="ctr">
              <a:lnSpc>
                <a:spcPts val="1800"/>
              </a:lnSpc>
              <a:buNone/>
            </a:pPr>
            <a:r>
              <a:rPr lang="en-US" sz="1100" dirty="0">
                <a:solidFill>
                  <a:srgbClr val="010141"/>
                </a:solidFill>
                <a:latin typeface="Inter" pitchFamily="34" charset="0"/>
                <a:ea typeface="Inter" pitchFamily="34" charset="-122"/>
                <a:cs typeface="Inter" pitchFamily="34" charset="-120"/>
              </a:rPr>
              <a:t>This service is centered on the design and implementation of bespoke AI systems engineered to address specific business challenges. Offerings include the development of predictive models, recommendation engines, intelligent conversational agents (chatbots), computer vision systems, and natural language processing applications. Each solution is meticulously tailored to the unique requirements of the client organization.</a:t>
            </a:r>
            <a:endParaRPr lang="en-US" sz="1100" dirty="0"/>
          </a:p>
        </p:txBody>
      </p:sp>
      <p:sp>
        <p:nvSpPr>
          <p:cNvPr id="16" name="Shape 14"/>
          <p:cNvSpPr/>
          <p:nvPr/>
        </p:nvSpPr>
        <p:spPr>
          <a:xfrm>
            <a:off x="7499390" y="1836182"/>
            <a:ext cx="6559748" cy="1616750"/>
          </a:xfrm>
          <a:prstGeom prst="roundRect">
            <a:avLst>
              <a:gd name="adj" fmla="val 3760"/>
            </a:avLst>
          </a:prstGeom>
          <a:solidFill>
            <a:srgbClr val="FFFFFF"/>
          </a:solidFill>
          <a:ln w="15240">
            <a:solidFill>
              <a:srgbClr val="C1CDD6"/>
            </a:solidFill>
            <a:prstDash val="solid"/>
          </a:ln>
        </p:spPr>
      </p:sp>
      <p:sp>
        <p:nvSpPr>
          <p:cNvPr id="17" name="Shape 15"/>
          <p:cNvSpPr/>
          <p:nvPr/>
        </p:nvSpPr>
        <p:spPr>
          <a:xfrm>
            <a:off x="7499390" y="1836182"/>
            <a:ext cx="60960" cy="1616750"/>
          </a:xfrm>
          <a:prstGeom prst="roundRect">
            <a:avLst>
              <a:gd name="adj" fmla="val 99716"/>
            </a:avLst>
          </a:prstGeom>
          <a:solidFill>
            <a:srgbClr val="366183"/>
          </a:solidFill>
          <a:ln/>
        </p:spPr>
      </p:sp>
      <p:sp>
        <p:nvSpPr>
          <p:cNvPr id="18" name="Text 16"/>
          <p:cNvSpPr/>
          <p:nvPr/>
        </p:nvSpPr>
        <p:spPr>
          <a:xfrm>
            <a:off x="9302829" y="1996083"/>
            <a:ext cx="3013710" cy="225981"/>
          </a:xfrm>
          <a:prstGeom prst="rect">
            <a:avLst/>
          </a:prstGeom>
          <a:noFill/>
          <a:ln/>
        </p:spPr>
        <p:txBody>
          <a:bodyPr wrap="none" lIns="0" tIns="0" rIns="0" bIns="0" rtlCol="0" anchor="t"/>
          <a:lstStyle/>
          <a:p>
            <a:pPr marL="0" indent="0" algn="ctr">
              <a:lnSpc>
                <a:spcPts val="1750"/>
              </a:lnSpc>
              <a:buNone/>
            </a:pPr>
            <a:r>
              <a:rPr lang="en-US" sz="1400" b="1" dirty="0">
                <a:solidFill>
                  <a:srgbClr val="010141"/>
                </a:solidFill>
                <a:latin typeface="Inter Bold" pitchFamily="34" charset="0"/>
                <a:ea typeface="Inter Bold" pitchFamily="34" charset="-122"/>
                <a:cs typeface="Inter Bold" pitchFamily="34" charset="-120"/>
              </a:rPr>
              <a:t>Systems Integration &amp; Automation</a:t>
            </a:r>
            <a:endParaRPr lang="en-US" sz="1400" dirty="0"/>
          </a:p>
        </p:txBody>
      </p:sp>
      <p:sp>
        <p:nvSpPr>
          <p:cNvPr id="19" name="Text 17"/>
          <p:cNvSpPr/>
          <p:nvPr/>
        </p:nvSpPr>
        <p:spPr>
          <a:xfrm>
            <a:off x="7720251" y="2366724"/>
            <a:ext cx="6178987" cy="926306"/>
          </a:xfrm>
          <a:prstGeom prst="rect">
            <a:avLst/>
          </a:prstGeom>
          <a:noFill/>
          <a:ln/>
        </p:spPr>
        <p:txBody>
          <a:bodyPr wrap="square" lIns="0" tIns="0" rIns="0" bIns="0" rtlCol="0" anchor="t"/>
          <a:lstStyle/>
          <a:p>
            <a:pPr marL="0" indent="0" algn="ctr">
              <a:lnSpc>
                <a:spcPts val="1800"/>
              </a:lnSpc>
              <a:buNone/>
            </a:pPr>
            <a:r>
              <a:rPr lang="en-US" sz="1100" dirty="0">
                <a:solidFill>
                  <a:srgbClr val="010141"/>
                </a:solidFill>
                <a:latin typeface="Inter" pitchFamily="34" charset="0"/>
                <a:ea typeface="Inter" pitchFamily="34" charset="-122"/>
                <a:cs typeface="Inter" pitchFamily="34" charset="-120"/>
              </a:rPr>
              <a:t>This area focuses on the interconnection of heterogeneous organizational systems and the automation of business processes. Services include the implementation of integration platforms (iPaaS), development of Robotic Process Automation (RPA) solutions, design of intelligent workflows, and creation of unified portals for both employees and customers.</a:t>
            </a:r>
            <a:endParaRPr lang="en-US" sz="1100" dirty="0"/>
          </a:p>
        </p:txBody>
      </p:sp>
      <p:sp>
        <p:nvSpPr>
          <p:cNvPr id="20" name="Shape 18"/>
          <p:cNvSpPr/>
          <p:nvPr/>
        </p:nvSpPr>
        <p:spPr>
          <a:xfrm>
            <a:off x="7499390" y="3597593"/>
            <a:ext cx="6559748" cy="1616750"/>
          </a:xfrm>
          <a:prstGeom prst="roundRect">
            <a:avLst>
              <a:gd name="adj" fmla="val 3760"/>
            </a:avLst>
          </a:prstGeom>
          <a:solidFill>
            <a:srgbClr val="FFFFFF"/>
          </a:solidFill>
          <a:ln w="15240">
            <a:solidFill>
              <a:srgbClr val="C1CDD6"/>
            </a:solidFill>
            <a:prstDash val="solid"/>
          </a:ln>
        </p:spPr>
      </p:sp>
      <p:sp>
        <p:nvSpPr>
          <p:cNvPr id="21" name="Shape 19"/>
          <p:cNvSpPr/>
          <p:nvPr/>
        </p:nvSpPr>
        <p:spPr>
          <a:xfrm>
            <a:off x="7499390" y="3597593"/>
            <a:ext cx="60960" cy="1616750"/>
          </a:xfrm>
          <a:prstGeom prst="roundRect">
            <a:avLst>
              <a:gd name="adj" fmla="val 99716"/>
            </a:avLst>
          </a:prstGeom>
          <a:solidFill>
            <a:srgbClr val="366183"/>
          </a:solidFill>
          <a:ln/>
        </p:spPr>
      </p:sp>
      <p:sp>
        <p:nvSpPr>
          <p:cNvPr id="22" name="Text 20"/>
          <p:cNvSpPr/>
          <p:nvPr/>
        </p:nvSpPr>
        <p:spPr>
          <a:xfrm>
            <a:off x="9280327" y="3757493"/>
            <a:ext cx="3058835" cy="225981"/>
          </a:xfrm>
          <a:prstGeom prst="rect">
            <a:avLst/>
          </a:prstGeom>
          <a:noFill/>
          <a:ln/>
        </p:spPr>
        <p:txBody>
          <a:bodyPr wrap="none" lIns="0" tIns="0" rIns="0" bIns="0" rtlCol="0" anchor="t"/>
          <a:lstStyle/>
          <a:p>
            <a:pPr marL="0" indent="0" algn="ctr">
              <a:lnSpc>
                <a:spcPts val="1750"/>
              </a:lnSpc>
              <a:buNone/>
            </a:pPr>
            <a:r>
              <a:rPr lang="en-US" sz="1400" b="1" dirty="0">
                <a:solidFill>
                  <a:srgbClr val="010141"/>
                </a:solidFill>
                <a:latin typeface="Inter Bold" pitchFamily="34" charset="0"/>
                <a:ea typeface="Inter Bold" pitchFamily="34" charset="-122"/>
                <a:cs typeface="Inter Bold" pitchFamily="34" charset="-120"/>
              </a:rPr>
              <a:t>Cybersecurity &amp; Risk Management</a:t>
            </a:r>
            <a:endParaRPr lang="en-US" sz="1400" dirty="0"/>
          </a:p>
        </p:txBody>
      </p:sp>
      <p:sp>
        <p:nvSpPr>
          <p:cNvPr id="23" name="Text 21"/>
          <p:cNvSpPr/>
          <p:nvPr/>
        </p:nvSpPr>
        <p:spPr>
          <a:xfrm>
            <a:off x="7720251" y="4128135"/>
            <a:ext cx="6178987" cy="926306"/>
          </a:xfrm>
          <a:prstGeom prst="rect">
            <a:avLst/>
          </a:prstGeom>
          <a:noFill/>
          <a:ln/>
        </p:spPr>
        <p:txBody>
          <a:bodyPr wrap="square" lIns="0" tIns="0" rIns="0" bIns="0" rtlCol="0" anchor="t"/>
          <a:lstStyle/>
          <a:p>
            <a:pPr marL="0" indent="0" algn="ctr">
              <a:lnSpc>
                <a:spcPts val="1800"/>
              </a:lnSpc>
              <a:buNone/>
            </a:pPr>
            <a:r>
              <a:rPr lang="en-US" sz="1100" dirty="0">
                <a:solidFill>
                  <a:srgbClr val="010141"/>
                </a:solidFill>
                <a:latin typeface="Inter" pitchFamily="34" charset="0"/>
                <a:ea typeface="Inter" pitchFamily="34" charset="-122"/>
                <a:cs typeface="Inter" pitchFamily="34" charset="-120"/>
              </a:rPr>
              <a:t>This service is dedicated to safeguarding an organization's digital assets from the spectrum of cyber threats. Offerings include vulnerability assessments, secure architecture design, implementation of Intrusion Detection/Prevention Systems (IDS/IPS), Identity and Access Management (IAM), and comprehensive incident response planning.</a:t>
            </a:r>
            <a:endParaRPr lang="en-US" sz="1100" dirty="0"/>
          </a:p>
        </p:txBody>
      </p:sp>
      <p:sp>
        <p:nvSpPr>
          <p:cNvPr id="24" name="Shape 22"/>
          <p:cNvSpPr/>
          <p:nvPr/>
        </p:nvSpPr>
        <p:spPr>
          <a:xfrm>
            <a:off x="7499390" y="5359003"/>
            <a:ext cx="6559748" cy="1848326"/>
          </a:xfrm>
          <a:prstGeom prst="roundRect">
            <a:avLst>
              <a:gd name="adj" fmla="val 3289"/>
            </a:avLst>
          </a:prstGeom>
          <a:solidFill>
            <a:srgbClr val="FFFFFF"/>
          </a:solidFill>
          <a:ln w="15240">
            <a:solidFill>
              <a:srgbClr val="C1CDD6"/>
            </a:solidFill>
            <a:prstDash val="solid"/>
          </a:ln>
        </p:spPr>
      </p:sp>
      <p:sp>
        <p:nvSpPr>
          <p:cNvPr id="25" name="Shape 23"/>
          <p:cNvSpPr/>
          <p:nvPr/>
        </p:nvSpPr>
        <p:spPr>
          <a:xfrm>
            <a:off x="7499390" y="5359003"/>
            <a:ext cx="60960" cy="1848326"/>
          </a:xfrm>
          <a:prstGeom prst="roundRect">
            <a:avLst>
              <a:gd name="adj" fmla="val 99716"/>
            </a:avLst>
          </a:prstGeom>
          <a:solidFill>
            <a:srgbClr val="366183"/>
          </a:solidFill>
          <a:ln/>
        </p:spPr>
      </p:sp>
      <p:sp>
        <p:nvSpPr>
          <p:cNvPr id="26" name="Text 24"/>
          <p:cNvSpPr/>
          <p:nvPr/>
        </p:nvSpPr>
        <p:spPr>
          <a:xfrm>
            <a:off x="9121854" y="5518904"/>
            <a:ext cx="3375779" cy="225981"/>
          </a:xfrm>
          <a:prstGeom prst="rect">
            <a:avLst/>
          </a:prstGeom>
          <a:noFill/>
          <a:ln/>
        </p:spPr>
        <p:txBody>
          <a:bodyPr wrap="none" lIns="0" tIns="0" rIns="0" bIns="0" rtlCol="0" anchor="t"/>
          <a:lstStyle/>
          <a:p>
            <a:pPr marL="0" indent="0" algn="ctr">
              <a:lnSpc>
                <a:spcPts val="1750"/>
              </a:lnSpc>
              <a:buNone/>
            </a:pPr>
            <a:r>
              <a:rPr lang="en-US" sz="1400" b="1" dirty="0">
                <a:solidFill>
                  <a:srgbClr val="010141"/>
                </a:solidFill>
                <a:latin typeface="Inter Bold" pitchFamily="34" charset="0"/>
                <a:ea typeface="Inter Bold" pitchFamily="34" charset="-122"/>
                <a:cs typeface="Inter Bold" pitchFamily="34" charset="-120"/>
              </a:rPr>
              <a:t>Data Analytics &amp; Business Intelligence</a:t>
            </a:r>
            <a:endParaRPr lang="en-US" sz="1400" dirty="0"/>
          </a:p>
        </p:txBody>
      </p:sp>
      <p:sp>
        <p:nvSpPr>
          <p:cNvPr id="27" name="Text 25"/>
          <p:cNvSpPr/>
          <p:nvPr/>
        </p:nvSpPr>
        <p:spPr>
          <a:xfrm>
            <a:off x="7720251" y="5889546"/>
            <a:ext cx="6178987" cy="1157883"/>
          </a:xfrm>
          <a:prstGeom prst="rect">
            <a:avLst/>
          </a:prstGeom>
          <a:noFill/>
          <a:ln/>
        </p:spPr>
        <p:txBody>
          <a:bodyPr wrap="square" lIns="0" tIns="0" rIns="0" bIns="0" rtlCol="0" anchor="t"/>
          <a:lstStyle/>
          <a:p>
            <a:pPr marL="0" indent="0" algn="ctr">
              <a:lnSpc>
                <a:spcPts val="1800"/>
              </a:lnSpc>
              <a:buNone/>
            </a:pPr>
            <a:r>
              <a:rPr lang="en-US" sz="1100" dirty="0">
                <a:solidFill>
                  <a:srgbClr val="010141"/>
                </a:solidFill>
                <a:latin typeface="Inter" pitchFamily="34" charset="0"/>
                <a:ea typeface="Inter" pitchFamily="34" charset="-122"/>
                <a:cs typeface="Inter" pitchFamily="34" charset="-120"/>
              </a:rPr>
              <a:t>This domain is dedicated to the transmutation of raw data into actionable intelligence that facilitates superior decision-making. Services include the design of executive dashboards, development of interactive reports, implementation of Business Intelligence platforms (e.g., Power BI, Tableau), and advanced data analysis leveraging data science methodologies.</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849892" y="627340"/>
            <a:ext cx="4930616" cy="265867"/>
          </a:xfrm>
          <a:prstGeom prst="rect">
            <a:avLst/>
          </a:prstGeom>
          <a:noFill/>
          <a:ln/>
        </p:spPr>
        <p:txBody>
          <a:bodyPr wrap="none" lIns="0" tIns="0" rIns="0" bIns="0" rtlCol="0" anchor="t"/>
          <a:lstStyle/>
          <a:p>
            <a:pPr marL="0" indent="0" algn="ctr">
              <a:lnSpc>
                <a:spcPts val="2050"/>
              </a:lnSpc>
              <a:buNone/>
            </a:pPr>
            <a:r>
              <a:rPr lang="en-US" sz="1650" b="1" dirty="0">
                <a:solidFill>
                  <a:srgbClr val="010141"/>
                </a:solidFill>
                <a:latin typeface="Inter Bold" pitchFamily="34" charset="0"/>
                <a:ea typeface="Inter Bold" pitchFamily="34" charset="-122"/>
                <a:cs typeface="Inter Bold" pitchFamily="34" charset="-120"/>
              </a:rPr>
              <a:t>Core Competencies and Distinctive Capabilities</a:t>
            </a:r>
            <a:endParaRPr lang="en-US" sz="1650" dirty="0"/>
          </a:p>
        </p:txBody>
      </p:sp>
      <p:sp>
        <p:nvSpPr>
          <p:cNvPr id="3" name="Text 1"/>
          <p:cNvSpPr/>
          <p:nvPr/>
        </p:nvSpPr>
        <p:spPr>
          <a:xfrm>
            <a:off x="425529" y="1105972"/>
            <a:ext cx="13779341" cy="170259"/>
          </a:xfrm>
          <a:prstGeom prst="rect">
            <a:avLst/>
          </a:prstGeom>
          <a:noFill/>
          <a:ln/>
        </p:spPr>
        <p:txBody>
          <a:bodyPr wrap="none" lIns="0" tIns="0" rIns="0" bIns="0" rtlCol="0" anchor="t"/>
          <a:lstStyle/>
          <a:p>
            <a:pPr marL="0" indent="0" algn="ctr">
              <a:lnSpc>
                <a:spcPts val="1300"/>
              </a:lnSpc>
              <a:buNone/>
            </a:pPr>
            <a:r>
              <a:rPr lang="en-US" sz="800" dirty="0">
                <a:solidFill>
                  <a:srgbClr val="010141"/>
                </a:solidFill>
                <a:latin typeface="Inter" pitchFamily="34" charset="0"/>
                <a:ea typeface="Inter" pitchFamily="34" charset="-122"/>
                <a:cs typeface="Inter" pitchFamily="34" charset="-120"/>
              </a:rPr>
              <a:t>The success of AMETAZ GROUP in delivering superior AI &amp; IT services is attributable to a unique amalgamation of specialized team expertise spanning technology, commerce, and international experience:</a:t>
            </a:r>
            <a:endParaRPr lang="en-US" sz="800" dirty="0"/>
          </a:p>
        </p:txBody>
      </p:sp>
      <p:sp>
        <p:nvSpPr>
          <p:cNvPr id="4" name="Shape 2"/>
          <p:cNvSpPr/>
          <p:nvPr/>
        </p:nvSpPr>
        <p:spPr>
          <a:xfrm>
            <a:off x="425529" y="1395889"/>
            <a:ext cx="6836450" cy="1468517"/>
          </a:xfrm>
          <a:prstGeom prst="roundRect">
            <a:avLst>
              <a:gd name="adj" fmla="val 3043"/>
            </a:avLst>
          </a:prstGeom>
          <a:solidFill>
            <a:srgbClr val="DBE7F0"/>
          </a:solidFill>
          <a:ln w="7620">
            <a:solidFill>
              <a:srgbClr val="C1CDD6"/>
            </a:solidFill>
            <a:prstDash val="solid"/>
          </a:ln>
        </p:spPr>
      </p:sp>
      <p:sp>
        <p:nvSpPr>
          <p:cNvPr id="5" name="Shape 3"/>
          <p:cNvSpPr/>
          <p:nvPr/>
        </p:nvSpPr>
        <p:spPr>
          <a:xfrm>
            <a:off x="539472" y="1509832"/>
            <a:ext cx="319207" cy="319207"/>
          </a:xfrm>
          <a:prstGeom prst="roundRect">
            <a:avLst>
              <a:gd name="adj" fmla="val 28643124"/>
            </a:avLst>
          </a:prstGeom>
          <a:solidFill>
            <a:srgbClr val="366183"/>
          </a:solidFill>
          <a:ln/>
        </p:spPr>
      </p:sp>
      <p:pic>
        <p:nvPicPr>
          <p:cNvPr id="6" name="Image 0" descr="preencoded.png"/>
          <p:cNvPicPr>
            <a:picLocks noChangeAspect="1"/>
          </p:cNvPicPr>
          <p:nvPr/>
        </p:nvPicPr>
        <p:blipFill>
          <a:blip r:embed="rId3"/>
          <a:stretch>
            <a:fillRect/>
          </a:stretch>
        </p:blipFill>
        <p:spPr>
          <a:xfrm>
            <a:off x="627221" y="1579602"/>
            <a:ext cx="143589" cy="179546"/>
          </a:xfrm>
          <a:prstGeom prst="rect">
            <a:avLst/>
          </a:prstGeom>
        </p:spPr>
      </p:pic>
      <p:sp>
        <p:nvSpPr>
          <p:cNvPr id="7" name="Text 4"/>
          <p:cNvSpPr/>
          <p:nvPr/>
        </p:nvSpPr>
        <p:spPr>
          <a:xfrm>
            <a:off x="2738914" y="1935361"/>
            <a:ext cx="2209681" cy="166211"/>
          </a:xfrm>
          <a:prstGeom prst="rect">
            <a:avLst/>
          </a:prstGeom>
          <a:noFill/>
          <a:ln/>
        </p:spPr>
        <p:txBody>
          <a:bodyPr wrap="none" lIns="0" tIns="0" rIns="0" bIns="0" rtlCol="0" anchor="t"/>
          <a:lstStyle/>
          <a:p>
            <a:pPr marL="0" indent="0" algn="ctr">
              <a:lnSpc>
                <a:spcPts val="1300"/>
              </a:lnSpc>
              <a:buNone/>
            </a:pPr>
            <a:r>
              <a:rPr lang="en-US" sz="1000" b="1" dirty="0">
                <a:solidFill>
                  <a:srgbClr val="010141"/>
                </a:solidFill>
                <a:latin typeface="Inter Bold" pitchFamily="34" charset="0"/>
                <a:ea typeface="Inter Bold" pitchFamily="34" charset="-122"/>
                <a:cs typeface="Inter Bold" pitchFamily="34" charset="-120"/>
              </a:rPr>
              <a:t>Advanced Enterprise Architecture</a:t>
            </a:r>
            <a:endParaRPr lang="en-US" sz="1000" dirty="0"/>
          </a:p>
        </p:txBody>
      </p:sp>
      <p:sp>
        <p:nvSpPr>
          <p:cNvPr id="8" name="Text 5"/>
          <p:cNvSpPr/>
          <p:nvPr/>
        </p:nvSpPr>
        <p:spPr>
          <a:xfrm>
            <a:off x="539472" y="2165390"/>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Proficiency in architecting scalable, resilient, and agile IT frameworks.</a:t>
            </a:r>
            <a:endParaRPr lang="en-US" sz="800" dirty="0"/>
          </a:p>
        </p:txBody>
      </p:sp>
      <p:sp>
        <p:nvSpPr>
          <p:cNvPr id="9" name="Text 6"/>
          <p:cNvSpPr/>
          <p:nvPr/>
        </p:nvSpPr>
        <p:spPr>
          <a:xfrm>
            <a:off x="539472" y="2372797"/>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Extensive experience in integrating legacy systems with cutting-edge platforms.</a:t>
            </a:r>
            <a:endParaRPr lang="en-US" sz="800" dirty="0"/>
          </a:p>
        </p:txBody>
      </p:sp>
      <p:sp>
        <p:nvSpPr>
          <p:cNvPr id="10" name="Text 7"/>
          <p:cNvSpPr/>
          <p:nvPr/>
        </p:nvSpPr>
        <p:spPr>
          <a:xfrm>
            <a:off x="539472" y="2580203"/>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Acumen in process standardization and long-term digital roadmap formulation.</a:t>
            </a:r>
            <a:endParaRPr lang="en-US" sz="800" dirty="0"/>
          </a:p>
        </p:txBody>
      </p:sp>
      <p:sp>
        <p:nvSpPr>
          <p:cNvPr id="11" name="Shape 8"/>
          <p:cNvSpPr/>
          <p:nvPr/>
        </p:nvSpPr>
        <p:spPr>
          <a:xfrm>
            <a:off x="7368302" y="1395889"/>
            <a:ext cx="6836569" cy="1468517"/>
          </a:xfrm>
          <a:prstGeom prst="roundRect">
            <a:avLst>
              <a:gd name="adj" fmla="val 3043"/>
            </a:avLst>
          </a:prstGeom>
          <a:solidFill>
            <a:srgbClr val="DBE7F0"/>
          </a:solidFill>
          <a:ln w="7620">
            <a:solidFill>
              <a:srgbClr val="C1CDD6"/>
            </a:solidFill>
            <a:prstDash val="solid"/>
          </a:ln>
        </p:spPr>
      </p:sp>
      <p:sp>
        <p:nvSpPr>
          <p:cNvPr id="12" name="Shape 9"/>
          <p:cNvSpPr/>
          <p:nvPr/>
        </p:nvSpPr>
        <p:spPr>
          <a:xfrm>
            <a:off x="7482245" y="1509832"/>
            <a:ext cx="319207" cy="319207"/>
          </a:xfrm>
          <a:prstGeom prst="roundRect">
            <a:avLst>
              <a:gd name="adj" fmla="val 28643124"/>
            </a:avLst>
          </a:prstGeom>
          <a:solidFill>
            <a:srgbClr val="366183"/>
          </a:solidFill>
          <a:ln/>
        </p:spPr>
      </p:sp>
      <p:pic>
        <p:nvPicPr>
          <p:cNvPr id="13" name="Image 1" descr="preencoded.png"/>
          <p:cNvPicPr>
            <a:picLocks noChangeAspect="1"/>
          </p:cNvPicPr>
          <p:nvPr/>
        </p:nvPicPr>
        <p:blipFill>
          <a:blip r:embed="rId4"/>
          <a:stretch>
            <a:fillRect/>
          </a:stretch>
        </p:blipFill>
        <p:spPr>
          <a:xfrm>
            <a:off x="7569994" y="1579602"/>
            <a:ext cx="143589" cy="179546"/>
          </a:xfrm>
          <a:prstGeom prst="rect">
            <a:avLst/>
          </a:prstGeom>
        </p:spPr>
      </p:pic>
      <p:sp>
        <p:nvSpPr>
          <p:cNvPr id="14" name="Text 10"/>
          <p:cNvSpPr/>
          <p:nvPr/>
        </p:nvSpPr>
        <p:spPr>
          <a:xfrm>
            <a:off x="9565481" y="1935361"/>
            <a:ext cx="2442091" cy="166211"/>
          </a:xfrm>
          <a:prstGeom prst="rect">
            <a:avLst/>
          </a:prstGeom>
          <a:noFill/>
          <a:ln/>
        </p:spPr>
        <p:txBody>
          <a:bodyPr wrap="none" lIns="0" tIns="0" rIns="0" bIns="0" rtlCol="0" anchor="t"/>
          <a:lstStyle/>
          <a:p>
            <a:pPr marL="0" indent="0" algn="ctr">
              <a:lnSpc>
                <a:spcPts val="1300"/>
              </a:lnSpc>
              <a:buNone/>
            </a:pPr>
            <a:r>
              <a:rPr lang="en-US" sz="1000" b="1" dirty="0">
                <a:solidFill>
                  <a:srgbClr val="010141"/>
                </a:solidFill>
                <a:latin typeface="Inter Bold" pitchFamily="34" charset="0"/>
                <a:ea typeface="Inter Bold" pitchFamily="34" charset="-122"/>
                <a:cs typeface="Inter Bold" pitchFamily="34" charset="-120"/>
              </a:rPr>
              <a:t>Artificial Intelligence &amp; Deep Learning</a:t>
            </a:r>
            <a:endParaRPr lang="en-US" sz="1000" dirty="0"/>
          </a:p>
        </p:txBody>
      </p:sp>
      <p:sp>
        <p:nvSpPr>
          <p:cNvPr id="15" name="Text 11"/>
          <p:cNvSpPr/>
          <p:nvPr/>
        </p:nvSpPr>
        <p:spPr>
          <a:xfrm>
            <a:off x="7482245" y="2165390"/>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Mastery of advanced machine learning algorithms and deep neural network architectures.</a:t>
            </a:r>
            <a:endParaRPr lang="en-US" sz="800" dirty="0"/>
          </a:p>
        </p:txBody>
      </p:sp>
      <p:sp>
        <p:nvSpPr>
          <p:cNvPr id="16" name="Text 12"/>
          <p:cNvSpPr/>
          <p:nvPr/>
        </p:nvSpPr>
        <p:spPr>
          <a:xfrm>
            <a:off x="7482245" y="2372797"/>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Proven track record in developing computer vision and natural language processing systems.</a:t>
            </a:r>
            <a:endParaRPr lang="en-US" sz="800" dirty="0"/>
          </a:p>
        </p:txBody>
      </p:sp>
      <p:sp>
        <p:nvSpPr>
          <p:cNvPr id="17" name="Text 13"/>
          <p:cNvSpPr/>
          <p:nvPr/>
        </p:nvSpPr>
        <p:spPr>
          <a:xfrm>
            <a:off x="7482245" y="2580203"/>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Expertise in optimizing AI models for peak performance within operational environments.</a:t>
            </a:r>
            <a:endParaRPr lang="en-US" sz="800" dirty="0"/>
          </a:p>
        </p:txBody>
      </p:sp>
      <p:sp>
        <p:nvSpPr>
          <p:cNvPr id="18" name="Shape 14"/>
          <p:cNvSpPr/>
          <p:nvPr/>
        </p:nvSpPr>
        <p:spPr>
          <a:xfrm>
            <a:off x="425529" y="2970728"/>
            <a:ext cx="6836450" cy="1468517"/>
          </a:xfrm>
          <a:prstGeom prst="roundRect">
            <a:avLst>
              <a:gd name="adj" fmla="val 3043"/>
            </a:avLst>
          </a:prstGeom>
          <a:solidFill>
            <a:srgbClr val="DBE7F0"/>
          </a:solidFill>
          <a:ln w="7620">
            <a:solidFill>
              <a:srgbClr val="C1CDD6"/>
            </a:solidFill>
            <a:prstDash val="solid"/>
          </a:ln>
        </p:spPr>
      </p:sp>
      <p:sp>
        <p:nvSpPr>
          <p:cNvPr id="19" name="Shape 15"/>
          <p:cNvSpPr/>
          <p:nvPr/>
        </p:nvSpPr>
        <p:spPr>
          <a:xfrm>
            <a:off x="539472" y="3084671"/>
            <a:ext cx="319207" cy="319207"/>
          </a:xfrm>
          <a:prstGeom prst="roundRect">
            <a:avLst>
              <a:gd name="adj" fmla="val 28643124"/>
            </a:avLst>
          </a:prstGeom>
          <a:solidFill>
            <a:srgbClr val="366183"/>
          </a:solidFill>
          <a:ln/>
        </p:spPr>
      </p:sp>
      <p:pic>
        <p:nvPicPr>
          <p:cNvPr id="20" name="Image 2" descr="preencoded.png"/>
          <p:cNvPicPr>
            <a:picLocks noChangeAspect="1"/>
          </p:cNvPicPr>
          <p:nvPr/>
        </p:nvPicPr>
        <p:blipFill>
          <a:blip r:embed="rId5"/>
          <a:stretch>
            <a:fillRect/>
          </a:stretch>
        </p:blipFill>
        <p:spPr>
          <a:xfrm>
            <a:off x="627221" y="3154442"/>
            <a:ext cx="143589" cy="179546"/>
          </a:xfrm>
          <a:prstGeom prst="rect">
            <a:avLst/>
          </a:prstGeom>
        </p:spPr>
      </p:pic>
      <p:sp>
        <p:nvSpPr>
          <p:cNvPr id="21" name="Text 16"/>
          <p:cNvSpPr/>
          <p:nvPr/>
        </p:nvSpPr>
        <p:spPr>
          <a:xfrm>
            <a:off x="2950964" y="3510201"/>
            <a:ext cx="1785461" cy="166211"/>
          </a:xfrm>
          <a:prstGeom prst="rect">
            <a:avLst/>
          </a:prstGeom>
          <a:noFill/>
          <a:ln/>
        </p:spPr>
        <p:txBody>
          <a:bodyPr wrap="none" lIns="0" tIns="0" rIns="0" bIns="0" rtlCol="0" anchor="t"/>
          <a:lstStyle/>
          <a:p>
            <a:pPr marL="0" indent="0" algn="ctr">
              <a:lnSpc>
                <a:spcPts val="1300"/>
              </a:lnSpc>
              <a:buNone/>
            </a:pPr>
            <a:r>
              <a:rPr lang="en-US" sz="1000" b="1" dirty="0">
                <a:solidFill>
                  <a:srgbClr val="010141"/>
                </a:solidFill>
                <a:latin typeface="Inter Bold" pitchFamily="34" charset="0"/>
                <a:ea typeface="Inter Bold" pitchFamily="34" charset="-122"/>
                <a:cs typeface="Inter Bold" pitchFamily="34" charset="-120"/>
              </a:rPr>
              <a:t>Data Engineering &amp; Science</a:t>
            </a:r>
            <a:endParaRPr lang="en-US" sz="1000" dirty="0"/>
          </a:p>
        </p:txBody>
      </p:sp>
      <p:sp>
        <p:nvSpPr>
          <p:cNvPr id="22" name="Text 17"/>
          <p:cNvSpPr/>
          <p:nvPr/>
        </p:nvSpPr>
        <p:spPr>
          <a:xfrm>
            <a:off x="539472" y="3740229"/>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Profound knowledge of modern data architecture design (Data Lakes, Data Warehouses, Data Meshes).</a:t>
            </a:r>
            <a:endParaRPr lang="en-US" sz="800" dirty="0"/>
          </a:p>
        </p:txBody>
      </p:sp>
      <p:sp>
        <p:nvSpPr>
          <p:cNvPr id="23" name="Text 18"/>
          <p:cNvSpPr/>
          <p:nvPr/>
        </p:nvSpPr>
        <p:spPr>
          <a:xfrm>
            <a:off x="539472" y="3947636"/>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Experience in engineering robust data pipelines for high-volume, high-velocity data processing.</a:t>
            </a:r>
            <a:endParaRPr lang="en-US" sz="800" dirty="0"/>
          </a:p>
        </p:txBody>
      </p:sp>
      <p:sp>
        <p:nvSpPr>
          <p:cNvPr id="24" name="Text 19"/>
          <p:cNvSpPr/>
          <p:nvPr/>
        </p:nvSpPr>
        <p:spPr>
          <a:xfrm>
            <a:off x="539472" y="4155043"/>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Skill in advanced data analytics and the extraction of actionable, strategic insights.</a:t>
            </a:r>
            <a:endParaRPr lang="en-US" sz="800" dirty="0"/>
          </a:p>
        </p:txBody>
      </p:sp>
      <p:sp>
        <p:nvSpPr>
          <p:cNvPr id="25" name="Shape 20"/>
          <p:cNvSpPr/>
          <p:nvPr/>
        </p:nvSpPr>
        <p:spPr>
          <a:xfrm>
            <a:off x="7368302" y="2970728"/>
            <a:ext cx="6836569" cy="1468517"/>
          </a:xfrm>
          <a:prstGeom prst="roundRect">
            <a:avLst>
              <a:gd name="adj" fmla="val 3043"/>
            </a:avLst>
          </a:prstGeom>
          <a:solidFill>
            <a:srgbClr val="DBE7F0"/>
          </a:solidFill>
          <a:ln w="7620">
            <a:solidFill>
              <a:srgbClr val="C1CDD6"/>
            </a:solidFill>
            <a:prstDash val="solid"/>
          </a:ln>
        </p:spPr>
      </p:sp>
      <p:sp>
        <p:nvSpPr>
          <p:cNvPr id="26" name="Shape 21"/>
          <p:cNvSpPr/>
          <p:nvPr/>
        </p:nvSpPr>
        <p:spPr>
          <a:xfrm>
            <a:off x="7482245" y="3084671"/>
            <a:ext cx="319207" cy="319207"/>
          </a:xfrm>
          <a:prstGeom prst="roundRect">
            <a:avLst>
              <a:gd name="adj" fmla="val 28643124"/>
            </a:avLst>
          </a:prstGeom>
          <a:solidFill>
            <a:srgbClr val="366183"/>
          </a:solidFill>
          <a:ln/>
        </p:spPr>
      </p:sp>
      <p:pic>
        <p:nvPicPr>
          <p:cNvPr id="27" name="Image 3" descr="preencoded.png"/>
          <p:cNvPicPr>
            <a:picLocks noChangeAspect="1"/>
          </p:cNvPicPr>
          <p:nvPr/>
        </p:nvPicPr>
        <p:blipFill>
          <a:blip r:embed="rId6"/>
          <a:stretch>
            <a:fillRect/>
          </a:stretch>
        </p:blipFill>
        <p:spPr>
          <a:xfrm>
            <a:off x="7569994" y="3154442"/>
            <a:ext cx="143589" cy="179546"/>
          </a:xfrm>
          <a:prstGeom prst="rect">
            <a:avLst/>
          </a:prstGeom>
        </p:spPr>
      </p:pic>
      <p:sp>
        <p:nvSpPr>
          <p:cNvPr id="28" name="Text 22"/>
          <p:cNvSpPr/>
          <p:nvPr/>
        </p:nvSpPr>
        <p:spPr>
          <a:xfrm>
            <a:off x="9662874" y="3510201"/>
            <a:ext cx="2247424" cy="166211"/>
          </a:xfrm>
          <a:prstGeom prst="rect">
            <a:avLst/>
          </a:prstGeom>
          <a:noFill/>
          <a:ln/>
        </p:spPr>
        <p:txBody>
          <a:bodyPr wrap="none" lIns="0" tIns="0" rIns="0" bIns="0" rtlCol="0" anchor="t"/>
          <a:lstStyle/>
          <a:p>
            <a:pPr marL="0" indent="0" algn="ctr">
              <a:lnSpc>
                <a:spcPts val="1300"/>
              </a:lnSpc>
              <a:buNone/>
            </a:pPr>
            <a:r>
              <a:rPr lang="en-US" sz="1000" b="1" dirty="0">
                <a:solidFill>
                  <a:srgbClr val="010141"/>
                </a:solidFill>
                <a:latin typeface="Inter Bold" pitchFamily="34" charset="0"/>
                <a:ea typeface="Inter Bold" pitchFamily="34" charset="-122"/>
                <a:cs typeface="Inter Bold" pitchFamily="34" charset="-120"/>
              </a:rPr>
              <a:t>Cybersecurity &amp; Risk Management</a:t>
            </a:r>
            <a:endParaRPr lang="en-US" sz="1000" dirty="0"/>
          </a:p>
        </p:txBody>
      </p:sp>
      <p:sp>
        <p:nvSpPr>
          <p:cNvPr id="29" name="Text 23"/>
          <p:cNvSpPr/>
          <p:nvPr/>
        </p:nvSpPr>
        <p:spPr>
          <a:xfrm>
            <a:off x="7482245" y="3740229"/>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Expertise in designing secure-by-architecture systems and implementing defense-in-depth strategies.</a:t>
            </a:r>
            <a:endParaRPr lang="en-US" sz="800" dirty="0"/>
          </a:p>
        </p:txBody>
      </p:sp>
      <p:sp>
        <p:nvSpPr>
          <p:cNvPr id="30" name="Text 24"/>
          <p:cNvSpPr/>
          <p:nvPr/>
        </p:nvSpPr>
        <p:spPr>
          <a:xfrm>
            <a:off x="7482245" y="3947636"/>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Proficiency in Identity and Access Management (IAM) and Role-Based Access Control (RBAC).</a:t>
            </a:r>
            <a:endParaRPr lang="en-US" sz="800" dirty="0"/>
          </a:p>
        </p:txBody>
      </p:sp>
      <p:sp>
        <p:nvSpPr>
          <p:cNvPr id="31" name="Text 25"/>
          <p:cNvSpPr/>
          <p:nvPr/>
        </p:nvSpPr>
        <p:spPr>
          <a:xfrm>
            <a:off x="7482245" y="4155043"/>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Skill in conducting vulnerability assessments and developing comprehensive incident response plans.</a:t>
            </a:r>
            <a:endParaRPr lang="en-US" sz="800" dirty="0"/>
          </a:p>
        </p:txBody>
      </p:sp>
      <p:sp>
        <p:nvSpPr>
          <p:cNvPr id="32" name="Shape 26"/>
          <p:cNvSpPr/>
          <p:nvPr/>
        </p:nvSpPr>
        <p:spPr>
          <a:xfrm>
            <a:off x="425529" y="4558903"/>
            <a:ext cx="6836450" cy="1468517"/>
          </a:xfrm>
          <a:prstGeom prst="roundRect">
            <a:avLst>
              <a:gd name="adj" fmla="val 3043"/>
            </a:avLst>
          </a:prstGeom>
          <a:solidFill>
            <a:srgbClr val="DBE7F0"/>
          </a:solidFill>
          <a:ln w="7620">
            <a:solidFill>
              <a:srgbClr val="C1CDD6"/>
            </a:solidFill>
            <a:prstDash val="solid"/>
          </a:ln>
        </p:spPr>
      </p:sp>
      <p:sp>
        <p:nvSpPr>
          <p:cNvPr id="33" name="Shape 27"/>
          <p:cNvSpPr/>
          <p:nvPr/>
        </p:nvSpPr>
        <p:spPr>
          <a:xfrm>
            <a:off x="539472" y="4672846"/>
            <a:ext cx="319207" cy="319207"/>
          </a:xfrm>
          <a:prstGeom prst="roundRect">
            <a:avLst>
              <a:gd name="adj" fmla="val 28643124"/>
            </a:avLst>
          </a:prstGeom>
          <a:solidFill>
            <a:srgbClr val="366183"/>
          </a:solidFill>
          <a:ln/>
        </p:spPr>
      </p:sp>
      <p:pic>
        <p:nvPicPr>
          <p:cNvPr id="34" name="Image 4" descr="preencoded.png"/>
          <p:cNvPicPr>
            <a:picLocks noChangeAspect="1"/>
          </p:cNvPicPr>
          <p:nvPr/>
        </p:nvPicPr>
        <p:blipFill>
          <a:blip r:embed="rId7"/>
          <a:stretch>
            <a:fillRect/>
          </a:stretch>
        </p:blipFill>
        <p:spPr>
          <a:xfrm>
            <a:off x="627221" y="4742617"/>
            <a:ext cx="143589" cy="179546"/>
          </a:xfrm>
          <a:prstGeom prst="rect">
            <a:avLst/>
          </a:prstGeom>
        </p:spPr>
      </p:pic>
      <p:sp>
        <p:nvSpPr>
          <p:cNvPr id="35" name="Text 28"/>
          <p:cNvSpPr/>
          <p:nvPr/>
        </p:nvSpPr>
        <p:spPr>
          <a:xfrm>
            <a:off x="2481620" y="5098375"/>
            <a:ext cx="2724150" cy="166211"/>
          </a:xfrm>
          <a:prstGeom prst="rect">
            <a:avLst/>
          </a:prstGeom>
          <a:noFill/>
          <a:ln/>
        </p:spPr>
        <p:txBody>
          <a:bodyPr wrap="none" lIns="0" tIns="0" rIns="0" bIns="0" rtlCol="0" anchor="t"/>
          <a:lstStyle/>
          <a:p>
            <a:pPr marL="0" indent="0" algn="ctr">
              <a:lnSpc>
                <a:spcPts val="1300"/>
              </a:lnSpc>
              <a:buNone/>
            </a:pPr>
            <a:r>
              <a:rPr lang="en-US" sz="1000" b="1" dirty="0">
                <a:solidFill>
                  <a:srgbClr val="010141"/>
                </a:solidFill>
                <a:latin typeface="Inter Bold" pitchFamily="34" charset="0"/>
                <a:ea typeface="Inter Bold" pitchFamily="34" charset="-122"/>
                <a:cs typeface="Inter Bold" pitchFamily="34" charset="-120"/>
              </a:rPr>
              <a:t>Cloud Computing &amp; Modern Infrastructure</a:t>
            </a:r>
            <a:endParaRPr lang="en-US" sz="1000" dirty="0"/>
          </a:p>
        </p:txBody>
      </p:sp>
      <p:sp>
        <p:nvSpPr>
          <p:cNvPr id="36" name="Text 29"/>
          <p:cNvSpPr/>
          <p:nvPr/>
        </p:nvSpPr>
        <p:spPr>
          <a:xfrm>
            <a:off x="539472" y="5328404"/>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In-depth knowledge of major hyperscaler platforms (AWS, Azure, Google Cloud).</a:t>
            </a:r>
            <a:endParaRPr lang="en-US" sz="800" dirty="0"/>
          </a:p>
        </p:txBody>
      </p:sp>
      <p:sp>
        <p:nvSpPr>
          <p:cNvPr id="37" name="Text 30"/>
          <p:cNvSpPr/>
          <p:nvPr/>
        </p:nvSpPr>
        <p:spPr>
          <a:xfrm>
            <a:off x="539472" y="5535811"/>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Experience in complex cloud migration strategies and cloud financial operations (FinOps).</a:t>
            </a:r>
            <a:endParaRPr lang="en-US" sz="800" dirty="0"/>
          </a:p>
        </p:txBody>
      </p:sp>
      <p:sp>
        <p:nvSpPr>
          <p:cNvPr id="38" name="Text 31"/>
          <p:cNvSpPr/>
          <p:nvPr/>
        </p:nvSpPr>
        <p:spPr>
          <a:xfrm>
            <a:off x="539472" y="5743218"/>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Expertise in Infrastructure as Code (IaC) and GitOps methodologies.</a:t>
            </a:r>
            <a:endParaRPr lang="en-US" sz="800" dirty="0"/>
          </a:p>
        </p:txBody>
      </p:sp>
      <p:sp>
        <p:nvSpPr>
          <p:cNvPr id="39" name="Shape 32"/>
          <p:cNvSpPr/>
          <p:nvPr/>
        </p:nvSpPr>
        <p:spPr>
          <a:xfrm>
            <a:off x="7368302" y="4558903"/>
            <a:ext cx="6836569" cy="1468517"/>
          </a:xfrm>
          <a:prstGeom prst="roundRect">
            <a:avLst>
              <a:gd name="adj" fmla="val 3043"/>
            </a:avLst>
          </a:prstGeom>
          <a:solidFill>
            <a:srgbClr val="DBE7F0"/>
          </a:solidFill>
          <a:ln w="7620">
            <a:solidFill>
              <a:srgbClr val="C1CDD6"/>
            </a:solidFill>
            <a:prstDash val="solid"/>
          </a:ln>
        </p:spPr>
      </p:sp>
      <p:sp>
        <p:nvSpPr>
          <p:cNvPr id="40" name="Shape 33"/>
          <p:cNvSpPr/>
          <p:nvPr/>
        </p:nvSpPr>
        <p:spPr>
          <a:xfrm>
            <a:off x="7482245" y="4672846"/>
            <a:ext cx="319207" cy="319207"/>
          </a:xfrm>
          <a:prstGeom prst="roundRect">
            <a:avLst>
              <a:gd name="adj" fmla="val 28643124"/>
            </a:avLst>
          </a:prstGeom>
          <a:solidFill>
            <a:srgbClr val="366183"/>
          </a:solidFill>
          <a:ln/>
        </p:spPr>
      </p:sp>
      <p:pic>
        <p:nvPicPr>
          <p:cNvPr id="41" name="Image 5" descr="preencoded.png"/>
          <p:cNvPicPr>
            <a:picLocks noChangeAspect="1"/>
          </p:cNvPicPr>
          <p:nvPr/>
        </p:nvPicPr>
        <p:blipFill>
          <a:blip r:embed="rId8"/>
          <a:stretch>
            <a:fillRect/>
          </a:stretch>
        </p:blipFill>
        <p:spPr>
          <a:xfrm>
            <a:off x="7569994" y="4742617"/>
            <a:ext cx="143589" cy="179546"/>
          </a:xfrm>
          <a:prstGeom prst="rect">
            <a:avLst/>
          </a:prstGeom>
        </p:spPr>
      </p:pic>
      <p:sp>
        <p:nvSpPr>
          <p:cNvPr id="42" name="Text 34"/>
          <p:cNvSpPr/>
          <p:nvPr/>
        </p:nvSpPr>
        <p:spPr>
          <a:xfrm>
            <a:off x="9679424" y="5098375"/>
            <a:ext cx="2214205" cy="166211"/>
          </a:xfrm>
          <a:prstGeom prst="rect">
            <a:avLst/>
          </a:prstGeom>
          <a:noFill/>
          <a:ln/>
        </p:spPr>
        <p:txBody>
          <a:bodyPr wrap="none" lIns="0" tIns="0" rIns="0" bIns="0" rtlCol="0" anchor="t"/>
          <a:lstStyle/>
          <a:p>
            <a:pPr marL="0" indent="0" algn="ctr">
              <a:lnSpc>
                <a:spcPts val="1300"/>
              </a:lnSpc>
              <a:buNone/>
            </a:pPr>
            <a:r>
              <a:rPr lang="en-US" sz="1000" b="1" dirty="0">
                <a:solidFill>
                  <a:srgbClr val="010141"/>
                </a:solidFill>
                <a:latin typeface="Inter Bold" pitchFamily="34" charset="0"/>
                <a:ea typeface="Inter Bold" pitchFamily="34" charset="-122"/>
                <a:cs typeface="Inter Bold" pitchFamily="34" charset="-120"/>
              </a:rPr>
              <a:t>Systems Integration &amp; Automation</a:t>
            </a:r>
            <a:endParaRPr lang="en-US" sz="1000" dirty="0"/>
          </a:p>
        </p:txBody>
      </p:sp>
      <p:sp>
        <p:nvSpPr>
          <p:cNvPr id="43" name="Text 35"/>
          <p:cNvSpPr/>
          <p:nvPr/>
        </p:nvSpPr>
        <p:spPr>
          <a:xfrm>
            <a:off x="7482245" y="5328404"/>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Command of enterprise integration platforms (iPaaS) and API management.</a:t>
            </a:r>
            <a:endParaRPr lang="en-US" sz="800" dirty="0"/>
          </a:p>
        </p:txBody>
      </p:sp>
      <p:sp>
        <p:nvSpPr>
          <p:cNvPr id="44" name="Text 36"/>
          <p:cNvSpPr/>
          <p:nvPr/>
        </p:nvSpPr>
        <p:spPr>
          <a:xfrm>
            <a:off x="7482245" y="5535811"/>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Experience in developing Robotic Process Automation (RPA) solutions and intelligent workflow orchestration.</a:t>
            </a:r>
            <a:endParaRPr lang="en-US" sz="800" dirty="0"/>
          </a:p>
        </p:txBody>
      </p:sp>
      <p:sp>
        <p:nvSpPr>
          <p:cNvPr id="45" name="Text 37"/>
          <p:cNvSpPr/>
          <p:nvPr/>
        </p:nvSpPr>
        <p:spPr>
          <a:xfrm>
            <a:off x="7482245" y="5743218"/>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Skill in creating seamless connectivity between legacy systems and modern APIs.</a:t>
            </a:r>
            <a:endParaRPr lang="en-US" sz="800" dirty="0"/>
          </a:p>
        </p:txBody>
      </p:sp>
      <p:sp>
        <p:nvSpPr>
          <p:cNvPr id="46" name="Shape 38"/>
          <p:cNvSpPr/>
          <p:nvPr/>
        </p:nvSpPr>
        <p:spPr>
          <a:xfrm>
            <a:off x="425529" y="6133743"/>
            <a:ext cx="6836450" cy="1468517"/>
          </a:xfrm>
          <a:prstGeom prst="roundRect">
            <a:avLst>
              <a:gd name="adj" fmla="val 3043"/>
            </a:avLst>
          </a:prstGeom>
          <a:solidFill>
            <a:srgbClr val="DBE7F0"/>
          </a:solidFill>
          <a:ln w="7620">
            <a:solidFill>
              <a:srgbClr val="C1CDD6"/>
            </a:solidFill>
            <a:prstDash val="solid"/>
          </a:ln>
        </p:spPr>
      </p:sp>
      <p:sp>
        <p:nvSpPr>
          <p:cNvPr id="47" name="Shape 39"/>
          <p:cNvSpPr/>
          <p:nvPr/>
        </p:nvSpPr>
        <p:spPr>
          <a:xfrm>
            <a:off x="539472" y="6247686"/>
            <a:ext cx="319207" cy="319207"/>
          </a:xfrm>
          <a:prstGeom prst="roundRect">
            <a:avLst>
              <a:gd name="adj" fmla="val 28643124"/>
            </a:avLst>
          </a:prstGeom>
          <a:solidFill>
            <a:srgbClr val="366183"/>
          </a:solidFill>
          <a:ln/>
        </p:spPr>
      </p:sp>
      <p:pic>
        <p:nvPicPr>
          <p:cNvPr id="48" name="Image 6" descr="preencoded.png"/>
          <p:cNvPicPr>
            <a:picLocks noChangeAspect="1"/>
          </p:cNvPicPr>
          <p:nvPr/>
        </p:nvPicPr>
        <p:blipFill>
          <a:blip r:embed="rId9"/>
          <a:stretch>
            <a:fillRect/>
          </a:stretch>
        </p:blipFill>
        <p:spPr>
          <a:xfrm>
            <a:off x="627221" y="6317456"/>
            <a:ext cx="143589" cy="179546"/>
          </a:xfrm>
          <a:prstGeom prst="rect">
            <a:avLst/>
          </a:prstGeom>
        </p:spPr>
      </p:pic>
      <p:sp>
        <p:nvSpPr>
          <p:cNvPr id="49" name="Text 40"/>
          <p:cNvSpPr/>
          <p:nvPr/>
        </p:nvSpPr>
        <p:spPr>
          <a:xfrm>
            <a:off x="2479715" y="6673215"/>
            <a:ext cx="2727960" cy="166211"/>
          </a:xfrm>
          <a:prstGeom prst="rect">
            <a:avLst/>
          </a:prstGeom>
          <a:noFill/>
          <a:ln/>
        </p:spPr>
        <p:txBody>
          <a:bodyPr wrap="none" lIns="0" tIns="0" rIns="0" bIns="0" rtlCol="0" anchor="t"/>
          <a:lstStyle/>
          <a:p>
            <a:pPr marL="0" indent="0" algn="ctr">
              <a:lnSpc>
                <a:spcPts val="1300"/>
              </a:lnSpc>
              <a:buNone/>
            </a:pPr>
            <a:r>
              <a:rPr lang="en-US" sz="1000" b="1" dirty="0">
                <a:solidFill>
                  <a:srgbClr val="010141"/>
                </a:solidFill>
                <a:latin typeface="Inter Bold" pitchFamily="34" charset="0"/>
                <a:ea typeface="Inter Bold" pitchFamily="34" charset="-122"/>
                <a:cs typeface="Inter Bold" pitchFamily="34" charset="-120"/>
              </a:rPr>
              <a:t>Business Analysis &amp; Change Management</a:t>
            </a:r>
            <a:endParaRPr lang="en-US" sz="1000" dirty="0"/>
          </a:p>
        </p:txBody>
      </p:sp>
      <p:sp>
        <p:nvSpPr>
          <p:cNvPr id="50" name="Text 41"/>
          <p:cNvSpPr/>
          <p:nvPr/>
        </p:nvSpPr>
        <p:spPr>
          <a:xfrm>
            <a:off x="539472" y="6903244"/>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Deep understanding of business process optimization and identifying transformative opportunities.</a:t>
            </a:r>
            <a:endParaRPr lang="en-US" sz="800" dirty="0"/>
          </a:p>
        </p:txBody>
      </p:sp>
      <p:sp>
        <p:nvSpPr>
          <p:cNvPr id="51" name="Text 42"/>
          <p:cNvSpPr/>
          <p:nvPr/>
        </p:nvSpPr>
        <p:spPr>
          <a:xfrm>
            <a:off x="539472" y="7110651"/>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Experience in organizational change management and overcoming institutional resistance.</a:t>
            </a:r>
            <a:endParaRPr lang="en-US" sz="800" dirty="0"/>
          </a:p>
        </p:txBody>
      </p:sp>
      <p:sp>
        <p:nvSpPr>
          <p:cNvPr id="52" name="Text 43"/>
          <p:cNvSpPr/>
          <p:nvPr/>
        </p:nvSpPr>
        <p:spPr>
          <a:xfrm>
            <a:off x="539472" y="7318058"/>
            <a:ext cx="6608564"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Expertise in designing and executing targeted training and employee enablement programs.</a:t>
            </a:r>
            <a:endParaRPr lang="en-US" sz="800" dirty="0"/>
          </a:p>
        </p:txBody>
      </p:sp>
      <p:sp>
        <p:nvSpPr>
          <p:cNvPr id="53" name="Shape 44"/>
          <p:cNvSpPr/>
          <p:nvPr/>
        </p:nvSpPr>
        <p:spPr>
          <a:xfrm>
            <a:off x="7368302" y="6133743"/>
            <a:ext cx="6836569" cy="1468517"/>
          </a:xfrm>
          <a:prstGeom prst="roundRect">
            <a:avLst>
              <a:gd name="adj" fmla="val 3043"/>
            </a:avLst>
          </a:prstGeom>
          <a:solidFill>
            <a:srgbClr val="DBE7F0"/>
          </a:solidFill>
          <a:ln w="7620">
            <a:solidFill>
              <a:srgbClr val="C1CDD6"/>
            </a:solidFill>
            <a:prstDash val="solid"/>
          </a:ln>
        </p:spPr>
      </p:sp>
      <p:sp>
        <p:nvSpPr>
          <p:cNvPr id="54" name="Shape 45"/>
          <p:cNvSpPr/>
          <p:nvPr/>
        </p:nvSpPr>
        <p:spPr>
          <a:xfrm>
            <a:off x="7482245" y="6247686"/>
            <a:ext cx="319207" cy="319207"/>
          </a:xfrm>
          <a:prstGeom prst="roundRect">
            <a:avLst>
              <a:gd name="adj" fmla="val 28643124"/>
            </a:avLst>
          </a:prstGeom>
          <a:solidFill>
            <a:srgbClr val="366183"/>
          </a:solidFill>
          <a:ln/>
        </p:spPr>
      </p:sp>
      <p:pic>
        <p:nvPicPr>
          <p:cNvPr id="55" name="Image 7" descr="preencoded.png"/>
          <p:cNvPicPr>
            <a:picLocks noChangeAspect="1"/>
          </p:cNvPicPr>
          <p:nvPr/>
        </p:nvPicPr>
        <p:blipFill>
          <a:blip r:embed="rId10"/>
          <a:stretch>
            <a:fillRect/>
          </a:stretch>
        </p:blipFill>
        <p:spPr>
          <a:xfrm>
            <a:off x="7569994" y="6317456"/>
            <a:ext cx="143589" cy="179546"/>
          </a:xfrm>
          <a:prstGeom prst="rect">
            <a:avLst/>
          </a:prstGeom>
        </p:spPr>
      </p:pic>
      <p:sp>
        <p:nvSpPr>
          <p:cNvPr id="56" name="Text 46"/>
          <p:cNvSpPr/>
          <p:nvPr/>
        </p:nvSpPr>
        <p:spPr>
          <a:xfrm>
            <a:off x="9713476" y="6673215"/>
            <a:ext cx="2146102" cy="166211"/>
          </a:xfrm>
          <a:prstGeom prst="rect">
            <a:avLst/>
          </a:prstGeom>
          <a:noFill/>
          <a:ln/>
        </p:spPr>
        <p:txBody>
          <a:bodyPr wrap="none" lIns="0" tIns="0" rIns="0" bIns="0" rtlCol="0" anchor="t"/>
          <a:lstStyle/>
          <a:p>
            <a:pPr marL="0" indent="0" algn="ctr">
              <a:lnSpc>
                <a:spcPts val="1300"/>
              </a:lnSpc>
              <a:buNone/>
            </a:pPr>
            <a:r>
              <a:rPr lang="en-US" sz="1000" b="1" dirty="0">
                <a:solidFill>
                  <a:srgbClr val="010141"/>
                </a:solidFill>
                <a:latin typeface="Inter Bold" pitchFamily="34" charset="0"/>
                <a:ea typeface="Inter Bold" pitchFamily="34" charset="-122"/>
                <a:cs typeface="Inter Bold" pitchFamily="34" charset="-120"/>
              </a:rPr>
              <a:t>Software Development &amp; DevOps</a:t>
            </a:r>
            <a:endParaRPr lang="en-US" sz="1000" dirty="0"/>
          </a:p>
        </p:txBody>
      </p:sp>
      <p:sp>
        <p:nvSpPr>
          <p:cNvPr id="57" name="Text 47"/>
          <p:cNvSpPr/>
          <p:nvPr/>
        </p:nvSpPr>
        <p:spPr>
          <a:xfrm>
            <a:off x="7482245" y="6903244"/>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Knowledge of agile software development methodologies (Agile, Scrum, DevOps, Site Reliability Engineering).</a:t>
            </a:r>
            <a:endParaRPr lang="en-US" sz="800" dirty="0"/>
          </a:p>
        </p:txBody>
      </p:sp>
      <p:sp>
        <p:nvSpPr>
          <p:cNvPr id="58" name="Text 48"/>
          <p:cNvSpPr/>
          <p:nvPr/>
        </p:nvSpPr>
        <p:spPr>
          <a:xfrm>
            <a:off x="7482245" y="7110651"/>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Experience in implementing continuous integration/continuous deployment (CI/CD) pipelines.</a:t>
            </a:r>
            <a:endParaRPr lang="en-US" sz="800" dirty="0"/>
          </a:p>
        </p:txBody>
      </p:sp>
      <p:sp>
        <p:nvSpPr>
          <p:cNvPr id="59" name="Text 49"/>
          <p:cNvSpPr/>
          <p:nvPr/>
        </p:nvSpPr>
        <p:spPr>
          <a:xfrm>
            <a:off x="7482245" y="7318058"/>
            <a:ext cx="6608683" cy="170259"/>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010141"/>
                </a:solidFill>
                <a:latin typeface="Inter" pitchFamily="34" charset="0"/>
                <a:ea typeface="Inter" pitchFamily="34" charset="-122"/>
                <a:cs typeface="Inter" pitchFamily="34" charset="-120"/>
              </a:rPr>
              <a:t>Skill in managing the complete software development lifecycle (SDLC).</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3481149" y="272891"/>
            <a:ext cx="7668101" cy="248007"/>
          </a:xfrm>
          <a:prstGeom prst="rect">
            <a:avLst/>
          </a:prstGeom>
          <a:noFill/>
          <a:ln/>
        </p:spPr>
        <p:txBody>
          <a:bodyPr wrap="none" lIns="0" tIns="0" rIns="0" bIns="0" rtlCol="0" anchor="t"/>
          <a:lstStyle/>
          <a:p>
            <a:pPr marL="0" indent="0" algn="ctr">
              <a:lnSpc>
                <a:spcPts val="1950"/>
              </a:lnSpc>
              <a:buNone/>
            </a:pPr>
            <a:r>
              <a:rPr lang="en-US" sz="1550" b="1" dirty="0">
                <a:solidFill>
                  <a:srgbClr val="AFCBF8"/>
                </a:solidFill>
                <a:latin typeface="Inter Bold" pitchFamily="34" charset="0"/>
                <a:ea typeface="Inter Bold" pitchFamily="34" charset="-122"/>
                <a:cs typeface="Inter Bold" pitchFamily="34" charset="-120"/>
              </a:rPr>
              <a:t>Strategic Advantages of Partnership &amp; Commitment to Responsible Technology</a:t>
            </a:r>
            <a:endParaRPr lang="en-US" sz="1550" dirty="0"/>
          </a:p>
        </p:txBody>
      </p:sp>
      <p:sp>
        <p:nvSpPr>
          <p:cNvPr id="3" name="Text 1"/>
          <p:cNvSpPr/>
          <p:nvPr/>
        </p:nvSpPr>
        <p:spPr>
          <a:xfrm>
            <a:off x="3009424" y="731639"/>
            <a:ext cx="1572220" cy="185976"/>
          </a:xfrm>
          <a:prstGeom prst="rect">
            <a:avLst/>
          </a:prstGeom>
          <a:noFill/>
          <a:ln/>
        </p:spPr>
        <p:txBody>
          <a:bodyPr wrap="none" lIns="0" tIns="0" rIns="0" bIns="0" rtlCol="0" anchor="t"/>
          <a:lstStyle/>
          <a:p>
            <a:pPr marL="0" indent="0" algn="ctr">
              <a:lnSpc>
                <a:spcPts val="1450"/>
              </a:lnSpc>
              <a:buNone/>
            </a:pPr>
            <a:r>
              <a:rPr lang="en-US" sz="1150" b="1" dirty="0">
                <a:solidFill>
                  <a:srgbClr val="366183"/>
                </a:solidFill>
                <a:latin typeface="Inter Bold" pitchFamily="34" charset="0"/>
                <a:ea typeface="Inter Bold" pitchFamily="34" charset="-122"/>
                <a:cs typeface="Inter Bold" pitchFamily="34" charset="-120"/>
              </a:rPr>
              <a:t>Strategic Advantages</a:t>
            </a:r>
            <a:endParaRPr lang="en-US" sz="1150" dirty="0"/>
          </a:p>
        </p:txBody>
      </p:sp>
      <p:sp>
        <p:nvSpPr>
          <p:cNvPr id="4" name="Text 2"/>
          <p:cNvSpPr/>
          <p:nvPr/>
        </p:nvSpPr>
        <p:spPr>
          <a:xfrm>
            <a:off x="396835" y="1016794"/>
            <a:ext cx="6797397" cy="475774"/>
          </a:xfrm>
          <a:prstGeom prst="rect">
            <a:avLst/>
          </a:prstGeom>
          <a:noFill/>
          <a:ln/>
        </p:spPr>
        <p:txBody>
          <a:bodyPr wrap="square" lIns="0" tIns="0" rIns="0" bIns="0" rtlCol="0" anchor="t"/>
          <a:lstStyle/>
          <a:p>
            <a:pPr marL="0" indent="0" algn="l">
              <a:lnSpc>
                <a:spcPts val="1250"/>
              </a:lnSpc>
              <a:buNone/>
            </a:pPr>
            <a:r>
              <a:rPr lang="en-US" sz="750" dirty="0">
                <a:solidFill>
                  <a:srgbClr val="010141"/>
                </a:solidFill>
                <a:latin typeface="Inter" pitchFamily="34" charset="0"/>
                <a:ea typeface="Inter" pitchFamily="34" charset="-122"/>
                <a:cs typeface="Inter" pitchFamily="34" charset="-120"/>
              </a:rPr>
              <a:t>Engaging with AMETAZ GROUP in the realm of artificial intelligence and information technology confers a multitude of strategic advantages, providing access to a synthesis of multidisciplinary expertise that marries deep technical acumen with nuanced business understanding and global experience to deliver comprehensive, integrated solutions.</a:t>
            </a:r>
            <a:endParaRPr lang="en-US" sz="750" dirty="0"/>
          </a:p>
        </p:txBody>
      </p:sp>
      <p:sp>
        <p:nvSpPr>
          <p:cNvPr id="5" name="Text 3"/>
          <p:cNvSpPr/>
          <p:nvPr/>
        </p:nvSpPr>
        <p:spPr>
          <a:xfrm>
            <a:off x="396835" y="1581864"/>
            <a:ext cx="6797397" cy="475774"/>
          </a:xfrm>
          <a:prstGeom prst="rect">
            <a:avLst/>
          </a:prstGeom>
          <a:noFill/>
          <a:ln/>
        </p:spPr>
        <p:txBody>
          <a:bodyPr wrap="square" lIns="0" tIns="0" rIns="0" bIns="0" rtlCol="0" anchor="t"/>
          <a:lstStyle/>
          <a:p>
            <a:pPr marL="0" indent="0" algn="l">
              <a:lnSpc>
                <a:spcPts val="1250"/>
              </a:lnSpc>
              <a:buNone/>
            </a:pPr>
            <a:r>
              <a:rPr lang="en-US" sz="750" dirty="0">
                <a:solidFill>
                  <a:srgbClr val="010141"/>
                </a:solidFill>
                <a:latin typeface="Inter" pitchFamily="34" charset="0"/>
                <a:ea typeface="Inter" pitchFamily="34" charset="-122"/>
                <a:cs typeface="Inter" pitchFamily="34" charset="-120"/>
              </a:rPr>
              <a:t>The group's unwavering commitment to perpetual innovation, through the application of emergent technologies and methodologies, positions client organizations at the vanguard of their respective industries. Its bespoke solutions are meticulously crafted to align with the specific needs, objectives, and constraints of each organization, factoring in industry context, scale, and growth trajectory.</a:t>
            </a:r>
            <a:endParaRPr lang="en-US" sz="750" dirty="0"/>
          </a:p>
        </p:txBody>
      </p:sp>
      <p:sp>
        <p:nvSpPr>
          <p:cNvPr id="6" name="Text 4"/>
          <p:cNvSpPr/>
          <p:nvPr/>
        </p:nvSpPr>
        <p:spPr>
          <a:xfrm>
            <a:off x="396835" y="2146935"/>
            <a:ext cx="6797397" cy="792956"/>
          </a:xfrm>
          <a:prstGeom prst="rect">
            <a:avLst/>
          </a:prstGeom>
          <a:noFill/>
          <a:ln/>
        </p:spPr>
        <p:txBody>
          <a:bodyPr wrap="square" lIns="0" tIns="0" rIns="0" bIns="0" rtlCol="0" anchor="t"/>
          <a:lstStyle/>
          <a:p>
            <a:pPr marL="0" indent="0" algn="l">
              <a:lnSpc>
                <a:spcPts val="1250"/>
              </a:lnSpc>
              <a:buNone/>
            </a:pPr>
            <a:r>
              <a:rPr lang="en-US" sz="750" dirty="0">
                <a:solidFill>
                  <a:srgbClr val="010141"/>
                </a:solidFill>
                <a:latin typeface="Inter" pitchFamily="34" charset="0"/>
                <a:ea typeface="Inter" pitchFamily="34" charset="-122"/>
                <a:cs typeface="Inter" pitchFamily="34" charset="-120"/>
              </a:rPr>
              <a:t>Project execution adhering to industry best practices and global standards mitigates the risk of failure and expedites time-to-value, while continuous post-implementation support and maintenance services ensure sustained peak performance and adaptability to evolving requirements. The transfer of knowledge to internal teams, fostering self-sufficiency in managing technology solutions, coupled with a steadfast focus on delivering quantifiable business value—such as enhanced productivity, cost optimization, or superior customer experiences—rounds out the key benefits of this strategic alliance.</a:t>
            </a:r>
            <a:endParaRPr lang="en-US" sz="750" dirty="0"/>
          </a:p>
        </p:txBody>
      </p:sp>
      <p:sp>
        <p:nvSpPr>
          <p:cNvPr id="7" name="Text 5"/>
          <p:cNvSpPr/>
          <p:nvPr/>
        </p:nvSpPr>
        <p:spPr>
          <a:xfrm>
            <a:off x="9951601" y="731639"/>
            <a:ext cx="1781770" cy="185976"/>
          </a:xfrm>
          <a:prstGeom prst="rect">
            <a:avLst/>
          </a:prstGeom>
          <a:noFill/>
          <a:ln/>
        </p:spPr>
        <p:txBody>
          <a:bodyPr wrap="none" lIns="0" tIns="0" rIns="0" bIns="0" rtlCol="0" anchor="t"/>
          <a:lstStyle/>
          <a:p>
            <a:pPr marL="0" indent="0" algn="ctr">
              <a:lnSpc>
                <a:spcPts val="1450"/>
              </a:lnSpc>
              <a:buNone/>
            </a:pPr>
            <a:r>
              <a:rPr lang="en-US" sz="1150" b="1" dirty="0">
                <a:solidFill>
                  <a:srgbClr val="366183"/>
                </a:solidFill>
                <a:latin typeface="Inter Bold" pitchFamily="34" charset="0"/>
                <a:ea typeface="Inter Bold" pitchFamily="34" charset="-122"/>
                <a:cs typeface="Inter Bold" pitchFamily="34" charset="-120"/>
              </a:rPr>
              <a:t>Responsible Technology</a:t>
            </a:r>
            <a:endParaRPr lang="en-US" sz="1150" dirty="0"/>
          </a:p>
        </p:txBody>
      </p:sp>
      <p:sp>
        <p:nvSpPr>
          <p:cNvPr id="8" name="Text 6"/>
          <p:cNvSpPr/>
          <p:nvPr/>
        </p:nvSpPr>
        <p:spPr>
          <a:xfrm>
            <a:off x="7443788" y="1016794"/>
            <a:ext cx="6797397" cy="317183"/>
          </a:xfrm>
          <a:prstGeom prst="rect">
            <a:avLst/>
          </a:prstGeom>
          <a:noFill/>
          <a:ln/>
        </p:spPr>
        <p:txBody>
          <a:bodyPr wrap="square" lIns="0" tIns="0" rIns="0" bIns="0" rtlCol="0" anchor="t"/>
          <a:lstStyle/>
          <a:p>
            <a:pPr marL="0" indent="0" algn="ctr">
              <a:lnSpc>
                <a:spcPts val="1250"/>
              </a:lnSpc>
              <a:buNone/>
            </a:pPr>
            <a:r>
              <a:rPr lang="en-US" sz="750" dirty="0">
                <a:solidFill>
                  <a:srgbClr val="010141"/>
                </a:solidFill>
                <a:latin typeface="Inter" pitchFamily="34" charset="0"/>
                <a:ea typeface="Inter" pitchFamily="34" charset="-122"/>
                <a:cs typeface="Inter" pitchFamily="34" charset="-120"/>
              </a:rPr>
              <a:t>AMETAZ GROUP perceives information technology and artificial intelligence not merely as technical instruments, but as catalysts for generating a positive societal and environmental impact. This commitment is actualized across three principal domains:</a:t>
            </a:r>
            <a:endParaRPr lang="en-US" sz="750" dirty="0"/>
          </a:p>
        </p:txBody>
      </p:sp>
      <p:sp>
        <p:nvSpPr>
          <p:cNvPr id="9" name="Shape 7"/>
          <p:cNvSpPr/>
          <p:nvPr/>
        </p:nvSpPr>
        <p:spPr>
          <a:xfrm>
            <a:off x="7443788" y="1445538"/>
            <a:ext cx="6797397" cy="800219"/>
          </a:xfrm>
          <a:prstGeom prst="roundRect">
            <a:avLst>
              <a:gd name="adj" fmla="val 5209"/>
            </a:avLst>
          </a:prstGeom>
          <a:solidFill>
            <a:srgbClr val="FFFFFF"/>
          </a:solidFill>
          <a:ln w="15240">
            <a:solidFill>
              <a:srgbClr val="C1CDD6"/>
            </a:solidFill>
            <a:prstDash val="solid"/>
          </a:ln>
        </p:spPr>
      </p:sp>
      <p:sp>
        <p:nvSpPr>
          <p:cNvPr id="10" name="Text 8"/>
          <p:cNvSpPr/>
          <p:nvPr/>
        </p:nvSpPr>
        <p:spPr>
          <a:xfrm>
            <a:off x="10222230" y="1559957"/>
            <a:ext cx="1240393" cy="155019"/>
          </a:xfrm>
          <a:prstGeom prst="rect">
            <a:avLst/>
          </a:prstGeom>
          <a:noFill/>
          <a:ln/>
        </p:spPr>
        <p:txBody>
          <a:bodyPr wrap="none" lIns="0" tIns="0" rIns="0" bIns="0" rtlCol="0" anchor="t"/>
          <a:lstStyle/>
          <a:p>
            <a:pPr marL="0" indent="0" algn="ctr">
              <a:lnSpc>
                <a:spcPts val="1200"/>
              </a:lnSpc>
              <a:buNone/>
            </a:pPr>
            <a:r>
              <a:rPr lang="en-US" sz="950" b="1" dirty="0">
                <a:solidFill>
                  <a:srgbClr val="AEE4BD"/>
                </a:solidFill>
                <a:latin typeface="Inter Bold" pitchFamily="34" charset="0"/>
                <a:ea typeface="Inter Bold" pitchFamily="34" charset="-122"/>
                <a:cs typeface="Inter Bold" pitchFamily="34" charset="-120"/>
              </a:rPr>
              <a:t>Green </a:t>
            </a:r>
            <a:r>
              <a:rPr lang="en-US" sz="950" b="1" dirty="0">
                <a:solidFill>
                  <a:srgbClr val="010141"/>
                </a:solidFill>
                <a:latin typeface="Inter Bold" pitchFamily="34" charset="0"/>
                <a:ea typeface="Inter Bold" pitchFamily="34" charset="-122"/>
                <a:cs typeface="Inter Bold" pitchFamily="34" charset="-120"/>
              </a:rPr>
              <a:t>IT</a:t>
            </a:r>
            <a:endParaRPr lang="en-US" sz="950" dirty="0"/>
          </a:p>
        </p:txBody>
      </p:sp>
      <p:sp>
        <p:nvSpPr>
          <p:cNvPr id="11" name="Text 9"/>
          <p:cNvSpPr/>
          <p:nvPr/>
        </p:nvSpPr>
        <p:spPr>
          <a:xfrm>
            <a:off x="7558207" y="1814155"/>
            <a:ext cx="6568559" cy="317183"/>
          </a:xfrm>
          <a:prstGeom prst="rect">
            <a:avLst/>
          </a:prstGeom>
          <a:noFill/>
          <a:ln/>
        </p:spPr>
        <p:txBody>
          <a:bodyPr wrap="square" lIns="0" tIns="0" rIns="0" bIns="0" rtlCol="0" anchor="t"/>
          <a:lstStyle/>
          <a:p>
            <a:pPr marL="0" indent="0" algn="ctr">
              <a:lnSpc>
                <a:spcPts val="1250"/>
              </a:lnSpc>
              <a:buNone/>
            </a:pPr>
            <a:r>
              <a:rPr lang="en-US" sz="750" dirty="0">
                <a:solidFill>
                  <a:srgbClr val="010141"/>
                </a:solidFill>
                <a:latin typeface="Inter" pitchFamily="34" charset="0"/>
                <a:ea typeface="Inter" pitchFamily="34" charset="-122"/>
                <a:cs typeface="Inter" pitchFamily="34" charset="-120"/>
              </a:rPr>
              <a:t>Designing energy-efficient IT infrastructure, utilizing cloud resources powered by renewable energy, and managing the hardware lifecycle to minimize e-waste.</a:t>
            </a:r>
            <a:endParaRPr lang="en-US" sz="750" dirty="0"/>
          </a:p>
        </p:txBody>
      </p:sp>
      <p:sp>
        <p:nvSpPr>
          <p:cNvPr id="12" name="Shape 10"/>
          <p:cNvSpPr/>
          <p:nvPr/>
        </p:nvSpPr>
        <p:spPr>
          <a:xfrm>
            <a:off x="7443788" y="2344936"/>
            <a:ext cx="6797397" cy="800219"/>
          </a:xfrm>
          <a:prstGeom prst="roundRect">
            <a:avLst>
              <a:gd name="adj" fmla="val 5209"/>
            </a:avLst>
          </a:prstGeom>
          <a:solidFill>
            <a:srgbClr val="FFFFFF"/>
          </a:solidFill>
          <a:ln w="15240">
            <a:solidFill>
              <a:srgbClr val="C1CDD6"/>
            </a:solidFill>
            <a:prstDash val="solid"/>
          </a:ln>
        </p:spPr>
      </p:sp>
      <p:sp>
        <p:nvSpPr>
          <p:cNvPr id="13" name="Text 11"/>
          <p:cNvSpPr/>
          <p:nvPr/>
        </p:nvSpPr>
        <p:spPr>
          <a:xfrm>
            <a:off x="10222230" y="2459355"/>
            <a:ext cx="1240393" cy="155019"/>
          </a:xfrm>
          <a:prstGeom prst="rect">
            <a:avLst/>
          </a:prstGeom>
          <a:noFill/>
          <a:ln/>
        </p:spPr>
        <p:txBody>
          <a:bodyPr wrap="none" lIns="0" tIns="0" rIns="0" bIns="0" rtlCol="0" anchor="t"/>
          <a:lstStyle/>
          <a:p>
            <a:pPr marL="0" indent="0" algn="ctr">
              <a:lnSpc>
                <a:spcPts val="1200"/>
              </a:lnSpc>
              <a:buNone/>
            </a:pPr>
            <a:r>
              <a:rPr lang="en-US" sz="950" b="1" dirty="0">
                <a:solidFill>
                  <a:srgbClr val="010141"/>
                </a:solidFill>
                <a:latin typeface="Inter Bold" pitchFamily="34" charset="0"/>
                <a:ea typeface="Inter Bold" pitchFamily="34" charset="-122"/>
                <a:cs typeface="Inter Bold" pitchFamily="34" charset="-120"/>
              </a:rPr>
              <a:t>Responsible AI</a:t>
            </a:r>
            <a:endParaRPr lang="en-US" sz="950" dirty="0"/>
          </a:p>
        </p:txBody>
      </p:sp>
      <p:sp>
        <p:nvSpPr>
          <p:cNvPr id="14" name="Text 12"/>
          <p:cNvSpPr/>
          <p:nvPr/>
        </p:nvSpPr>
        <p:spPr>
          <a:xfrm>
            <a:off x="7558207" y="2713553"/>
            <a:ext cx="6568559" cy="317183"/>
          </a:xfrm>
          <a:prstGeom prst="rect">
            <a:avLst/>
          </a:prstGeom>
          <a:noFill/>
          <a:ln/>
        </p:spPr>
        <p:txBody>
          <a:bodyPr wrap="square" lIns="0" tIns="0" rIns="0" bIns="0" rtlCol="0" anchor="t"/>
          <a:lstStyle/>
          <a:p>
            <a:pPr marL="0" indent="0" algn="ctr">
              <a:lnSpc>
                <a:spcPts val="1250"/>
              </a:lnSpc>
              <a:buNone/>
            </a:pPr>
            <a:r>
              <a:rPr lang="en-US" sz="750" dirty="0">
                <a:solidFill>
                  <a:srgbClr val="010141"/>
                </a:solidFill>
                <a:latin typeface="Inter" pitchFamily="34" charset="0"/>
                <a:ea typeface="Inter" pitchFamily="34" charset="-122"/>
                <a:cs typeface="Inter" pitchFamily="34" charset="-120"/>
              </a:rPr>
              <a:t>Emphasizing the development of equitable, unbiased systems, transparency in algorithmic decision-making, and the rigorous protection of data privacy and information security.</a:t>
            </a:r>
            <a:endParaRPr lang="en-US" sz="750" dirty="0"/>
          </a:p>
        </p:txBody>
      </p:sp>
      <p:sp>
        <p:nvSpPr>
          <p:cNvPr id="15" name="Shape 13"/>
          <p:cNvSpPr/>
          <p:nvPr/>
        </p:nvSpPr>
        <p:spPr>
          <a:xfrm>
            <a:off x="7443788" y="3244334"/>
            <a:ext cx="6797397" cy="800219"/>
          </a:xfrm>
          <a:prstGeom prst="roundRect">
            <a:avLst>
              <a:gd name="adj" fmla="val 5209"/>
            </a:avLst>
          </a:prstGeom>
          <a:solidFill>
            <a:srgbClr val="FFFFFF"/>
          </a:solidFill>
          <a:ln w="15240">
            <a:solidFill>
              <a:srgbClr val="C1CDD6"/>
            </a:solidFill>
            <a:prstDash val="solid"/>
          </a:ln>
        </p:spPr>
      </p:sp>
      <p:sp>
        <p:nvSpPr>
          <p:cNvPr id="16" name="Text 14"/>
          <p:cNvSpPr/>
          <p:nvPr/>
        </p:nvSpPr>
        <p:spPr>
          <a:xfrm>
            <a:off x="10178058" y="3358753"/>
            <a:ext cx="1328738" cy="155019"/>
          </a:xfrm>
          <a:prstGeom prst="rect">
            <a:avLst/>
          </a:prstGeom>
          <a:noFill/>
          <a:ln/>
        </p:spPr>
        <p:txBody>
          <a:bodyPr wrap="none" lIns="0" tIns="0" rIns="0" bIns="0" rtlCol="0" anchor="t"/>
          <a:lstStyle/>
          <a:p>
            <a:pPr marL="0" indent="0" algn="ctr">
              <a:lnSpc>
                <a:spcPts val="1200"/>
              </a:lnSpc>
              <a:buNone/>
            </a:pPr>
            <a:r>
              <a:rPr lang="en-US" sz="950" b="1" dirty="0">
                <a:solidFill>
                  <a:srgbClr val="010141"/>
                </a:solidFill>
                <a:latin typeface="Inter Bold" pitchFamily="34" charset="0"/>
                <a:ea typeface="Inter Bold" pitchFamily="34" charset="-122"/>
                <a:cs typeface="Inter Bold" pitchFamily="34" charset="-120"/>
              </a:rPr>
              <a:t>Positive Social Impact</a:t>
            </a:r>
            <a:endParaRPr lang="en-US" sz="950" dirty="0"/>
          </a:p>
        </p:txBody>
      </p:sp>
      <p:sp>
        <p:nvSpPr>
          <p:cNvPr id="17" name="Text 15"/>
          <p:cNvSpPr/>
          <p:nvPr/>
        </p:nvSpPr>
        <p:spPr>
          <a:xfrm>
            <a:off x="7558207" y="3612952"/>
            <a:ext cx="6568559" cy="317183"/>
          </a:xfrm>
          <a:prstGeom prst="rect">
            <a:avLst/>
          </a:prstGeom>
          <a:noFill/>
          <a:ln/>
        </p:spPr>
        <p:txBody>
          <a:bodyPr wrap="square" lIns="0" tIns="0" rIns="0" bIns="0" rtlCol="0" anchor="t"/>
          <a:lstStyle/>
          <a:p>
            <a:pPr marL="0" indent="0" algn="ctr">
              <a:lnSpc>
                <a:spcPts val="1250"/>
              </a:lnSpc>
              <a:buNone/>
            </a:pPr>
            <a:r>
              <a:rPr lang="en-US" sz="750" dirty="0">
                <a:solidFill>
                  <a:srgbClr val="010141"/>
                </a:solidFill>
                <a:latin typeface="Inter" pitchFamily="34" charset="0"/>
                <a:ea typeface="Inter" pitchFamily="34" charset="-122"/>
                <a:cs typeface="Inter" pitchFamily="34" charset="-120"/>
              </a:rPr>
              <a:t>Realized through the development of technology-driven solutions for societal challenges, support for technology education initiatives, and the promotion of equitable access to transformative innovations.</a:t>
            </a:r>
            <a:endParaRPr lang="en-US" sz="750" dirty="0"/>
          </a:p>
        </p:txBody>
      </p:sp>
      <p:pic>
        <p:nvPicPr>
          <p:cNvPr id="18" name="Image 0" descr="preencoded.png"/>
          <p:cNvPicPr>
            <a:picLocks noChangeAspect="1"/>
          </p:cNvPicPr>
          <p:nvPr/>
        </p:nvPicPr>
        <p:blipFill>
          <a:blip r:embed="rId3"/>
          <a:stretch>
            <a:fillRect/>
          </a:stretch>
        </p:blipFill>
        <p:spPr>
          <a:xfrm>
            <a:off x="7666911" y="4156115"/>
            <a:ext cx="6351151" cy="51274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3585567" y="440293"/>
            <a:ext cx="7459266" cy="309563"/>
          </a:xfrm>
          <a:prstGeom prst="rect">
            <a:avLst/>
          </a:prstGeom>
          <a:noFill/>
          <a:ln/>
        </p:spPr>
        <p:txBody>
          <a:bodyPr wrap="none" lIns="0" tIns="0" rIns="0" bIns="0" rtlCol="0" anchor="t"/>
          <a:lstStyle/>
          <a:p>
            <a:pPr marL="0" indent="0" algn="ctr">
              <a:lnSpc>
                <a:spcPts val="2400"/>
              </a:lnSpc>
              <a:buNone/>
            </a:pPr>
            <a:r>
              <a:rPr lang="en-US" sz="1950" b="1" dirty="0">
                <a:solidFill>
                  <a:srgbClr val="FFFFFF"/>
                </a:solidFill>
                <a:latin typeface="Inter Bold" pitchFamily="34" charset="0"/>
                <a:ea typeface="Inter Bold" pitchFamily="34" charset="-122"/>
                <a:cs typeface="Inter Bold" pitchFamily="34" charset="-120"/>
              </a:rPr>
              <a:t>Conclusion: Empowering Your Digital Transformation Journey</a:t>
            </a:r>
            <a:endParaRPr lang="en-US" sz="1950" dirty="0"/>
          </a:p>
        </p:txBody>
      </p:sp>
      <p:sp>
        <p:nvSpPr>
          <p:cNvPr id="3" name="Text 1"/>
          <p:cNvSpPr/>
          <p:nvPr/>
        </p:nvSpPr>
        <p:spPr>
          <a:xfrm>
            <a:off x="681038" y="1183243"/>
            <a:ext cx="13454063" cy="464344"/>
          </a:xfrm>
          <a:prstGeom prst="rect">
            <a:avLst/>
          </a:prstGeom>
          <a:noFill/>
          <a:ln/>
        </p:spPr>
        <p:txBody>
          <a:bodyPr wrap="square" lIns="0" tIns="0" rIns="0" bIns="0" rtlCol="0" anchor="t"/>
          <a:lstStyle/>
          <a:p>
            <a:pPr marL="0" indent="0" algn="ctr">
              <a:lnSpc>
                <a:spcPts val="1800"/>
              </a:lnSpc>
              <a:buNone/>
            </a:pPr>
            <a:r>
              <a:rPr lang="en-US" sz="1450" b="1" dirty="0">
                <a:solidFill>
                  <a:srgbClr val="FFFFFF"/>
                </a:solidFill>
                <a:latin typeface="Inter Bold" pitchFamily="34" charset="0"/>
                <a:ea typeface="Inter Bold" pitchFamily="34" charset="-122"/>
                <a:cs typeface="Inter Bold" pitchFamily="34" charset="-120"/>
              </a:rPr>
              <a:t>"At AMETAZ GROUP, we envision technology not merely as a tool, but as the central nervous system of future organizations; an intelligent, integrated, and human-centric system endowed with the power to forge a better world."</a:t>
            </a:r>
            <a:endParaRPr lang="en-US" sz="1450" dirty="0"/>
          </a:p>
        </p:txBody>
      </p:sp>
      <p:sp>
        <p:nvSpPr>
          <p:cNvPr id="4" name="Shape 2"/>
          <p:cNvSpPr/>
          <p:nvPr/>
        </p:nvSpPr>
        <p:spPr>
          <a:xfrm>
            <a:off x="495300" y="997506"/>
            <a:ext cx="15240" cy="835819"/>
          </a:xfrm>
          <a:prstGeom prst="rect">
            <a:avLst/>
          </a:prstGeom>
          <a:solidFill>
            <a:srgbClr val="366183"/>
          </a:solidFill>
          <a:ln/>
        </p:spPr>
      </p:sp>
      <p:sp>
        <p:nvSpPr>
          <p:cNvPr id="5" name="Text 3"/>
          <p:cNvSpPr/>
          <p:nvPr/>
        </p:nvSpPr>
        <p:spPr>
          <a:xfrm>
            <a:off x="495300" y="1972628"/>
            <a:ext cx="13639800" cy="396240"/>
          </a:xfrm>
          <a:prstGeom prst="rect">
            <a:avLst/>
          </a:prstGeom>
          <a:noFill/>
          <a:ln/>
        </p:spPr>
        <p:txBody>
          <a:bodyPr wrap="square" lIns="0" tIns="0" rIns="0" bIns="0" rtlCol="0" anchor="t"/>
          <a:lstStyle/>
          <a:p>
            <a:pPr marL="0" indent="0" algn="ctr">
              <a:lnSpc>
                <a:spcPts val="1550"/>
              </a:lnSpc>
              <a:buNone/>
            </a:pPr>
            <a:r>
              <a:rPr lang="en-US" sz="950" dirty="0">
                <a:solidFill>
                  <a:srgbClr val="FFFFFF"/>
                </a:solidFill>
                <a:latin typeface="Inter" pitchFamily="34" charset="0"/>
                <a:ea typeface="Inter" pitchFamily="34" charset="-122"/>
                <a:cs typeface="Inter" pitchFamily="34" charset="-120"/>
              </a:rPr>
              <a:t>In today's digitally-driven world, organizational success is contingent upon the ability to effectively leverage information technology and artificial intelligence. With a profound appreciation for this imperative, AMETAZ GROUP positions itself as the strategic partner of choice for organizations navigating their digital transformation journey.</a:t>
            </a:r>
            <a:endParaRPr lang="en-US" sz="950" dirty="0"/>
          </a:p>
        </p:txBody>
      </p:sp>
      <p:sp>
        <p:nvSpPr>
          <p:cNvPr id="6" name="Shape 4"/>
          <p:cNvSpPr/>
          <p:nvPr/>
        </p:nvSpPr>
        <p:spPr>
          <a:xfrm>
            <a:off x="495300" y="2508171"/>
            <a:ext cx="495300" cy="742950"/>
          </a:xfrm>
          <a:prstGeom prst="roundRect">
            <a:avLst>
              <a:gd name="adj" fmla="val 360015"/>
            </a:avLst>
          </a:prstGeom>
          <a:solidFill>
            <a:srgbClr val="DBE7F0"/>
          </a:solidFill>
          <a:ln w="7620">
            <a:solidFill>
              <a:srgbClr val="C1CDD6"/>
            </a:solidFill>
            <a:prstDash val="solid"/>
          </a:ln>
        </p:spPr>
      </p:sp>
      <p:pic>
        <p:nvPicPr>
          <p:cNvPr id="7" name="Image 0" descr="preencoded.png"/>
          <p:cNvPicPr>
            <a:picLocks noChangeAspect="1"/>
          </p:cNvPicPr>
          <p:nvPr/>
        </p:nvPicPr>
        <p:blipFill>
          <a:blip r:embed="rId3"/>
          <a:stretch>
            <a:fillRect/>
          </a:stretch>
        </p:blipFill>
        <p:spPr>
          <a:xfrm>
            <a:off x="650081" y="2763560"/>
            <a:ext cx="185738" cy="232172"/>
          </a:xfrm>
          <a:prstGeom prst="rect">
            <a:avLst/>
          </a:prstGeom>
        </p:spPr>
      </p:pic>
      <p:sp>
        <p:nvSpPr>
          <p:cNvPr id="8" name="Text 5"/>
          <p:cNvSpPr/>
          <p:nvPr/>
        </p:nvSpPr>
        <p:spPr>
          <a:xfrm>
            <a:off x="6850856" y="2631996"/>
            <a:ext cx="1547813" cy="193477"/>
          </a:xfrm>
          <a:prstGeom prst="rect">
            <a:avLst/>
          </a:prstGeom>
          <a:noFill/>
          <a:ln/>
        </p:spPr>
        <p:txBody>
          <a:bodyPr wrap="none" lIns="0" tIns="0" rIns="0" bIns="0" rtlCol="0" anchor="t"/>
          <a:lstStyle/>
          <a:p>
            <a:pPr marL="0" indent="0" algn="ctr">
              <a:lnSpc>
                <a:spcPts val="1500"/>
              </a:lnSpc>
              <a:buNone/>
            </a:pPr>
            <a:r>
              <a:rPr lang="en-US" sz="1200" b="1" dirty="0">
                <a:solidFill>
                  <a:srgbClr val="FFFFFF"/>
                </a:solidFill>
                <a:latin typeface="Inter Bold" pitchFamily="34" charset="0"/>
                <a:ea typeface="Inter Bold" pitchFamily="34" charset="-122"/>
                <a:cs typeface="Inter Bold" pitchFamily="34" charset="-120"/>
              </a:rPr>
              <a:t>Integration</a:t>
            </a:r>
            <a:endParaRPr lang="en-US" sz="1200" dirty="0"/>
          </a:p>
        </p:txBody>
      </p:sp>
      <p:sp>
        <p:nvSpPr>
          <p:cNvPr id="9" name="Text 6"/>
          <p:cNvSpPr/>
          <p:nvPr/>
        </p:nvSpPr>
        <p:spPr>
          <a:xfrm>
            <a:off x="1114425" y="2899767"/>
            <a:ext cx="13020675" cy="198120"/>
          </a:xfrm>
          <a:prstGeom prst="rect">
            <a:avLst/>
          </a:prstGeom>
          <a:noFill/>
          <a:ln/>
        </p:spPr>
        <p:txBody>
          <a:bodyPr wrap="none" lIns="0" tIns="0" rIns="0" bIns="0" rtlCol="0" anchor="t"/>
          <a:lstStyle/>
          <a:p>
            <a:pPr marL="0" indent="0" algn="ctr">
              <a:lnSpc>
                <a:spcPts val="1550"/>
              </a:lnSpc>
              <a:buNone/>
            </a:pPr>
            <a:r>
              <a:rPr lang="en-US" sz="950" dirty="0">
                <a:solidFill>
                  <a:srgbClr val="FFFFFF"/>
                </a:solidFill>
                <a:latin typeface="Inter" pitchFamily="34" charset="0"/>
                <a:ea typeface="Inter" pitchFamily="34" charset="-122"/>
                <a:cs typeface="Inter" pitchFamily="34" charset="-120"/>
              </a:rPr>
              <a:t>Forging cohesive, silo-free systems</a:t>
            </a:r>
            <a:endParaRPr lang="en-US" sz="950" dirty="0"/>
          </a:p>
        </p:txBody>
      </p:sp>
      <p:sp>
        <p:nvSpPr>
          <p:cNvPr id="10" name="Shape 7"/>
          <p:cNvSpPr/>
          <p:nvPr/>
        </p:nvSpPr>
        <p:spPr>
          <a:xfrm>
            <a:off x="495300" y="3374946"/>
            <a:ext cx="495300" cy="742950"/>
          </a:xfrm>
          <a:prstGeom prst="roundRect">
            <a:avLst>
              <a:gd name="adj" fmla="val 360015"/>
            </a:avLst>
          </a:prstGeom>
          <a:solidFill>
            <a:srgbClr val="DBE7F0"/>
          </a:solidFill>
          <a:ln w="7620">
            <a:solidFill>
              <a:srgbClr val="C1CDD6"/>
            </a:solidFill>
            <a:prstDash val="solid"/>
          </a:ln>
        </p:spPr>
      </p:sp>
      <p:pic>
        <p:nvPicPr>
          <p:cNvPr id="11" name="Image 1" descr="preencoded.png"/>
          <p:cNvPicPr>
            <a:picLocks noChangeAspect="1"/>
          </p:cNvPicPr>
          <p:nvPr/>
        </p:nvPicPr>
        <p:blipFill>
          <a:blip r:embed="rId4"/>
          <a:stretch>
            <a:fillRect/>
          </a:stretch>
        </p:blipFill>
        <p:spPr>
          <a:xfrm>
            <a:off x="650081" y="3630335"/>
            <a:ext cx="185738" cy="232172"/>
          </a:xfrm>
          <a:prstGeom prst="rect">
            <a:avLst/>
          </a:prstGeom>
        </p:spPr>
      </p:pic>
      <p:sp>
        <p:nvSpPr>
          <p:cNvPr id="12" name="Text 8"/>
          <p:cNvSpPr/>
          <p:nvPr/>
        </p:nvSpPr>
        <p:spPr>
          <a:xfrm>
            <a:off x="6850856" y="3498771"/>
            <a:ext cx="1547813" cy="193477"/>
          </a:xfrm>
          <a:prstGeom prst="rect">
            <a:avLst/>
          </a:prstGeom>
          <a:noFill/>
          <a:ln/>
        </p:spPr>
        <p:txBody>
          <a:bodyPr wrap="none" lIns="0" tIns="0" rIns="0" bIns="0" rtlCol="0" anchor="t"/>
          <a:lstStyle/>
          <a:p>
            <a:pPr marL="0" indent="0" algn="ctr">
              <a:lnSpc>
                <a:spcPts val="1500"/>
              </a:lnSpc>
              <a:buNone/>
            </a:pPr>
            <a:r>
              <a:rPr lang="en-US" sz="1200" b="1" dirty="0">
                <a:solidFill>
                  <a:srgbClr val="FFFFFF"/>
                </a:solidFill>
                <a:latin typeface="Inter Bold" pitchFamily="34" charset="0"/>
                <a:ea typeface="Inter Bold" pitchFamily="34" charset="-122"/>
                <a:cs typeface="Inter Bold" pitchFamily="34" charset="-120"/>
              </a:rPr>
              <a:t>Innovation</a:t>
            </a:r>
            <a:endParaRPr lang="en-US" sz="1200" dirty="0"/>
          </a:p>
        </p:txBody>
      </p:sp>
      <p:sp>
        <p:nvSpPr>
          <p:cNvPr id="13" name="Text 9"/>
          <p:cNvSpPr/>
          <p:nvPr/>
        </p:nvSpPr>
        <p:spPr>
          <a:xfrm>
            <a:off x="1114425" y="3766542"/>
            <a:ext cx="13020675" cy="198120"/>
          </a:xfrm>
          <a:prstGeom prst="rect">
            <a:avLst/>
          </a:prstGeom>
          <a:noFill/>
          <a:ln/>
        </p:spPr>
        <p:txBody>
          <a:bodyPr wrap="none" lIns="0" tIns="0" rIns="0" bIns="0" rtlCol="0" anchor="t"/>
          <a:lstStyle/>
          <a:p>
            <a:pPr marL="0" indent="0" algn="ctr">
              <a:lnSpc>
                <a:spcPts val="1550"/>
              </a:lnSpc>
              <a:buNone/>
            </a:pPr>
            <a:r>
              <a:rPr lang="en-US" sz="950" dirty="0">
                <a:solidFill>
                  <a:srgbClr val="FFFFFF"/>
                </a:solidFill>
                <a:latin typeface="Inter" pitchFamily="34" charset="0"/>
                <a:ea typeface="Inter" pitchFamily="34" charset="-122"/>
                <a:cs typeface="Inter" pitchFamily="34" charset="-120"/>
              </a:rPr>
              <a:t>Applying state-of-the-art technologies and methodologies</a:t>
            </a:r>
            <a:endParaRPr lang="en-US" sz="950" dirty="0"/>
          </a:p>
        </p:txBody>
      </p:sp>
      <p:sp>
        <p:nvSpPr>
          <p:cNvPr id="14" name="Shape 10"/>
          <p:cNvSpPr/>
          <p:nvPr/>
        </p:nvSpPr>
        <p:spPr>
          <a:xfrm>
            <a:off x="495300" y="4241721"/>
            <a:ext cx="495300" cy="742950"/>
          </a:xfrm>
          <a:prstGeom prst="roundRect">
            <a:avLst>
              <a:gd name="adj" fmla="val 360015"/>
            </a:avLst>
          </a:prstGeom>
          <a:solidFill>
            <a:srgbClr val="DBE7F0"/>
          </a:solidFill>
          <a:ln w="7620">
            <a:solidFill>
              <a:srgbClr val="C1CDD6"/>
            </a:solidFill>
            <a:prstDash val="solid"/>
          </a:ln>
        </p:spPr>
      </p:sp>
      <p:pic>
        <p:nvPicPr>
          <p:cNvPr id="15" name="Image 2" descr="preencoded.png"/>
          <p:cNvPicPr>
            <a:picLocks noChangeAspect="1"/>
          </p:cNvPicPr>
          <p:nvPr/>
        </p:nvPicPr>
        <p:blipFill>
          <a:blip r:embed="rId5"/>
          <a:stretch>
            <a:fillRect/>
          </a:stretch>
        </p:blipFill>
        <p:spPr>
          <a:xfrm>
            <a:off x="650081" y="4497110"/>
            <a:ext cx="185738" cy="232172"/>
          </a:xfrm>
          <a:prstGeom prst="rect">
            <a:avLst/>
          </a:prstGeom>
        </p:spPr>
      </p:pic>
      <p:sp>
        <p:nvSpPr>
          <p:cNvPr id="16" name="Text 11"/>
          <p:cNvSpPr/>
          <p:nvPr/>
        </p:nvSpPr>
        <p:spPr>
          <a:xfrm>
            <a:off x="6850856" y="4365546"/>
            <a:ext cx="1547813" cy="193477"/>
          </a:xfrm>
          <a:prstGeom prst="rect">
            <a:avLst/>
          </a:prstGeom>
          <a:noFill/>
          <a:ln/>
        </p:spPr>
        <p:txBody>
          <a:bodyPr wrap="none" lIns="0" tIns="0" rIns="0" bIns="0" rtlCol="0" anchor="t"/>
          <a:lstStyle/>
          <a:p>
            <a:pPr marL="0" indent="0" algn="ctr">
              <a:lnSpc>
                <a:spcPts val="1500"/>
              </a:lnSpc>
              <a:buNone/>
            </a:pPr>
            <a:r>
              <a:rPr lang="en-US" sz="1200" b="1" dirty="0">
                <a:solidFill>
                  <a:srgbClr val="FFFFFF"/>
                </a:solidFill>
                <a:latin typeface="Inter Bold" pitchFamily="34" charset="0"/>
                <a:ea typeface="Inter Bold" pitchFamily="34" charset="-122"/>
                <a:cs typeface="Inter Bold" pitchFamily="34" charset="-120"/>
              </a:rPr>
              <a:t>Customization</a:t>
            </a:r>
            <a:endParaRPr lang="en-US" sz="1200" dirty="0"/>
          </a:p>
        </p:txBody>
      </p:sp>
      <p:sp>
        <p:nvSpPr>
          <p:cNvPr id="17" name="Text 12"/>
          <p:cNvSpPr/>
          <p:nvPr/>
        </p:nvSpPr>
        <p:spPr>
          <a:xfrm>
            <a:off x="1114425" y="4633317"/>
            <a:ext cx="13020675" cy="198120"/>
          </a:xfrm>
          <a:prstGeom prst="rect">
            <a:avLst/>
          </a:prstGeom>
          <a:noFill/>
          <a:ln/>
        </p:spPr>
        <p:txBody>
          <a:bodyPr wrap="none" lIns="0" tIns="0" rIns="0" bIns="0" rtlCol="0" anchor="t"/>
          <a:lstStyle/>
          <a:p>
            <a:pPr marL="0" indent="0" algn="ctr">
              <a:lnSpc>
                <a:spcPts val="1550"/>
              </a:lnSpc>
              <a:buNone/>
            </a:pPr>
            <a:r>
              <a:rPr lang="en-US" sz="950" dirty="0">
                <a:solidFill>
                  <a:srgbClr val="FFFFFF"/>
                </a:solidFill>
                <a:latin typeface="Inter" pitchFamily="34" charset="0"/>
                <a:ea typeface="Inter" pitchFamily="34" charset="-122"/>
                <a:cs typeface="Inter" pitchFamily="34" charset="-120"/>
              </a:rPr>
              <a:t>Tailored to the unique context of each client</a:t>
            </a:r>
            <a:endParaRPr lang="en-US" sz="950" dirty="0"/>
          </a:p>
        </p:txBody>
      </p:sp>
      <p:sp>
        <p:nvSpPr>
          <p:cNvPr id="18" name="Shape 13"/>
          <p:cNvSpPr/>
          <p:nvPr/>
        </p:nvSpPr>
        <p:spPr>
          <a:xfrm>
            <a:off x="495300" y="5108496"/>
            <a:ext cx="495300" cy="742950"/>
          </a:xfrm>
          <a:prstGeom prst="roundRect">
            <a:avLst>
              <a:gd name="adj" fmla="val 360015"/>
            </a:avLst>
          </a:prstGeom>
          <a:solidFill>
            <a:srgbClr val="DBE7F0"/>
          </a:solidFill>
          <a:ln w="7620">
            <a:solidFill>
              <a:srgbClr val="C1CDD6"/>
            </a:solidFill>
            <a:prstDash val="solid"/>
          </a:ln>
        </p:spPr>
      </p:sp>
      <p:pic>
        <p:nvPicPr>
          <p:cNvPr id="19" name="Image 3" descr="preencoded.png"/>
          <p:cNvPicPr>
            <a:picLocks noChangeAspect="1"/>
          </p:cNvPicPr>
          <p:nvPr/>
        </p:nvPicPr>
        <p:blipFill>
          <a:blip r:embed="rId6"/>
          <a:stretch>
            <a:fillRect/>
          </a:stretch>
        </p:blipFill>
        <p:spPr>
          <a:xfrm>
            <a:off x="650081" y="5363885"/>
            <a:ext cx="185738" cy="232172"/>
          </a:xfrm>
          <a:prstGeom prst="rect">
            <a:avLst/>
          </a:prstGeom>
        </p:spPr>
      </p:pic>
      <p:sp>
        <p:nvSpPr>
          <p:cNvPr id="20" name="Text 14"/>
          <p:cNvSpPr/>
          <p:nvPr/>
        </p:nvSpPr>
        <p:spPr>
          <a:xfrm>
            <a:off x="6850856" y="5232321"/>
            <a:ext cx="1547813" cy="193477"/>
          </a:xfrm>
          <a:prstGeom prst="rect">
            <a:avLst/>
          </a:prstGeom>
          <a:noFill/>
          <a:ln/>
        </p:spPr>
        <p:txBody>
          <a:bodyPr wrap="none" lIns="0" tIns="0" rIns="0" bIns="0" rtlCol="0" anchor="t"/>
          <a:lstStyle/>
          <a:p>
            <a:pPr marL="0" indent="0" algn="ctr">
              <a:lnSpc>
                <a:spcPts val="1500"/>
              </a:lnSpc>
              <a:buNone/>
            </a:pPr>
            <a:r>
              <a:rPr lang="en-US" sz="1200" b="1" dirty="0">
                <a:solidFill>
                  <a:srgbClr val="FFFFFF"/>
                </a:solidFill>
                <a:latin typeface="Inter Bold" pitchFamily="34" charset="0"/>
                <a:ea typeface="Inter Bold" pitchFamily="34" charset="-122"/>
                <a:cs typeface="Inter Bold" pitchFamily="34" charset="-120"/>
              </a:rPr>
              <a:t>Sustainability</a:t>
            </a:r>
            <a:endParaRPr lang="en-US" sz="1200" dirty="0"/>
          </a:p>
        </p:txBody>
      </p:sp>
      <p:sp>
        <p:nvSpPr>
          <p:cNvPr id="21" name="Text 15"/>
          <p:cNvSpPr/>
          <p:nvPr/>
        </p:nvSpPr>
        <p:spPr>
          <a:xfrm>
            <a:off x="1114425" y="5500092"/>
            <a:ext cx="13020675" cy="198120"/>
          </a:xfrm>
          <a:prstGeom prst="rect">
            <a:avLst/>
          </a:prstGeom>
          <a:noFill/>
          <a:ln/>
        </p:spPr>
        <p:txBody>
          <a:bodyPr wrap="none" lIns="0" tIns="0" rIns="0" bIns="0" rtlCol="0" anchor="t"/>
          <a:lstStyle/>
          <a:p>
            <a:pPr marL="0" indent="0" algn="ctr">
              <a:lnSpc>
                <a:spcPts val="1550"/>
              </a:lnSpc>
              <a:buNone/>
            </a:pPr>
            <a:r>
              <a:rPr lang="en-US" sz="950" dirty="0">
                <a:solidFill>
                  <a:srgbClr val="FFFFFF"/>
                </a:solidFill>
                <a:latin typeface="Inter" pitchFamily="34" charset="0"/>
                <a:ea typeface="Inter" pitchFamily="34" charset="-122"/>
                <a:cs typeface="Inter" pitchFamily="34" charset="-120"/>
              </a:rPr>
              <a:t>Embedding social responsibility into all services</a:t>
            </a:r>
            <a:endParaRPr lang="en-US" sz="950" dirty="0"/>
          </a:p>
        </p:txBody>
      </p:sp>
      <p:sp>
        <p:nvSpPr>
          <p:cNvPr id="22" name="Shape 16"/>
          <p:cNvSpPr/>
          <p:nvPr/>
        </p:nvSpPr>
        <p:spPr>
          <a:xfrm>
            <a:off x="495300" y="5975271"/>
            <a:ext cx="495300" cy="742950"/>
          </a:xfrm>
          <a:prstGeom prst="roundRect">
            <a:avLst>
              <a:gd name="adj" fmla="val 360015"/>
            </a:avLst>
          </a:prstGeom>
          <a:solidFill>
            <a:srgbClr val="DBE7F0"/>
          </a:solidFill>
          <a:ln w="7620">
            <a:solidFill>
              <a:srgbClr val="C1CDD6"/>
            </a:solidFill>
            <a:prstDash val="solid"/>
          </a:ln>
        </p:spPr>
      </p:sp>
      <p:pic>
        <p:nvPicPr>
          <p:cNvPr id="23" name="Image 4" descr="preencoded.png"/>
          <p:cNvPicPr>
            <a:picLocks noChangeAspect="1"/>
          </p:cNvPicPr>
          <p:nvPr/>
        </p:nvPicPr>
        <p:blipFill>
          <a:blip r:embed="rId7"/>
          <a:stretch>
            <a:fillRect/>
          </a:stretch>
        </p:blipFill>
        <p:spPr>
          <a:xfrm>
            <a:off x="650081" y="6230660"/>
            <a:ext cx="185738" cy="232172"/>
          </a:xfrm>
          <a:prstGeom prst="rect">
            <a:avLst/>
          </a:prstGeom>
        </p:spPr>
      </p:pic>
      <p:sp>
        <p:nvSpPr>
          <p:cNvPr id="24" name="Text 17"/>
          <p:cNvSpPr/>
          <p:nvPr/>
        </p:nvSpPr>
        <p:spPr>
          <a:xfrm>
            <a:off x="6850856" y="6099096"/>
            <a:ext cx="1547813" cy="193477"/>
          </a:xfrm>
          <a:prstGeom prst="rect">
            <a:avLst/>
          </a:prstGeom>
          <a:noFill/>
          <a:ln/>
        </p:spPr>
        <p:txBody>
          <a:bodyPr wrap="none" lIns="0" tIns="0" rIns="0" bIns="0" rtlCol="0" anchor="t"/>
          <a:lstStyle/>
          <a:p>
            <a:pPr marL="0" indent="0" algn="ctr">
              <a:lnSpc>
                <a:spcPts val="1500"/>
              </a:lnSpc>
              <a:buNone/>
            </a:pPr>
            <a:r>
              <a:rPr lang="en-US" sz="1200" b="1" dirty="0">
                <a:solidFill>
                  <a:srgbClr val="FFFFFF"/>
                </a:solidFill>
                <a:latin typeface="Inter Bold" pitchFamily="34" charset="0"/>
                <a:ea typeface="Inter Bold" pitchFamily="34" charset="-122"/>
                <a:cs typeface="Inter Bold" pitchFamily="34" charset="-120"/>
              </a:rPr>
              <a:t>Value Creation</a:t>
            </a:r>
            <a:endParaRPr lang="en-US" sz="1200" dirty="0"/>
          </a:p>
        </p:txBody>
      </p:sp>
      <p:sp>
        <p:nvSpPr>
          <p:cNvPr id="25" name="Text 18"/>
          <p:cNvSpPr/>
          <p:nvPr/>
        </p:nvSpPr>
        <p:spPr>
          <a:xfrm>
            <a:off x="1114425" y="6366867"/>
            <a:ext cx="13020675" cy="198120"/>
          </a:xfrm>
          <a:prstGeom prst="rect">
            <a:avLst/>
          </a:prstGeom>
          <a:noFill/>
          <a:ln/>
        </p:spPr>
        <p:txBody>
          <a:bodyPr wrap="none" lIns="0" tIns="0" rIns="0" bIns="0" rtlCol="0" anchor="t"/>
          <a:lstStyle/>
          <a:p>
            <a:pPr marL="0" indent="0" algn="ctr">
              <a:lnSpc>
                <a:spcPts val="1550"/>
              </a:lnSpc>
              <a:buNone/>
            </a:pPr>
            <a:r>
              <a:rPr lang="en-US" sz="950" dirty="0">
                <a:solidFill>
                  <a:srgbClr val="FFFFFF"/>
                </a:solidFill>
                <a:latin typeface="Inter" pitchFamily="34" charset="0"/>
                <a:ea typeface="Inter" pitchFamily="34" charset="-122"/>
                <a:cs typeface="Inter" pitchFamily="34" charset="-120"/>
              </a:rPr>
              <a:t>Delivering measurable business outcomes</a:t>
            </a:r>
            <a:endParaRPr lang="en-US" sz="950" dirty="0"/>
          </a:p>
        </p:txBody>
      </p:sp>
      <p:sp>
        <p:nvSpPr>
          <p:cNvPr id="26" name="Text 19"/>
          <p:cNvSpPr/>
          <p:nvPr/>
        </p:nvSpPr>
        <p:spPr>
          <a:xfrm>
            <a:off x="495300" y="6857524"/>
            <a:ext cx="13639800" cy="396240"/>
          </a:xfrm>
          <a:prstGeom prst="rect">
            <a:avLst/>
          </a:prstGeom>
          <a:noFill/>
          <a:ln/>
        </p:spPr>
        <p:txBody>
          <a:bodyPr wrap="square" lIns="0" tIns="0" rIns="0" bIns="0" rtlCol="0" anchor="t"/>
          <a:lstStyle/>
          <a:p>
            <a:pPr marL="0" indent="0" algn="ctr">
              <a:lnSpc>
                <a:spcPts val="1550"/>
              </a:lnSpc>
              <a:buNone/>
            </a:pPr>
            <a:r>
              <a:rPr lang="en-US" sz="950" dirty="0">
                <a:solidFill>
                  <a:srgbClr val="FFFFFF"/>
                </a:solidFill>
                <a:latin typeface="Inter" pitchFamily="34" charset="0"/>
                <a:ea typeface="Inter" pitchFamily="34" charset="-122"/>
                <a:cs typeface="Inter" pitchFamily="34" charset="-120"/>
              </a:rPr>
              <a:t>Partnering with AMETAZ GROUP empowers organizations to elevate their IT infrastructure to world-class standards, harness artificial intelligence to augment decision-making and operations, fortify their cybersecurity posture against sophisticated threats, foster a culture of innovation and technological fluency, and generate a positive societal and environmental footprint through responsible technology stewardship.</a:t>
            </a:r>
            <a:endParaRPr lang="en-US" sz="950" dirty="0"/>
          </a:p>
        </p:txBody>
      </p:sp>
      <p:sp>
        <p:nvSpPr>
          <p:cNvPr id="27" name="Text 20"/>
          <p:cNvSpPr/>
          <p:nvPr/>
        </p:nvSpPr>
        <p:spPr>
          <a:xfrm>
            <a:off x="495300" y="7393067"/>
            <a:ext cx="13639800" cy="396240"/>
          </a:xfrm>
          <a:prstGeom prst="rect">
            <a:avLst/>
          </a:prstGeom>
          <a:noFill/>
          <a:ln/>
        </p:spPr>
        <p:txBody>
          <a:bodyPr wrap="square" lIns="0" tIns="0" rIns="0" bIns="0" rtlCol="0" anchor="t"/>
          <a:lstStyle/>
          <a:p>
            <a:pPr marL="0" indent="0" algn="ctr">
              <a:lnSpc>
                <a:spcPts val="1550"/>
              </a:lnSpc>
              <a:buNone/>
            </a:pPr>
            <a:r>
              <a:rPr lang="en-US" sz="950" dirty="0">
                <a:solidFill>
                  <a:srgbClr val="FFFFFF"/>
                </a:solidFill>
                <a:latin typeface="Inter" pitchFamily="34" charset="0"/>
                <a:ea typeface="Inter" pitchFamily="34" charset="-122"/>
                <a:cs typeface="Inter" pitchFamily="34" charset="-120"/>
              </a:rPr>
              <a:t>The confluence of distinctive team expertise, global experience, and a relentless commitment to continuous innovation establishes </a:t>
            </a:r>
            <a:r>
              <a:rPr lang="en-US" sz="950" dirty="0">
                <a:solidFill>
                  <a:srgbClr val="366183"/>
                </a:solidFill>
                <a:latin typeface="Inter" pitchFamily="34" charset="0"/>
                <a:ea typeface="Inter" pitchFamily="34" charset="-122"/>
                <a:cs typeface="Inter" pitchFamily="34" charset="-120"/>
              </a:rPr>
              <a:t>AMETAZ GROUP as the trusted partner for organizations seeking enduring success in their digital transformation endeavors</a:t>
            </a:r>
            <a:r>
              <a:rPr lang="en-US" sz="950" dirty="0">
                <a:solidFill>
                  <a:srgbClr val="FFFFFF"/>
                </a:solidFill>
                <a:latin typeface="Inter" pitchFamily="34" charset="0"/>
                <a:ea typeface="Inter" pitchFamily="34" charset="-122"/>
                <a:cs typeface="Inter" pitchFamily="34" charset="-120"/>
              </a:rPr>
              <a:t>.</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2156</Words>
  <Application>Microsoft Office PowerPoint</Application>
  <PresentationFormat>Custom</PresentationFormat>
  <Paragraphs>129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Inter Bold</vt:lpstr>
      <vt:lpstr>Inter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lastModifiedBy>ASUS</cp:lastModifiedBy>
  <cp:revision>2</cp:revision>
  <dcterms:created xsi:type="dcterms:W3CDTF">2025-08-31T20:21:09Z</dcterms:created>
  <dcterms:modified xsi:type="dcterms:W3CDTF">2025-08-31T20:26:29Z</dcterms:modified>
</cp:coreProperties>
</file>