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nter"/>
      <p:regular r:id="rId17"/>
    </p:embeddedFont>
    <p:embeddedFont>
      <p:font typeface="Inter"/>
      <p:regular r:id="rId18"/>
    </p:embeddedFont>
    <p:embeddedFont>
      <p:font typeface="Inter"/>
      <p:regular r:id="rId19"/>
    </p:embeddedFont>
    <p:embeddedFont>
      <p:font typeface="Inter"/>
      <p:regular r:id="rId20"/>
    </p:embeddedFont>
    <p:embeddedFont>
      <p:font typeface="Inter"/>
      <p:regular r:id="rId21"/>
    </p:embeddedFont>
    <p:embeddedFont>
      <p:font typeface="Inter"/>
      <p:regular r:id="rId22"/>
    </p:embeddedFont>
    <p:embeddedFont>
      <p:font typeface="Inter"/>
      <p:regular r:id="rId23"/>
    </p:embeddedFont>
    <p:embeddedFont>
      <p:font typeface="Inter"/>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9099A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939FA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366183"/>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6E6"/>
          </a:solidFill>
          <a:ln/>
        </p:spPr>
      </p:sp>
      <p:sp>
        <p:nvSpPr>
          <p:cNvPr id="3" name="Shape 1"/>
          <p:cNvSpPr/>
          <p:nvPr/>
        </p:nvSpPr>
        <p:spPr>
          <a:xfrm>
            <a:off x="0" y="0"/>
            <a:ext cx="14630400" cy="8229600"/>
          </a:xfrm>
          <a:prstGeom prst="rect">
            <a:avLst/>
          </a:prstGeom>
          <a:solidFill>
            <a:srgbClr val="9099A7"/>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7.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slideLayout" Target="../slideLayouts/slideLayout9.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0.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3187065"/>
            <a:ext cx="7556421" cy="1240155"/>
          </a:xfrm>
          <a:prstGeom prst="rect">
            <a:avLst/>
          </a:prstGeom>
          <a:noFill/>
          <a:ln/>
        </p:spPr>
        <p:txBody>
          <a:bodyPr wrap="square" lIns="0" tIns="0" rIns="0" bIns="0" rtlCol="0" anchor="t"/>
          <a:lstStyle/>
          <a:p>
            <a:pPr algn="ctr" indent="0" marL="0">
              <a:lnSpc>
                <a:spcPts val="4850"/>
              </a:lnSpc>
              <a:buNone/>
            </a:pPr>
            <a:r>
              <a:rPr lang="en-US" sz="3900" b="1" dirty="0">
                <a:solidFill>
                  <a:srgbClr val="010141"/>
                </a:solidFill>
                <a:latin typeface="Inter Bold" pitchFamily="34" charset="0"/>
                <a:ea typeface="Inter Bold" pitchFamily="34" charset="-122"/>
                <a:cs typeface="Inter Bold" pitchFamily="34" charset="-120"/>
              </a:rPr>
              <a:t>Capital Management at AMETAZ GROUP</a:t>
            </a:r>
            <a:endParaRPr lang="en-US" sz="3900" dirty="0"/>
          </a:p>
        </p:txBody>
      </p:sp>
      <p:sp>
        <p:nvSpPr>
          <p:cNvPr id="4" name="Text 1"/>
          <p:cNvSpPr/>
          <p:nvPr/>
        </p:nvSpPr>
        <p:spPr>
          <a:xfrm>
            <a:off x="793790" y="4724876"/>
            <a:ext cx="7556421" cy="317540"/>
          </a:xfrm>
          <a:prstGeom prst="rect">
            <a:avLst/>
          </a:prstGeom>
          <a:noFill/>
          <a:ln/>
        </p:spPr>
        <p:txBody>
          <a:bodyPr wrap="non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Innovation, Expertise, and Sustainability in the Global Economy</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330428" y="1264444"/>
            <a:ext cx="3969425" cy="496133"/>
          </a:xfrm>
          <a:prstGeom prst="rect">
            <a:avLst/>
          </a:prstGeom>
          <a:noFill/>
          <a:ln/>
        </p:spPr>
        <p:txBody>
          <a:bodyPr wrap="none" lIns="0" tIns="0" rIns="0" bIns="0" rtlCol="0" anchor="t"/>
          <a:lstStyle/>
          <a:p>
            <a:pPr algn="ctr" indent="0" marL="0">
              <a:lnSpc>
                <a:spcPts val="3900"/>
              </a:lnSpc>
              <a:buNone/>
            </a:pPr>
            <a:endParaRPr lang="en-US" sz="3100" dirty="0"/>
          </a:p>
        </p:txBody>
      </p:sp>
      <p:sp>
        <p:nvSpPr>
          <p:cNvPr id="3" name="Text 1"/>
          <p:cNvSpPr/>
          <p:nvPr/>
        </p:nvSpPr>
        <p:spPr>
          <a:xfrm>
            <a:off x="793790" y="2162413"/>
            <a:ext cx="6279356" cy="2222778"/>
          </a:xfrm>
          <a:prstGeom prst="rect">
            <a:avLst/>
          </a:prstGeom>
          <a:noFill/>
          <a:ln/>
        </p:spPr>
        <p:txBody>
          <a:bodyPr wrap="squar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In today's complex and dynamic world, successful capital management necessitates a synthesis of multidisciplinary expertise, technological innovation, a deep understanding of global markets, and a commitment to sustainability. With a profound appreciation for this need, AMETAZ GROUP positions itself as the strategic partner of choice for organizations in this critical domain.</a:t>
            </a:r>
            <a:endParaRPr lang="en-US" sz="1550" dirty="0"/>
          </a:p>
        </p:txBody>
      </p:sp>
      <p:sp>
        <p:nvSpPr>
          <p:cNvPr id="4" name="Text 2"/>
          <p:cNvSpPr/>
          <p:nvPr/>
        </p:nvSpPr>
        <p:spPr>
          <a:xfrm>
            <a:off x="793790" y="4563785"/>
            <a:ext cx="6279356" cy="2222778"/>
          </a:xfrm>
          <a:prstGeom prst="rect">
            <a:avLst/>
          </a:prstGeom>
          <a:noFill/>
          <a:ln/>
        </p:spPr>
        <p:txBody>
          <a:bodyPr wrap="squar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The company's capital management services are architected upon the principles of expertise (combining deep financial knowledge with advanced technological proficiency); innovation (utilizing the latest technologies and methodologies); customization (designing solutions tailored to specific needs); transparency (a commitment to precise reporting); and sustainability (integrating social responsibility principles into all decisions).</a:t>
            </a:r>
            <a:endParaRPr lang="en-US" sz="1550" dirty="0"/>
          </a:p>
        </p:txBody>
      </p:sp>
      <p:sp>
        <p:nvSpPr>
          <p:cNvPr id="5" name="Text 3"/>
          <p:cNvSpPr/>
          <p:nvPr/>
        </p:nvSpPr>
        <p:spPr>
          <a:xfrm>
            <a:off x="7564874" y="2162413"/>
            <a:ext cx="6279356" cy="2540318"/>
          </a:xfrm>
          <a:prstGeom prst="rect">
            <a:avLst/>
          </a:prstGeom>
          <a:noFill/>
          <a:ln/>
        </p:spPr>
        <p:txBody>
          <a:bodyPr wrap="squar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Collaborating with AMETAZ GROUP enables organizations not only to enhance their financial performance but also to be recognized as responsible leaders within their industries and to create a positive impact on society and the environment. The confluence of unique team expertise, a global collaborative network, and a dedication to continuous innovation establishes AMETAZ GROUP as the trusted partner for organizations seeking long-term success in capital management.</a:t>
            </a:r>
            <a:endParaRPr lang="en-US" sz="1550" dirty="0"/>
          </a:p>
        </p:txBody>
      </p:sp>
      <p:sp>
        <p:nvSpPr>
          <p:cNvPr id="6" name="Text 4"/>
          <p:cNvSpPr/>
          <p:nvPr/>
        </p:nvSpPr>
        <p:spPr>
          <a:xfrm>
            <a:off x="7862530" y="4925973"/>
            <a:ext cx="5981700" cy="1270159"/>
          </a:xfrm>
          <a:prstGeom prst="rect">
            <a:avLst/>
          </a:prstGeom>
          <a:noFill/>
          <a:ln/>
        </p:spPr>
        <p:txBody>
          <a:bodyPr wrap="square" lIns="0" tIns="0" rIns="0" bIns="0" rtlCol="0" anchor="t"/>
          <a:lstStyle/>
          <a:p>
            <a:pPr algn="ctr" indent="0" marL="0">
              <a:lnSpc>
                <a:spcPts val="2500"/>
              </a:lnSpc>
              <a:buNone/>
            </a:pPr>
            <a:r>
              <a:rPr lang="en-US" sz="1550" dirty="0">
                <a:solidFill>
                  <a:srgbClr val="FFFFFF"/>
                </a:solidFill>
                <a:latin typeface="Inter" pitchFamily="34" charset="0"/>
                <a:ea typeface="Inter" pitchFamily="34" charset="-122"/>
                <a:cs typeface="Inter" pitchFamily="34" charset="-120"/>
              </a:rPr>
              <a:t>"At AMETAZ GROUP, we perceive capital not merely as a financial resource, but as an instrument for sustainable transformation and the creation of tangible value for all stakeholders."</a:t>
            </a:r>
            <a:endParaRPr lang="en-US" sz="1550" dirty="0"/>
          </a:p>
        </p:txBody>
      </p:sp>
      <p:sp>
        <p:nvSpPr>
          <p:cNvPr id="7" name="Shape 5"/>
          <p:cNvSpPr/>
          <p:nvPr/>
        </p:nvSpPr>
        <p:spPr>
          <a:xfrm>
            <a:off x="7564874" y="4925973"/>
            <a:ext cx="22860" cy="1270159"/>
          </a:xfrm>
          <a:prstGeom prst="rect">
            <a:avLst/>
          </a:prstGeom>
          <a:solidFill>
            <a:srgbClr val="366183"/>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058233"/>
            <a:ext cx="13042821" cy="992267"/>
          </a:xfrm>
          <a:prstGeom prst="rect">
            <a:avLst/>
          </a:prstGeom>
          <a:noFill/>
          <a:ln/>
        </p:spPr>
        <p:txBody>
          <a:bodyPr wrap="square" lIns="0" tIns="0" rIns="0" bIns="0" rtlCol="0" anchor="t"/>
          <a:lstStyle/>
          <a:p>
            <a:pPr algn="ctr" indent="0" marL="0">
              <a:lnSpc>
                <a:spcPts val="3900"/>
              </a:lnSpc>
              <a:buNone/>
            </a:pPr>
            <a:r>
              <a:rPr lang="en-US" sz="3100" b="1" dirty="0">
                <a:solidFill>
                  <a:srgbClr val="010141"/>
                </a:solidFill>
                <a:latin typeface="Inter Bold" pitchFamily="34" charset="0"/>
                <a:ea typeface="Inter Bold" pitchFamily="34" charset="-122"/>
                <a:cs typeface="Inter Bold" pitchFamily="34" charset="-120"/>
              </a:rPr>
              <a:t>The Imperative of Capital Management in an Era of Global Transformation</a:t>
            </a:r>
            <a:endParaRPr lang="en-US" sz="3100" dirty="0"/>
          </a:p>
        </p:txBody>
      </p:sp>
      <p:sp>
        <p:nvSpPr>
          <p:cNvPr id="3" name="Text 1"/>
          <p:cNvSpPr/>
          <p:nvPr/>
        </p:nvSpPr>
        <p:spPr>
          <a:xfrm>
            <a:off x="793790" y="3452336"/>
            <a:ext cx="6279356" cy="254031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In the contemporary global economy, capital management has evolved from a purely financial function into a vital strategic imperative for organizational survival and growth. Amidst increasing complexities in financial markets, currency volatility, and technological disruption, organizations seek partners who possess not only a profound understanding of traditional capital management principles but also the ability to deliver customized solutions through digital innovation and advanced analytics.</a:t>
            </a:r>
            <a:endParaRPr lang="en-US" sz="1550" dirty="0"/>
          </a:p>
        </p:txBody>
      </p:sp>
      <p:sp>
        <p:nvSpPr>
          <p:cNvPr id="4" name="Text 2"/>
          <p:cNvSpPr/>
          <p:nvPr/>
        </p:nvSpPr>
        <p:spPr>
          <a:xfrm>
            <a:off x="7564874" y="3452336"/>
            <a:ext cx="6279356" cy="2540318"/>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AMETAZ GROUP has established a bridge between classical capital management knowledge and the demands of the new digital economy by integrating multidisciplinary expertise in finance, technology, and international investment. Recognizing that successful capital management requires the harmonization of short-term tactics with long-term vision, the company structures its services on the foundations of transparency, innovation, and sustainability.</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3499604" y="931902"/>
            <a:ext cx="7631073" cy="453271"/>
          </a:xfrm>
          <a:prstGeom prst="rect">
            <a:avLst/>
          </a:prstGeom>
          <a:noFill/>
          <a:ln/>
        </p:spPr>
        <p:txBody>
          <a:bodyPr wrap="none" lIns="0" tIns="0" rIns="0" bIns="0" rtlCol="0" anchor="t"/>
          <a:lstStyle/>
          <a:p>
            <a:pPr algn="ctr" indent="0" marL="0">
              <a:lnSpc>
                <a:spcPts val="3550"/>
              </a:lnSpc>
              <a:buNone/>
            </a:pPr>
            <a:r>
              <a:rPr lang="en-US" sz="2850" b="1" dirty="0">
                <a:solidFill>
                  <a:srgbClr val="FFFFFF"/>
                </a:solidFill>
                <a:latin typeface="Inter Bold" pitchFamily="34" charset="0"/>
                <a:ea typeface="Inter Bold" pitchFamily="34" charset="-122"/>
                <a:cs typeface="Inter Bold" pitchFamily="34" charset="-120"/>
              </a:rPr>
              <a:t>A Global Definition of Capital Management:</a:t>
            </a:r>
            <a:endParaRPr lang="en-US" sz="2850" dirty="0"/>
          </a:p>
        </p:txBody>
      </p:sp>
      <p:sp>
        <p:nvSpPr>
          <p:cNvPr id="3" name="Text 1"/>
          <p:cNvSpPr/>
          <p:nvPr/>
        </p:nvSpPr>
        <p:spPr>
          <a:xfrm>
            <a:off x="4138970" y="1566505"/>
            <a:ext cx="6352342" cy="453271"/>
          </a:xfrm>
          <a:prstGeom prst="rect">
            <a:avLst/>
          </a:prstGeom>
          <a:noFill/>
          <a:ln/>
        </p:spPr>
        <p:txBody>
          <a:bodyPr wrap="none" lIns="0" tIns="0" rIns="0" bIns="0" rtlCol="0" anchor="t"/>
          <a:lstStyle/>
          <a:p>
            <a:pPr algn="ctr" indent="0" marL="0">
              <a:lnSpc>
                <a:spcPts val="3550"/>
              </a:lnSpc>
              <a:buNone/>
            </a:pPr>
            <a:r>
              <a:rPr lang="en-US" sz="2850" b="1" dirty="0">
                <a:solidFill>
                  <a:srgbClr val="FFFFFF"/>
                </a:solidFill>
                <a:latin typeface="Inter Bold" pitchFamily="34" charset="0"/>
                <a:ea typeface="Inter Bold" pitchFamily="34" charset="-122"/>
                <a:cs typeface="Inter Bold" pitchFamily="34" charset="-120"/>
              </a:rPr>
              <a:t> Transcending Traditional Principles</a:t>
            </a:r>
            <a:endParaRPr lang="en-US" sz="2850" dirty="0"/>
          </a:p>
        </p:txBody>
      </p:sp>
      <p:sp>
        <p:nvSpPr>
          <p:cNvPr id="4" name="Text 2"/>
          <p:cNvSpPr/>
          <p:nvPr/>
        </p:nvSpPr>
        <p:spPr>
          <a:xfrm>
            <a:off x="725329" y="2291715"/>
            <a:ext cx="13179743" cy="580073"/>
          </a:xfrm>
          <a:prstGeom prst="rect">
            <a:avLst/>
          </a:prstGeom>
          <a:noFill/>
          <a:ln/>
        </p:spPr>
        <p:txBody>
          <a:bodyPr wrap="square" lIns="0" tIns="0" rIns="0" bIns="0" rtlCol="0" anchor="t"/>
          <a:lstStyle/>
          <a:p>
            <a:pPr algn="ctr" indent="0" marL="0">
              <a:lnSpc>
                <a:spcPts val="2250"/>
              </a:lnSpc>
              <a:buNone/>
            </a:pPr>
            <a:r>
              <a:rPr lang="en-US" sz="1400" dirty="0">
                <a:solidFill>
                  <a:srgbClr val="FFFFFF"/>
                </a:solidFill>
                <a:latin typeface="Inter" pitchFamily="34" charset="0"/>
                <a:ea typeface="Inter" pitchFamily="34" charset="-122"/>
                <a:cs typeface="Inter" pitchFamily="34" charset="-120"/>
              </a:rPr>
              <a:t>In the modern view, capital management is a strategic and integrated process dedicated to optimizing an organization's financial resources with the dual objectives of maximizing stakeholder value and ensuring long-term financial sustainability. This concept encompasses three primary dimensions:</a:t>
            </a:r>
            <a:endParaRPr lang="en-US" sz="1400" dirty="0"/>
          </a:p>
        </p:txBody>
      </p:sp>
      <p:sp>
        <p:nvSpPr>
          <p:cNvPr id="5" name="Shape 3"/>
          <p:cNvSpPr/>
          <p:nvPr/>
        </p:nvSpPr>
        <p:spPr>
          <a:xfrm>
            <a:off x="725329" y="3347680"/>
            <a:ext cx="4272320" cy="3949898"/>
          </a:xfrm>
          <a:prstGeom prst="roundRect">
            <a:avLst>
              <a:gd name="adj" fmla="val 2778"/>
            </a:avLst>
          </a:prstGeom>
          <a:solidFill>
            <a:srgbClr val="366183"/>
          </a:solidFill>
          <a:ln/>
        </p:spPr>
      </p:sp>
      <p:sp>
        <p:nvSpPr>
          <p:cNvPr id="6" name="Shape 4"/>
          <p:cNvSpPr/>
          <p:nvPr/>
        </p:nvSpPr>
        <p:spPr>
          <a:xfrm>
            <a:off x="725329" y="3324820"/>
            <a:ext cx="4272320" cy="91440"/>
          </a:xfrm>
          <a:prstGeom prst="roundRect">
            <a:avLst>
              <a:gd name="adj" fmla="val 83296"/>
            </a:avLst>
          </a:prstGeom>
          <a:solidFill>
            <a:srgbClr val="366183"/>
          </a:solidFill>
          <a:ln/>
        </p:spPr>
      </p:sp>
      <p:sp>
        <p:nvSpPr>
          <p:cNvPr id="7" name="Shape 5"/>
          <p:cNvSpPr/>
          <p:nvPr/>
        </p:nvSpPr>
        <p:spPr>
          <a:xfrm>
            <a:off x="2589431" y="3075742"/>
            <a:ext cx="543997" cy="543997"/>
          </a:xfrm>
          <a:prstGeom prst="roundRect">
            <a:avLst>
              <a:gd name="adj" fmla="val 168089"/>
            </a:avLst>
          </a:prstGeom>
          <a:solidFill>
            <a:srgbClr val="366183"/>
          </a:solidFill>
          <a:ln/>
        </p:spPr>
      </p:sp>
      <p:sp>
        <p:nvSpPr>
          <p:cNvPr id="8" name="Text 6"/>
          <p:cNvSpPr/>
          <p:nvPr/>
        </p:nvSpPr>
        <p:spPr>
          <a:xfrm>
            <a:off x="2752665" y="3211711"/>
            <a:ext cx="217527" cy="271939"/>
          </a:xfrm>
          <a:prstGeom prst="rect">
            <a:avLst/>
          </a:prstGeom>
          <a:noFill/>
          <a:ln/>
        </p:spPr>
        <p:txBody>
          <a:bodyPr wrap="none" lIns="0" tIns="0" rIns="0" bIns="0" rtlCol="0" anchor="t"/>
          <a:lstStyle/>
          <a:p>
            <a:pPr algn="l" indent="0" marL="0">
              <a:lnSpc>
                <a:spcPts val="2700"/>
              </a:lnSpc>
              <a:buNone/>
            </a:pPr>
            <a:r>
              <a:rPr lang="en-US" sz="1700" b="1" dirty="0">
                <a:solidFill>
                  <a:srgbClr val="FFFFFF"/>
                </a:solidFill>
                <a:latin typeface="Inter Bold" pitchFamily="34" charset="0"/>
                <a:ea typeface="Inter Bold" pitchFamily="34" charset="-122"/>
                <a:cs typeface="Inter Bold" pitchFamily="34" charset="-120"/>
              </a:rPr>
              <a:t>1</a:t>
            </a:r>
            <a:endParaRPr lang="en-US" sz="1700" dirty="0"/>
          </a:p>
        </p:txBody>
      </p:sp>
      <p:sp>
        <p:nvSpPr>
          <p:cNvPr id="9" name="Text 7"/>
          <p:cNvSpPr/>
          <p:nvPr/>
        </p:nvSpPr>
        <p:spPr>
          <a:xfrm>
            <a:off x="1220153" y="3800951"/>
            <a:ext cx="3282553" cy="283369"/>
          </a:xfrm>
          <a:prstGeom prst="rect">
            <a:avLst/>
          </a:prstGeom>
          <a:noFill/>
          <a:ln/>
        </p:spPr>
        <p:txBody>
          <a:bodyPr wrap="none" lIns="0" tIns="0" rIns="0" bIns="0" rtlCol="0" anchor="t"/>
          <a:lstStyle/>
          <a:p>
            <a:pPr algn="ctr" indent="0" marL="0">
              <a:lnSpc>
                <a:spcPts val="2200"/>
              </a:lnSpc>
              <a:buNone/>
            </a:pPr>
            <a:r>
              <a:rPr lang="en-US" sz="1750" b="1" dirty="0">
                <a:solidFill>
                  <a:srgbClr val="FFFFFF"/>
                </a:solidFill>
                <a:latin typeface="Inter Bold" pitchFamily="34" charset="0"/>
                <a:ea typeface="Inter Bold" pitchFamily="34" charset="-122"/>
                <a:cs typeface="Inter Bold" pitchFamily="34" charset="-120"/>
              </a:rPr>
              <a:t>Working Capital Management</a:t>
            </a:r>
            <a:endParaRPr lang="en-US" sz="1750" dirty="0"/>
          </a:p>
        </p:txBody>
      </p:sp>
      <p:sp>
        <p:nvSpPr>
          <p:cNvPr id="10" name="Text 8"/>
          <p:cNvSpPr/>
          <p:nvPr/>
        </p:nvSpPr>
        <p:spPr>
          <a:xfrm>
            <a:off x="929521" y="4193024"/>
            <a:ext cx="3863935" cy="2900363"/>
          </a:xfrm>
          <a:prstGeom prst="rect">
            <a:avLst/>
          </a:prstGeom>
          <a:noFill/>
          <a:ln/>
        </p:spPr>
        <p:txBody>
          <a:bodyPr wrap="square" lIns="0" tIns="0" rIns="0" bIns="0" rtlCol="0" anchor="t"/>
          <a:lstStyle/>
          <a:p>
            <a:pPr algn="ctr" indent="0" marL="0">
              <a:lnSpc>
                <a:spcPts val="2250"/>
              </a:lnSpc>
              <a:buNone/>
            </a:pPr>
            <a:r>
              <a:rPr lang="en-US" sz="1400" dirty="0">
                <a:solidFill>
                  <a:srgbClr val="FFFFFF"/>
                </a:solidFill>
                <a:latin typeface="Inter" pitchFamily="34" charset="0"/>
                <a:ea typeface="Inter" pitchFamily="34" charset="-122"/>
                <a:cs typeface="Inter" pitchFamily="34" charset="-120"/>
              </a:rPr>
              <a:t>This dimension focuses on the efficient management of current assets and liabilities to maintain an optimal equilibrium between liquidity and profitability. Key strategies include optimizing the cash conversion cycle, managing accounts receivable and payable, and controlling inventory levels. The primary goals are to reduce financing costs, enhance asset liquidity, and increase the return on working capital.</a:t>
            </a:r>
            <a:endParaRPr lang="en-US" sz="1400" dirty="0"/>
          </a:p>
        </p:txBody>
      </p:sp>
      <p:sp>
        <p:nvSpPr>
          <p:cNvPr id="11" name="Shape 9"/>
          <p:cNvSpPr/>
          <p:nvPr/>
        </p:nvSpPr>
        <p:spPr>
          <a:xfrm>
            <a:off x="5178981" y="3347680"/>
            <a:ext cx="4272320" cy="3949898"/>
          </a:xfrm>
          <a:prstGeom prst="roundRect">
            <a:avLst>
              <a:gd name="adj" fmla="val 2778"/>
            </a:avLst>
          </a:prstGeom>
          <a:solidFill>
            <a:srgbClr val="366183"/>
          </a:solidFill>
          <a:ln/>
        </p:spPr>
      </p:sp>
      <p:sp>
        <p:nvSpPr>
          <p:cNvPr id="12" name="Shape 10"/>
          <p:cNvSpPr/>
          <p:nvPr/>
        </p:nvSpPr>
        <p:spPr>
          <a:xfrm>
            <a:off x="5178981" y="3324820"/>
            <a:ext cx="4272320" cy="91440"/>
          </a:xfrm>
          <a:prstGeom prst="roundRect">
            <a:avLst>
              <a:gd name="adj" fmla="val 83296"/>
            </a:avLst>
          </a:prstGeom>
          <a:solidFill>
            <a:srgbClr val="366183"/>
          </a:solidFill>
          <a:ln/>
        </p:spPr>
      </p:sp>
      <p:sp>
        <p:nvSpPr>
          <p:cNvPr id="13" name="Shape 11"/>
          <p:cNvSpPr/>
          <p:nvPr/>
        </p:nvSpPr>
        <p:spPr>
          <a:xfrm>
            <a:off x="7043083" y="3075742"/>
            <a:ext cx="543997" cy="543997"/>
          </a:xfrm>
          <a:prstGeom prst="roundRect">
            <a:avLst>
              <a:gd name="adj" fmla="val 168089"/>
            </a:avLst>
          </a:prstGeom>
          <a:solidFill>
            <a:srgbClr val="366183"/>
          </a:solidFill>
          <a:ln/>
        </p:spPr>
      </p:sp>
      <p:sp>
        <p:nvSpPr>
          <p:cNvPr id="14" name="Text 12"/>
          <p:cNvSpPr/>
          <p:nvPr/>
        </p:nvSpPr>
        <p:spPr>
          <a:xfrm>
            <a:off x="7206317" y="3211711"/>
            <a:ext cx="217527" cy="271939"/>
          </a:xfrm>
          <a:prstGeom prst="rect">
            <a:avLst/>
          </a:prstGeom>
          <a:noFill/>
          <a:ln/>
        </p:spPr>
        <p:txBody>
          <a:bodyPr wrap="none" lIns="0" tIns="0" rIns="0" bIns="0" rtlCol="0" anchor="t"/>
          <a:lstStyle/>
          <a:p>
            <a:pPr algn="l" indent="0" marL="0">
              <a:lnSpc>
                <a:spcPts val="2700"/>
              </a:lnSpc>
              <a:buNone/>
            </a:pPr>
            <a:r>
              <a:rPr lang="en-US" sz="1700" b="1" dirty="0">
                <a:solidFill>
                  <a:srgbClr val="FFFFFF"/>
                </a:solidFill>
                <a:latin typeface="Inter Bold" pitchFamily="34" charset="0"/>
                <a:ea typeface="Inter Bold" pitchFamily="34" charset="-122"/>
                <a:cs typeface="Inter Bold" pitchFamily="34" charset="-120"/>
              </a:rPr>
              <a:t>2</a:t>
            </a:r>
            <a:endParaRPr lang="en-US" sz="1700" dirty="0"/>
          </a:p>
        </p:txBody>
      </p:sp>
      <p:sp>
        <p:nvSpPr>
          <p:cNvPr id="15" name="Text 13"/>
          <p:cNvSpPr/>
          <p:nvPr/>
        </p:nvSpPr>
        <p:spPr>
          <a:xfrm>
            <a:off x="5937052" y="3800951"/>
            <a:ext cx="2756059" cy="283369"/>
          </a:xfrm>
          <a:prstGeom prst="rect">
            <a:avLst/>
          </a:prstGeom>
          <a:noFill/>
          <a:ln/>
        </p:spPr>
        <p:txBody>
          <a:bodyPr wrap="none" lIns="0" tIns="0" rIns="0" bIns="0" rtlCol="0" anchor="t"/>
          <a:lstStyle/>
          <a:p>
            <a:pPr algn="ctr" indent="0" marL="0">
              <a:lnSpc>
                <a:spcPts val="2200"/>
              </a:lnSpc>
              <a:buNone/>
            </a:pPr>
            <a:r>
              <a:rPr lang="en-US" sz="1750" b="1" dirty="0">
                <a:solidFill>
                  <a:srgbClr val="FFFFFF"/>
                </a:solidFill>
                <a:latin typeface="Inter Bold" pitchFamily="34" charset="0"/>
                <a:ea typeface="Inter Bold" pitchFamily="34" charset="-122"/>
                <a:cs typeface="Inter Bold" pitchFamily="34" charset="-120"/>
              </a:rPr>
              <a:t>Investment Management</a:t>
            </a:r>
            <a:endParaRPr lang="en-US" sz="1750" dirty="0"/>
          </a:p>
        </p:txBody>
      </p:sp>
      <p:sp>
        <p:nvSpPr>
          <p:cNvPr id="16" name="Text 14"/>
          <p:cNvSpPr/>
          <p:nvPr/>
        </p:nvSpPr>
        <p:spPr>
          <a:xfrm>
            <a:off x="5383173" y="4193024"/>
            <a:ext cx="3863935" cy="2320290"/>
          </a:xfrm>
          <a:prstGeom prst="rect">
            <a:avLst/>
          </a:prstGeom>
          <a:noFill/>
          <a:ln/>
        </p:spPr>
        <p:txBody>
          <a:bodyPr wrap="square" lIns="0" tIns="0" rIns="0" bIns="0" rtlCol="0" anchor="t"/>
          <a:lstStyle/>
          <a:p>
            <a:pPr algn="ctr" indent="0" marL="0">
              <a:lnSpc>
                <a:spcPts val="2250"/>
              </a:lnSpc>
              <a:buNone/>
            </a:pPr>
            <a:r>
              <a:rPr lang="en-US" sz="1400" dirty="0">
                <a:solidFill>
                  <a:srgbClr val="FFFFFF"/>
                </a:solidFill>
                <a:latin typeface="Inter" pitchFamily="34" charset="0"/>
                <a:ea typeface="Inter" pitchFamily="34" charset="-122"/>
                <a:cs typeface="Inter" pitchFamily="34" charset="-120"/>
              </a:rPr>
              <a:t>This domain is concerned with the identification, evaluation, and allocation of resources to investment opportunities exhibiting high return potential. Investments may span financial assets (equities, bonds), real assets (real estate, strategic commodities), or intangible assets (intellectual property, technology startups). </a:t>
            </a:r>
            <a:endParaRPr lang="en-US" sz="1400" dirty="0"/>
          </a:p>
        </p:txBody>
      </p:sp>
      <p:sp>
        <p:nvSpPr>
          <p:cNvPr id="17" name="Shape 15"/>
          <p:cNvSpPr/>
          <p:nvPr/>
        </p:nvSpPr>
        <p:spPr>
          <a:xfrm>
            <a:off x="9632633" y="3347680"/>
            <a:ext cx="4272320" cy="3949898"/>
          </a:xfrm>
          <a:prstGeom prst="roundRect">
            <a:avLst>
              <a:gd name="adj" fmla="val 2778"/>
            </a:avLst>
          </a:prstGeom>
          <a:solidFill>
            <a:srgbClr val="366183"/>
          </a:solidFill>
          <a:ln/>
        </p:spPr>
      </p:sp>
      <p:sp>
        <p:nvSpPr>
          <p:cNvPr id="18" name="Shape 16"/>
          <p:cNvSpPr/>
          <p:nvPr/>
        </p:nvSpPr>
        <p:spPr>
          <a:xfrm>
            <a:off x="9632633" y="3324820"/>
            <a:ext cx="4272320" cy="91440"/>
          </a:xfrm>
          <a:prstGeom prst="roundRect">
            <a:avLst>
              <a:gd name="adj" fmla="val 83296"/>
            </a:avLst>
          </a:prstGeom>
          <a:solidFill>
            <a:srgbClr val="366183"/>
          </a:solidFill>
          <a:ln/>
        </p:spPr>
      </p:sp>
      <p:sp>
        <p:nvSpPr>
          <p:cNvPr id="19" name="Shape 17"/>
          <p:cNvSpPr/>
          <p:nvPr/>
        </p:nvSpPr>
        <p:spPr>
          <a:xfrm>
            <a:off x="11496735" y="3075742"/>
            <a:ext cx="543997" cy="543997"/>
          </a:xfrm>
          <a:prstGeom prst="roundRect">
            <a:avLst>
              <a:gd name="adj" fmla="val 168089"/>
            </a:avLst>
          </a:prstGeom>
          <a:solidFill>
            <a:srgbClr val="366183"/>
          </a:solidFill>
          <a:ln/>
        </p:spPr>
      </p:sp>
      <p:sp>
        <p:nvSpPr>
          <p:cNvPr id="20" name="Text 18"/>
          <p:cNvSpPr/>
          <p:nvPr/>
        </p:nvSpPr>
        <p:spPr>
          <a:xfrm>
            <a:off x="11659969" y="3211711"/>
            <a:ext cx="217527" cy="271939"/>
          </a:xfrm>
          <a:prstGeom prst="rect">
            <a:avLst/>
          </a:prstGeom>
          <a:noFill/>
          <a:ln/>
        </p:spPr>
        <p:txBody>
          <a:bodyPr wrap="none" lIns="0" tIns="0" rIns="0" bIns="0" rtlCol="0" anchor="t"/>
          <a:lstStyle/>
          <a:p>
            <a:pPr algn="l" indent="0" marL="0">
              <a:lnSpc>
                <a:spcPts val="2700"/>
              </a:lnSpc>
              <a:buNone/>
            </a:pPr>
            <a:r>
              <a:rPr lang="en-US" sz="1700" b="1" dirty="0">
                <a:solidFill>
                  <a:srgbClr val="FFFFFF"/>
                </a:solidFill>
                <a:latin typeface="Inter Bold" pitchFamily="34" charset="0"/>
                <a:ea typeface="Inter Bold" pitchFamily="34" charset="-122"/>
                <a:cs typeface="Inter Bold" pitchFamily="34" charset="-120"/>
              </a:rPr>
              <a:t>3</a:t>
            </a:r>
            <a:endParaRPr lang="en-US" sz="1700" dirty="0"/>
          </a:p>
        </p:txBody>
      </p:sp>
      <p:sp>
        <p:nvSpPr>
          <p:cNvPr id="21" name="Text 19"/>
          <p:cNvSpPr/>
          <p:nvPr/>
        </p:nvSpPr>
        <p:spPr>
          <a:xfrm>
            <a:off x="10073402" y="3800951"/>
            <a:ext cx="3390662" cy="283369"/>
          </a:xfrm>
          <a:prstGeom prst="rect">
            <a:avLst/>
          </a:prstGeom>
          <a:noFill/>
          <a:ln/>
        </p:spPr>
        <p:txBody>
          <a:bodyPr wrap="none" lIns="0" tIns="0" rIns="0" bIns="0" rtlCol="0" anchor="t"/>
          <a:lstStyle/>
          <a:p>
            <a:pPr algn="ctr" indent="0" marL="0">
              <a:lnSpc>
                <a:spcPts val="2200"/>
              </a:lnSpc>
              <a:buNone/>
            </a:pPr>
            <a:r>
              <a:rPr lang="en-US" sz="1750" b="1" dirty="0">
                <a:solidFill>
                  <a:srgbClr val="FFFFFF"/>
                </a:solidFill>
                <a:latin typeface="Inter Bold" pitchFamily="34" charset="0"/>
                <a:ea typeface="Inter Bold" pitchFamily="34" charset="-122"/>
                <a:cs typeface="Inter Bold" pitchFamily="34" charset="-120"/>
              </a:rPr>
              <a:t>Capital Structure Management</a:t>
            </a:r>
            <a:endParaRPr lang="en-US" sz="1750" dirty="0"/>
          </a:p>
        </p:txBody>
      </p:sp>
      <p:sp>
        <p:nvSpPr>
          <p:cNvPr id="22" name="Text 20"/>
          <p:cNvSpPr/>
          <p:nvPr/>
        </p:nvSpPr>
        <p:spPr>
          <a:xfrm>
            <a:off x="9836825" y="4193024"/>
            <a:ext cx="3863935" cy="2320290"/>
          </a:xfrm>
          <a:prstGeom prst="rect">
            <a:avLst/>
          </a:prstGeom>
          <a:noFill/>
          <a:ln/>
        </p:spPr>
        <p:txBody>
          <a:bodyPr wrap="square" lIns="0" tIns="0" rIns="0" bIns="0" rtlCol="0" anchor="t"/>
          <a:lstStyle/>
          <a:p>
            <a:pPr algn="ctr" indent="0" marL="0">
              <a:lnSpc>
                <a:spcPts val="2250"/>
              </a:lnSpc>
              <a:buNone/>
            </a:pPr>
            <a:r>
              <a:rPr lang="en-US" sz="1400" dirty="0">
                <a:solidFill>
                  <a:srgbClr val="FFFFFF"/>
                </a:solidFill>
                <a:latin typeface="Inter" pitchFamily="34" charset="0"/>
                <a:ea typeface="Inter" pitchFamily="34" charset="-122"/>
                <a:cs typeface="Inter" pitchFamily="34" charset="-120"/>
              </a:rPr>
              <a:t>This area involves determining the optimal mix of financing sources (common equity, preferred equity, bonds, loans) to minimize the cost of capital and maximize firm value. Decisions regarding capital structure directly influence financial risk, operational flexibility, and the organization's capacity to capitalize on growth opportunities.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18448" y="1187410"/>
            <a:ext cx="12793385" cy="496133"/>
          </a:xfrm>
          <a:prstGeom prst="rect">
            <a:avLst/>
          </a:prstGeom>
          <a:noFill/>
          <a:ln/>
        </p:spPr>
        <p:txBody>
          <a:bodyPr wrap="none" lIns="0" tIns="0" rIns="0" bIns="0" rtlCol="0" anchor="t"/>
          <a:lstStyle/>
          <a:p>
            <a:pPr algn="ctr" indent="0" marL="0">
              <a:lnSpc>
                <a:spcPts val="3900"/>
              </a:lnSpc>
              <a:buNone/>
            </a:pPr>
            <a:r>
              <a:rPr lang="en-US" sz="3100" b="1" dirty="0">
                <a:solidFill>
                  <a:srgbClr val="010141"/>
                </a:solidFill>
                <a:latin typeface="Inter Bold" pitchFamily="34" charset="0"/>
                <a:ea typeface="Inter Bold" pitchFamily="34" charset="-122"/>
                <a:cs typeface="Inter Bold" pitchFamily="34" charset="-120"/>
              </a:rPr>
              <a:t>Challenges of Capital Management in the Modern Global Economy</a:t>
            </a:r>
            <a:endParaRPr lang="en-US" sz="3100" dirty="0"/>
          </a:p>
        </p:txBody>
      </p:sp>
      <p:sp>
        <p:nvSpPr>
          <p:cNvPr id="3" name="Text 1"/>
          <p:cNvSpPr/>
          <p:nvPr/>
        </p:nvSpPr>
        <p:spPr>
          <a:xfrm>
            <a:off x="793790" y="2080379"/>
            <a:ext cx="13042821" cy="63507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Capital management in today's world is fraught with complex challenges that demand innovative approaches and multidisciplinary expertise:</a:t>
            </a:r>
            <a:endParaRPr lang="en-US" sz="1550" dirty="0"/>
          </a:p>
        </p:txBody>
      </p:sp>
      <p:sp>
        <p:nvSpPr>
          <p:cNvPr id="4" name="Shape 2"/>
          <p:cNvSpPr/>
          <p:nvPr/>
        </p:nvSpPr>
        <p:spPr>
          <a:xfrm>
            <a:off x="793790" y="2938701"/>
            <a:ext cx="4215289" cy="2111335"/>
          </a:xfrm>
          <a:prstGeom prst="roundRect">
            <a:avLst>
              <a:gd name="adj" fmla="val 3948"/>
            </a:avLst>
          </a:prstGeom>
          <a:solidFill>
            <a:srgbClr val="DBE7F0"/>
          </a:solidFill>
          <a:ln w="7620">
            <a:solidFill>
              <a:srgbClr val="C1CDD6"/>
            </a:solidFill>
            <a:prstDash val="solid"/>
          </a:ln>
        </p:spPr>
      </p:sp>
      <p:sp>
        <p:nvSpPr>
          <p:cNvPr id="5" name="Text 3"/>
          <p:cNvSpPr/>
          <p:nvPr/>
        </p:nvSpPr>
        <p:spPr>
          <a:xfrm>
            <a:off x="1333619" y="3144679"/>
            <a:ext cx="3135511" cy="310158"/>
          </a:xfrm>
          <a:prstGeom prst="rect">
            <a:avLst/>
          </a:prstGeom>
          <a:noFill/>
          <a:ln/>
        </p:spPr>
        <p:txBody>
          <a:bodyPr wrap="non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Financial Market Volatility</a:t>
            </a:r>
            <a:endParaRPr lang="en-US" sz="1950" dirty="0"/>
          </a:p>
        </p:txBody>
      </p:sp>
      <p:sp>
        <p:nvSpPr>
          <p:cNvPr id="6" name="Text 4"/>
          <p:cNvSpPr/>
          <p:nvPr/>
        </p:nvSpPr>
        <p:spPr>
          <a:xfrm>
            <a:off x="999768" y="3573899"/>
            <a:ext cx="3803333" cy="127015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Increased fluctuations in equity, currency, and commodity markets have amplified the risks associated with capital management.</a:t>
            </a:r>
            <a:endParaRPr lang="en-US" sz="1550" dirty="0"/>
          </a:p>
        </p:txBody>
      </p:sp>
      <p:sp>
        <p:nvSpPr>
          <p:cNvPr id="7" name="Shape 5"/>
          <p:cNvSpPr/>
          <p:nvPr/>
        </p:nvSpPr>
        <p:spPr>
          <a:xfrm>
            <a:off x="5207437" y="2938701"/>
            <a:ext cx="4215408" cy="2111335"/>
          </a:xfrm>
          <a:prstGeom prst="roundRect">
            <a:avLst>
              <a:gd name="adj" fmla="val 3948"/>
            </a:avLst>
          </a:prstGeom>
          <a:solidFill>
            <a:srgbClr val="DBE7F0"/>
          </a:solidFill>
          <a:ln w="7620">
            <a:solidFill>
              <a:srgbClr val="C1CDD6"/>
            </a:solidFill>
            <a:prstDash val="solid"/>
          </a:ln>
        </p:spPr>
      </p:sp>
      <p:sp>
        <p:nvSpPr>
          <p:cNvPr id="8" name="Text 6"/>
          <p:cNvSpPr/>
          <p:nvPr/>
        </p:nvSpPr>
        <p:spPr>
          <a:xfrm>
            <a:off x="6056828" y="3144679"/>
            <a:ext cx="2516505" cy="310158"/>
          </a:xfrm>
          <a:prstGeom prst="rect">
            <a:avLst/>
          </a:prstGeom>
          <a:noFill/>
          <a:ln/>
        </p:spPr>
        <p:txBody>
          <a:bodyPr wrap="non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Regulatory Evolution</a:t>
            </a:r>
            <a:endParaRPr lang="en-US" sz="1950" dirty="0"/>
          </a:p>
        </p:txBody>
      </p:sp>
      <p:sp>
        <p:nvSpPr>
          <p:cNvPr id="9" name="Text 7"/>
          <p:cNvSpPr/>
          <p:nvPr/>
        </p:nvSpPr>
        <p:spPr>
          <a:xfrm>
            <a:off x="5413415" y="3573899"/>
            <a:ext cx="3803452" cy="95261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Financial laws and regulations are in a state of constant flux, requiring swift and intelligent adaptation.</a:t>
            </a:r>
            <a:endParaRPr lang="en-US" sz="1550" dirty="0"/>
          </a:p>
        </p:txBody>
      </p:sp>
      <p:sp>
        <p:nvSpPr>
          <p:cNvPr id="10" name="Shape 8"/>
          <p:cNvSpPr/>
          <p:nvPr/>
        </p:nvSpPr>
        <p:spPr>
          <a:xfrm>
            <a:off x="9621203" y="2938701"/>
            <a:ext cx="4215289" cy="2111335"/>
          </a:xfrm>
          <a:prstGeom prst="roundRect">
            <a:avLst>
              <a:gd name="adj" fmla="val 3948"/>
            </a:avLst>
          </a:prstGeom>
          <a:solidFill>
            <a:srgbClr val="DBE7F0"/>
          </a:solidFill>
          <a:ln w="7620">
            <a:solidFill>
              <a:srgbClr val="C1CDD6"/>
            </a:solidFill>
            <a:prstDash val="solid"/>
          </a:ln>
        </p:spPr>
      </p:sp>
      <p:sp>
        <p:nvSpPr>
          <p:cNvPr id="11" name="Text 9"/>
          <p:cNvSpPr/>
          <p:nvPr/>
        </p:nvSpPr>
        <p:spPr>
          <a:xfrm>
            <a:off x="10488335" y="3144679"/>
            <a:ext cx="2480905" cy="310158"/>
          </a:xfrm>
          <a:prstGeom prst="rect">
            <a:avLst/>
          </a:prstGeom>
          <a:noFill/>
          <a:ln/>
        </p:spPr>
        <p:txBody>
          <a:bodyPr wrap="non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ESG Pressures</a:t>
            </a:r>
            <a:endParaRPr lang="en-US" sz="1950" dirty="0"/>
          </a:p>
        </p:txBody>
      </p:sp>
      <p:sp>
        <p:nvSpPr>
          <p:cNvPr id="12" name="Text 10"/>
          <p:cNvSpPr/>
          <p:nvPr/>
        </p:nvSpPr>
        <p:spPr>
          <a:xfrm>
            <a:off x="9827181" y="3573899"/>
            <a:ext cx="3803333" cy="127015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Investors and stakeholders are increasingly emphasizing environmental, social, and governance (ESG) performance.</a:t>
            </a:r>
            <a:endParaRPr lang="en-US" sz="1550" dirty="0"/>
          </a:p>
        </p:txBody>
      </p:sp>
      <p:sp>
        <p:nvSpPr>
          <p:cNvPr id="13" name="Shape 11"/>
          <p:cNvSpPr/>
          <p:nvPr/>
        </p:nvSpPr>
        <p:spPr>
          <a:xfrm>
            <a:off x="793790" y="5248394"/>
            <a:ext cx="6422112" cy="1793796"/>
          </a:xfrm>
          <a:prstGeom prst="roundRect">
            <a:avLst>
              <a:gd name="adj" fmla="val 4647"/>
            </a:avLst>
          </a:prstGeom>
          <a:solidFill>
            <a:srgbClr val="DBE7F0"/>
          </a:solidFill>
          <a:ln w="7620">
            <a:solidFill>
              <a:srgbClr val="C1CDD6"/>
            </a:solidFill>
            <a:prstDash val="solid"/>
          </a:ln>
        </p:spPr>
      </p:sp>
      <p:sp>
        <p:nvSpPr>
          <p:cNvPr id="14" name="Text 12"/>
          <p:cNvSpPr/>
          <p:nvPr/>
        </p:nvSpPr>
        <p:spPr>
          <a:xfrm>
            <a:off x="2492931" y="5454372"/>
            <a:ext cx="3023711" cy="310158"/>
          </a:xfrm>
          <a:prstGeom prst="rect">
            <a:avLst/>
          </a:prstGeom>
          <a:noFill/>
          <a:ln/>
        </p:spPr>
        <p:txBody>
          <a:bodyPr wrap="non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Technological Disruption</a:t>
            </a:r>
            <a:endParaRPr lang="en-US" sz="1950" dirty="0"/>
          </a:p>
        </p:txBody>
      </p:sp>
      <p:sp>
        <p:nvSpPr>
          <p:cNvPr id="15" name="Text 13"/>
          <p:cNvSpPr/>
          <p:nvPr/>
        </p:nvSpPr>
        <p:spPr>
          <a:xfrm>
            <a:off x="999768" y="5883593"/>
            <a:ext cx="6010156" cy="95261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The emergence of digital technologies such as blockchain, artificial intelligence, and the Internet of Things is challenging traditional capital management models.</a:t>
            </a:r>
            <a:endParaRPr lang="en-US" sz="1550" dirty="0"/>
          </a:p>
        </p:txBody>
      </p:sp>
      <p:sp>
        <p:nvSpPr>
          <p:cNvPr id="16" name="Shape 14"/>
          <p:cNvSpPr/>
          <p:nvPr/>
        </p:nvSpPr>
        <p:spPr>
          <a:xfrm>
            <a:off x="7414260" y="5248394"/>
            <a:ext cx="6422231" cy="1793796"/>
          </a:xfrm>
          <a:prstGeom prst="roundRect">
            <a:avLst>
              <a:gd name="adj" fmla="val 4647"/>
            </a:avLst>
          </a:prstGeom>
          <a:solidFill>
            <a:srgbClr val="DBE7F0"/>
          </a:solidFill>
          <a:ln w="7620">
            <a:solidFill>
              <a:srgbClr val="C1CDD6"/>
            </a:solidFill>
            <a:prstDash val="solid"/>
          </a:ln>
        </p:spPr>
      </p:sp>
      <p:sp>
        <p:nvSpPr>
          <p:cNvPr id="17" name="Text 15"/>
          <p:cNvSpPr/>
          <p:nvPr/>
        </p:nvSpPr>
        <p:spPr>
          <a:xfrm>
            <a:off x="9384863" y="5454372"/>
            <a:ext cx="2480905" cy="310158"/>
          </a:xfrm>
          <a:prstGeom prst="rect">
            <a:avLst/>
          </a:prstGeom>
          <a:noFill/>
          <a:ln/>
        </p:spPr>
        <p:txBody>
          <a:bodyPr wrap="none" lIns="0" tIns="0" rIns="0" bIns="0" rtlCol="0" anchor="t"/>
          <a:lstStyle/>
          <a:p>
            <a:pPr algn="ctr" indent="0" marL="0">
              <a:lnSpc>
                <a:spcPts val="2400"/>
              </a:lnSpc>
              <a:buNone/>
            </a:pPr>
            <a:r>
              <a:rPr lang="en-US" sz="1950" b="1" dirty="0">
                <a:solidFill>
                  <a:srgbClr val="010141"/>
                </a:solidFill>
                <a:latin typeface="Inter Bold" pitchFamily="34" charset="0"/>
                <a:ea typeface="Inter Bold" pitchFamily="34" charset="-122"/>
                <a:cs typeface="Inter Bold" pitchFamily="34" charset="-120"/>
              </a:rPr>
              <a:t>Globalization</a:t>
            </a:r>
            <a:endParaRPr lang="en-US" sz="1950" dirty="0"/>
          </a:p>
        </p:txBody>
      </p:sp>
      <p:sp>
        <p:nvSpPr>
          <p:cNvPr id="18" name="Text 16"/>
          <p:cNvSpPr/>
          <p:nvPr/>
        </p:nvSpPr>
        <p:spPr>
          <a:xfrm>
            <a:off x="7620238" y="5883593"/>
            <a:ext cx="6010275" cy="952619"/>
          </a:xfrm>
          <a:prstGeom prst="rect">
            <a:avLst/>
          </a:prstGeom>
          <a:noFill/>
          <a:ln/>
        </p:spPr>
        <p:txBody>
          <a:bodyPr wrap="square" lIns="0" tIns="0" rIns="0" bIns="0" rtlCol="0" anchor="t"/>
          <a:lstStyle/>
          <a:p>
            <a:pPr algn="ctr" indent="0" marL="0">
              <a:lnSpc>
                <a:spcPts val="2500"/>
              </a:lnSpc>
              <a:buNone/>
            </a:pPr>
            <a:r>
              <a:rPr lang="en-US" sz="1550" dirty="0">
                <a:solidFill>
                  <a:srgbClr val="010141"/>
                </a:solidFill>
                <a:latin typeface="Inter" pitchFamily="34" charset="0"/>
                <a:ea typeface="Inter" pitchFamily="34" charset="-122"/>
                <a:cs typeface="Inter" pitchFamily="34" charset="-120"/>
              </a:rPr>
              <a:t>The expansion of operations into international markets has introduced complexities in currency management, political risks, and regulatory disparities.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124331" y="819150"/>
            <a:ext cx="4381738" cy="351949"/>
          </a:xfrm>
          <a:prstGeom prst="rect">
            <a:avLst/>
          </a:prstGeom>
          <a:noFill/>
          <a:ln/>
        </p:spPr>
        <p:txBody>
          <a:bodyPr wrap="none" lIns="0" tIns="0" rIns="0" bIns="0" rtlCol="0" anchor="t"/>
          <a:lstStyle/>
          <a:p>
            <a:pPr algn="ctr" indent="0" marL="0">
              <a:lnSpc>
                <a:spcPts val="2750"/>
              </a:lnSpc>
              <a:buNone/>
            </a:pPr>
            <a:r>
              <a:rPr lang="en-US" sz="2200" b="1" dirty="0">
                <a:solidFill>
                  <a:srgbClr val="FFFFFF"/>
                </a:solidFill>
                <a:latin typeface="Inter Bold" pitchFamily="34" charset="0"/>
                <a:ea typeface="Inter Bold" pitchFamily="34" charset="-122"/>
                <a:cs typeface="Inter Bold" pitchFamily="34" charset="-120"/>
              </a:rPr>
              <a:t>The AMETAZ GROUP Approach:</a:t>
            </a:r>
            <a:endParaRPr lang="en-US" sz="2200" dirty="0"/>
          </a:p>
        </p:txBody>
      </p:sp>
      <p:sp>
        <p:nvSpPr>
          <p:cNvPr id="3" name="Text 1"/>
          <p:cNvSpPr/>
          <p:nvPr/>
        </p:nvSpPr>
        <p:spPr>
          <a:xfrm>
            <a:off x="4547235" y="1311831"/>
            <a:ext cx="5535811" cy="351949"/>
          </a:xfrm>
          <a:prstGeom prst="rect">
            <a:avLst/>
          </a:prstGeom>
          <a:noFill/>
          <a:ln/>
        </p:spPr>
        <p:txBody>
          <a:bodyPr wrap="none" lIns="0" tIns="0" rIns="0" bIns="0" rtlCol="0" anchor="t"/>
          <a:lstStyle/>
          <a:p>
            <a:pPr algn="ctr" indent="0" marL="0">
              <a:lnSpc>
                <a:spcPts val="2750"/>
              </a:lnSpc>
              <a:buNone/>
            </a:pPr>
            <a:r>
              <a:rPr lang="en-US" sz="2200" b="1" dirty="0">
                <a:solidFill>
                  <a:srgbClr val="FFFFFF"/>
                </a:solidFill>
                <a:latin typeface="Inter Bold" pitchFamily="34" charset="0"/>
                <a:ea typeface="Inter Bold" pitchFamily="34" charset="-122"/>
                <a:cs typeface="Inter Bold" pitchFamily="34" charset="-120"/>
              </a:rPr>
              <a:t> A Synthesis of Expertise and Innovation</a:t>
            </a:r>
            <a:endParaRPr lang="en-US" sz="2200" dirty="0"/>
          </a:p>
        </p:txBody>
      </p:sp>
      <p:sp>
        <p:nvSpPr>
          <p:cNvPr id="4" name="Text 2"/>
          <p:cNvSpPr/>
          <p:nvPr/>
        </p:nvSpPr>
        <p:spPr>
          <a:xfrm>
            <a:off x="563166" y="1874996"/>
            <a:ext cx="13504069" cy="225266"/>
          </a:xfrm>
          <a:prstGeom prst="rect">
            <a:avLst/>
          </a:prstGeom>
          <a:noFill/>
          <a:ln/>
        </p:spPr>
        <p:txBody>
          <a:bodyPr wrap="none" lIns="0" tIns="0" rIns="0" bIns="0" rtlCol="0" anchor="t"/>
          <a:lstStyle/>
          <a:p>
            <a:pPr algn="ctr" indent="0" marL="0">
              <a:lnSpc>
                <a:spcPts val="1750"/>
              </a:lnSpc>
              <a:buNone/>
            </a:pPr>
            <a:r>
              <a:rPr lang="en-US" sz="1100" dirty="0">
                <a:solidFill>
                  <a:srgbClr val="FFFFFF"/>
                </a:solidFill>
                <a:latin typeface="Inter" pitchFamily="34" charset="0"/>
                <a:ea typeface="Inter" pitchFamily="34" charset="-122"/>
                <a:cs typeface="Inter" pitchFamily="34" charset="-120"/>
              </a:rPr>
              <a:t>With a deep understanding of these challenges, AMETAZ GROUP offers an integrated and forward-looking approach to capital management, built upon four foundational pillars:</a:t>
            </a:r>
            <a:endParaRPr lang="en-US" sz="1100" dirty="0"/>
          </a:p>
        </p:txBody>
      </p:sp>
      <p:pic>
        <p:nvPicPr>
          <p:cNvPr id="5" name="Image 0" descr="preencoded.png">    </p:cNvPr>
          <p:cNvPicPr>
            <a:picLocks noChangeAspect="1"/>
          </p:cNvPicPr>
          <p:nvPr/>
        </p:nvPicPr>
        <p:blipFill>
          <a:blip r:embed="rId1"/>
          <a:stretch>
            <a:fillRect/>
          </a:stretch>
        </p:blipFill>
        <p:spPr>
          <a:xfrm>
            <a:off x="3103602" y="2258616"/>
            <a:ext cx="1671042" cy="1261586"/>
          </a:xfrm>
          <a:prstGeom prst="rect">
            <a:avLst/>
          </a:prstGeom>
        </p:spPr>
      </p:pic>
      <p:sp>
        <p:nvSpPr>
          <p:cNvPr id="6" name="Text 3"/>
          <p:cNvSpPr/>
          <p:nvPr/>
        </p:nvSpPr>
        <p:spPr>
          <a:xfrm>
            <a:off x="3840123" y="2933819"/>
            <a:ext cx="198001" cy="247412"/>
          </a:xfrm>
          <a:prstGeom prst="rect">
            <a:avLst/>
          </a:prstGeom>
          <a:noFill/>
          <a:ln/>
        </p:spPr>
        <p:txBody>
          <a:bodyPr wrap="none" lIns="0" tIns="0" rIns="0" bIns="0" rtlCol="0" anchor="t"/>
          <a:lstStyle/>
          <a:p>
            <a:pPr algn="ctr" indent="0" marL="0">
              <a:lnSpc>
                <a:spcPts val="2450"/>
              </a:lnSpc>
              <a:buNone/>
            </a:pPr>
            <a:r>
              <a:rPr lang="en-US" sz="1550" b="1" dirty="0">
                <a:solidFill>
                  <a:srgbClr val="000000"/>
                </a:solidFill>
                <a:latin typeface="Inter Bold" pitchFamily="34" charset="0"/>
                <a:ea typeface="Inter Bold" pitchFamily="34" charset="-122"/>
                <a:cs typeface="Inter Bold" pitchFamily="34" charset="-120"/>
              </a:rPr>
              <a:t>1</a:t>
            </a:r>
            <a:endParaRPr lang="en-US" sz="1550" dirty="0"/>
          </a:p>
        </p:txBody>
      </p:sp>
      <p:sp>
        <p:nvSpPr>
          <p:cNvPr id="7" name="Text 4"/>
          <p:cNvSpPr/>
          <p:nvPr/>
        </p:nvSpPr>
        <p:spPr>
          <a:xfrm>
            <a:off x="7479149" y="2399348"/>
            <a:ext cx="3883462" cy="219908"/>
          </a:xfrm>
          <a:prstGeom prst="rect">
            <a:avLst/>
          </a:prstGeom>
          <a:noFill/>
          <a:ln/>
        </p:spPr>
        <p:txBody>
          <a:bodyPr wrap="none" lIns="0" tIns="0" rIns="0" bIns="0" rtlCol="0" anchor="t"/>
          <a:lstStyle/>
          <a:p>
            <a:pPr algn="ctr" indent="0" marL="0">
              <a:lnSpc>
                <a:spcPts val="1700"/>
              </a:lnSpc>
              <a:buNone/>
            </a:pPr>
            <a:r>
              <a:rPr lang="en-US" sz="1350" b="1" dirty="0">
                <a:solidFill>
                  <a:srgbClr val="366183"/>
                </a:solidFill>
                <a:latin typeface="Inter Bold" pitchFamily="34" charset="0"/>
                <a:ea typeface="Inter Bold" pitchFamily="34" charset="-122"/>
                <a:cs typeface="Inter Bold" pitchFamily="34" charset="-120"/>
              </a:rPr>
              <a:t>Data-Driven Analytics &amp; Artificial Intelligence</a:t>
            </a:r>
            <a:endParaRPr lang="en-US" sz="1350" dirty="0"/>
          </a:p>
        </p:txBody>
      </p:sp>
      <p:sp>
        <p:nvSpPr>
          <p:cNvPr id="8" name="Text 5"/>
          <p:cNvSpPr/>
          <p:nvPr/>
        </p:nvSpPr>
        <p:spPr>
          <a:xfrm>
            <a:off x="4915376" y="2703671"/>
            <a:ext cx="9011126" cy="675799"/>
          </a:xfrm>
          <a:prstGeom prst="rect">
            <a:avLst/>
          </a:prstGeom>
          <a:noFill/>
          <a:ln/>
        </p:spPr>
        <p:txBody>
          <a:bodyPr wrap="square" lIns="0" tIns="0" rIns="0" bIns="0" rtlCol="0" anchor="t"/>
          <a:lstStyle/>
          <a:p>
            <a:pPr algn="ctr" indent="0" marL="0">
              <a:lnSpc>
                <a:spcPts val="1750"/>
              </a:lnSpc>
              <a:buNone/>
            </a:pPr>
            <a:r>
              <a:rPr lang="en-US" sz="1100" dirty="0">
                <a:solidFill>
                  <a:srgbClr val="FFFFFF"/>
                </a:solidFill>
                <a:latin typeface="Inter" pitchFamily="34" charset="0"/>
                <a:ea typeface="Inter" pitchFamily="34" charset="-122"/>
                <a:cs typeface="Inter" pitchFamily="34" charset="-120"/>
              </a:rPr>
              <a:t>Leveraging advanced machine learning algorithms and neural networks to analyze financial data, forecast market trends, and identify hidden investment opportunities. This approach facilitates faster, more accurate decision-making while minimizing human-induced biases.</a:t>
            </a:r>
            <a:endParaRPr lang="en-US" sz="1100" dirty="0"/>
          </a:p>
        </p:txBody>
      </p:sp>
      <p:sp>
        <p:nvSpPr>
          <p:cNvPr id="9" name="Shape 6"/>
          <p:cNvSpPr/>
          <p:nvPr/>
        </p:nvSpPr>
        <p:spPr>
          <a:xfrm>
            <a:off x="4809768" y="3533894"/>
            <a:ext cx="9222343" cy="7620"/>
          </a:xfrm>
          <a:prstGeom prst="roundRect">
            <a:avLst>
              <a:gd name="adj" fmla="val 776160"/>
            </a:avLst>
          </a:prstGeom>
          <a:solidFill>
            <a:srgbClr val="C1CDD6"/>
          </a:solidFill>
          <a:ln/>
        </p:spPr>
      </p:sp>
      <p:pic>
        <p:nvPicPr>
          <p:cNvPr id="10" name="Image 1" descr="preencoded.png">    </p:cNvPr>
          <p:cNvPicPr>
            <a:picLocks noChangeAspect="1"/>
          </p:cNvPicPr>
          <p:nvPr/>
        </p:nvPicPr>
        <p:blipFill>
          <a:blip r:embed="rId2"/>
          <a:stretch>
            <a:fillRect/>
          </a:stretch>
        </p:blipFill>
        <p:spPr>
          <a:xfrm>
            <a:off x="2268022" y="3555325"/>
            <a:ext cx="3342203" cy="1261586"/>
          </a:xfrm>
          <a:prstGeom prst="rect">
            <a:avLst/>
          </a:prstGeom>
        </p:spPr>
      </p:pic>
      <p:sp>
        <p:nvSpPr>
          <p:cNvPr id="11" name="Text 7"/>
          <p:cNvSpPr/>
          <p:nvPr/>
        </p:nvSpPr>
        <p:spPr>
          <a:xfrm>
            <a:off x="3840004" y="4062413"/>
            <a:ext cx="198001" cy="247412"/>
          </a:xfrm>
          <a:prstGeom prst="rect">
            <a:avLst/>
          </a:prstGeom>
          <a:noFill/>
          <a:ln/>
        </p:spPr>
        <p:txBody>
          <a:bodyPr wrap="none" lIns="0" tIns="0" rIns="0" bIns="0" rtlCol="0" anchor="t"/>
          <a:lstStyle/>
          <a:p>
            <a:pPr algn="ctr" indent="0" marL="0">
              <a:lnSpc>
                <a:spcPts val="2450"/>
              </a:lnSpc>
              <a:buNone/>
            </a:pPr>
            <a:r>
              <a:rPr lang="en-US" sz="1550" b="1" dirty="0">
                <a:solidFill>
                  <a:srgbClr val="000000"/>
                </a:solidFill>
                <a:latin typeface="Inter Bold" pitchFamily="34" charset="0"/>
                <a:ea typeface="Inter Bold" pitchFamily="34" charset="-122"/>
                <a:cs typeface="Inter Bold" pitchFamily="34" charset="-120"/>
              </a:rPr>
              <a:t>2</a:t>
            </a:r>
            <a:endParaRPr lang="en-US" sz="1550" dirty="0"/>
          </a:p>
        </p:txBody>
      </p:sp>
      <p:sp>
        <p:nvSpPr>
          <p:cNvPr id="12" name="Text 8"/>
          <p:cNvSpPr/>
          <p:nvPr/>
        </p:nvSpPr>
        <p:spPr>
          <a:xfrm>
            <a:off x="8598932" y="3696057"/>
            <a:ext cx="2479596" cy="219908"/>
          </a:xfrm>
          <a:prstGeom prst="rect">
            <a:avLst/>
          </a:prstGeom>
          <a:noFill/>
          <a:ln/>
        </p:spPr>
        <p:txBody>
          <a:bodyPr wrap="none" lIns="0" tIns="0" rIns="0" bIns="0" rtlCol="0" anchor="t"/>
          <a:lstStyle/>
          <a:p>
            <a:pPr algn="ctr" indent="0" marL="0">
              <a:lnSpc>
                <a:spcPts val="1700"/>
              </a:lnSpc>
              <a:buNone/>
            </a:pPr>
            <a:r>
              <a:rPr lang="en-US" sz="1350" b="1" dirty="0">
                <a:solidFill>
                  <a:srgbClr val="366183"/>
                </a:solidFill>
                <a:latin typeface="Inter Bold" pitchFamily="34" charset="0"/>
                <a:ea typeface="Inter Bold" pitchFamily="34" charset="-122"/>
                <a:cs typeface="Inter Bold" pitchFamily="34" charset="-120"/>
              </a:rPr>
              <a:t>Multi-Objective Optimization</a:t>
            </a:r>
            <a:endParaRPr lang="en-US" sz="1350" dirty="0"/>
          </a:p>
        </p:txBody>
      </p:sp>
      <p:sp>
        <p:nvSpPr>
          <p:cNvPr id="13" name="Text 9"/>
          <p:cNvSpPr/>
          <p:nvPr/>
        </p:nvSpPr>
        <p:spPr>
          <a:xfrm>
            <a:off x="5750957" y="4000381"/>
            <a:ext cx="8175546" cy="675799"/>
          </a:xfrm>
          <a:prstGeom prst="rect">
            <a:avLst/>
          </a:prstGeom>
          <a:noFill/>
          <a:ln/>
        </p:spPr>
        <p:txBody>
          <a:bodyPr wrap="square" lIns="0" tIns="0" rIns="0" bIns="0" rtlCol="0" anchor="t"/>
          <a:lstStyle/>
          <a:p>
            <a:pPr algn="ctr" indent="0" marL="0">
              <a:lnSpc>
                <a:spcPts val="1750"/>
              </a:lnSpc>
              <a:buNone/>
            </a:pPr>
            <a:r>
              <a:rPr lang="en-US" sz="1100" dirty="0">
                <a:solidFill>
                  <a:srgbClr val="FFFFFF"/>
                </a:solidFill>
                <a:latin typeface="Inter" pitchFamily="34" charset="0"/>
                <a:ea typeface="Inter" pitchFamily="34" charset="-122"/>
                <a:cs typeface="Inter" pitchFamily="34" charset="-120"/>
              </a:rPr>
              <a:t>Developing optimization models that simultaneously consider financial objectives such as return and risk alongside non-financial goals like sustainability and social responsibility. These models employ algorithms such as genetic algorithms and particle swarm optimization to deliver balanced solutions.</a:t>
            </a:r>
            <a:endParaRPr lang="en-US" sz="1100" dirty="0"/>
          </a:p>
        </p:txBody>
      </p:sp>
      <p:sp>
        <p:nvSpPr>
          <p:cNvPr id="14" name="Shape 10"/>
          <p:cNvSpPr/>
          <p:nvPr/>
        </p:nvSpPr>
        <p:spPr>
          <a:xfrm>
            <a:off x="5645348" y="4830604"/>
            <a:ext cx="8386763" cy="7620"/>
          </a:xfrm>
          <a:prstGeom prst="roundRect">
            <a:avLst>
              <a:gd name="adj" fmla="val 776160"/>
            </a:avLst>
          </a:prstGeom>
          <a:solidFill>
            <a:srgbClr val="C1CDD6"/>
          </a:solidFill>
          <a:ln/>
        </p:spPr>
      </p:sp>
      <p:pic>
        <p:nvPicPr>
          <p:cNvPr id="15" name="Image 2" descr="preencoded.png">    </p:cNvPr>
          <p:cNvPicPr>
            <a:picLocks noChangeAspect="1"/>
          </p:cNvPicPr>
          <p:nvPr/>
        </p:nvPicPr>
        <p:blipFill>
          <a:blip r:embed="rId3"/>
          <a:stretch>
            <a:fillRect/>
          </a:stretch>
        </p:blipFill>
        <p:spPr>
          <a:xfrm>
            <a:off x="1432441" y="4852035"/>
            <a:ext cx="5013365" cy="1261586"/>
          </a:xfrm>
          <a:prstGeom prst="rect">
            <a:avLst/>
          </a:prstGeom>
        </p:spPr>
      </p:pic>
      <p:sp>
        <p:nvSpPr>
          <p:cNvPr id="16" name="Text 11"/>
          <p:cNvSpPr/>
          <p:nvPr/>
        </p:nvSpPr>
        <p:spPr>
          <a:xfrm>
            <a:off x="3840004" y="5359122"/>
            <a:ext cx="198001" cy="247412"/>
          </a:xfrm>
          <a:prstGeom prst="rect">
            <a:avLst/>
          </a:prstGeom>
          <a:noFill/>
          <a:ln/>
        </p:spPr>
        <p:txBody>
          <a:bodyPr wrap="none" lIns="0" tIns="0" rIns="0" bIns="0" rtlCol="0" anchor="t"/>
          <a:lstStyle/>
          <a:p>
            <a:pPr algn="ctr" indent="0" marL="0">
              <a:lnSpc>
                <a:spcPts val="2450"/>
              </a:lnSpc>
              <a:buNone/>
            </a:pPr>
            <a:r>
              <a:rPr lang="en-US" sz="1550" b="1" dirty="0">
                <a:solidFill>
                  <a:srgbClr val="000000"/>
                </a:solidFill>
                <a:latin typeface="Inter Bold" pitchFamily="34" charset="0"/>
                <a:ea typeface="Inter Bold" pitchFamily="34" charset="-122"/>
                <a:cs typeface="Inter Bold" pitchFamily="34" charset="-120"/>
              </a:rPr>
              <a:t>3</a:t>
            </a:r>
            <a:endParaRPr lang="en-US" sz="1550" dirty="0"/>
          </a:p>
        </p:txBody>
      </p:sp>
      <p:sp>
        <p:nvSpPr>
          <p:cNvPr id="17" name="Text 12"/>
          <p:cNvSpPr/>
          <p:nvPr/>
        </p:nvSpPr>
        <p:spPr>
          <a:xfrm>
            <a:off x="9023271" y="4992767"/>
            <a:ext cx="2466499" cy="219908"/>
          </a:xfrm>
          <a:prstGeom prst="rect">
            <a:avLst/>
          </a:prstGeom>
          <a:noFill/>
          <a:ln/>
        </p:spPr>
        <p:txBody>
          <a:bodyPr wrap="none" lIns="0" tIns="0" rIns="0" bIns="0" rtlCol="0" anchor="t"/>
          <a:lstStyle/>
          <a:p>
            <a:pPr algn="ctr" indent="0" marL="0">
              <a:lnSpc>
                <a:spcPts val="1700"/>
              </a:lnSpc>
              <a:buNone/>
            </a:pPr>
            <a:r>
              <a:rPr lang="en-US" sz="1350" b="1" dirty="0">
                <a:solidFill>
                  <a:srgbClr val="366183"/>
                </a:solidFill>
                <a:latin typeface="Inter Bold" pitchFamily="34" charset="0"/>
                <a:ea typeface="Inter Bold" pitchFamily="34" charset="-122"/>
                <a:cs typeface="Inter Bold" pitchFamily="34" charset="-120"/>
              </a:rPr>
              <a:t>Integrated Risk Management</a:t>
            </a:r>
            <a:endParaRPr lang="en-US" sz="1350" dirty="0"/>
          </a:p>
        </p:txBody>
      </p:sp>
      <p:sp>
        <p:nvSpPr>
          <p:cNvPr id="18" name="Text 13"/>
          <p:cNvSpPr/>
          <p:nvPr/>
        </p:nvSpPr>
        <p:spPr>
          <a:xfrm>
            <a:off x="6586538" y="5297091"/>
            <a:ext cx="7339965" cy="675799"/>
          </a:xfrm>
          <a:prstGeom prst="rect">
            <a:avLst/>
          </a:prstGeom>
          <a:noFill/>
          <a:ln/>
        </p:spPr>
        <p:txBody>
          <a:bodyPr wrap="square" lIns="0" tIns="0" rIns="0" bIns="0" rtlCol="0" anchor="t"/>
          <a:lstStyle/>
          <a:p>
            <a:pPr algn="ctr" indent="0" marL="0">
              <a:lnSpc>
                <a:spcPts val="1750"/>
              </a:lnSpc>
              <a:buNone/>
            </a:pPr>
            <a:r>
              <a:rPr lang="en-US" sz="1100" dirty="0">
                <a:solidFill>
                  <a:srgbClr val="FFFFFF"/>
                </a:solidFill>
                <a:latin typeface="Inter" pitchFamily="34" charset="0"/>
                <a:ea typeface="Inter" pitchFamily="34" charset="-122"/>
                <a:cs typeface="Inter" pitchFamily="34" charset="-120"/>
              </a:rPr>
              <a:t>Implementing comprehensive risk management systems that holistically assess and manage financial, operational, market, and credit risks. Utilizing Monte Carlo simulations and scenario analysis, these systems prepare the organization for potential crisis conditions.</a:t>
            </a:r>
            <a:endParaRPr lang="en-US" sz="1100" dirty="0"/>
          </a:p>
        </p:txBody>
      </p:sp>
      <p:sp>
        <p:nvSpPr>
          <p:cNvPr id="19" name="Shape 14"/>
          <p:cNvSpPr/>
          <p:nvPr/>
        </p:nvSpPr>
        <p:spPr>
          <a:xfrm>
            <a:off x="6480929" y="6127313"/>
            <a:ext cx="7551182" cy="7620"/>
          </a:xfrm>
          <a:prstGeom prst="roundRect">
            <a:avLst>
              <a:gd name="adj" fmla="val 776160"/>
            </a:avLst>
          </a:prstGeom>
          <a:solidFill>
            <a:srgbClr val="C1CDD6"/>
          </a:solidFill>
          <a:ln/>
        </p:spPr>
      </p:sp>
      <p:pic>
        <p:nvPicPr>
          <p:cNvPr id="20" name="Image 3" descr="preencoded.png">    </p:cNvPr>
          <p:cNvPicPr>
            <a:picLocks noChangeAspect="1"/>
          </p:cNvPicPr>
          <p:nvPr/>
        </p:nvPicPr>
        <p:blipFill>
          <a:blip r:embed="rId4"/>
          <a:stretch>
            <a:fillRect/>
          </a:stretch>
        </p:blipFill>
        <p:spPr>
          <a:xfrm>
            <a:off x="596860" y="6148745"/>
            <a:ext cx="6684407" cy="1261586"/>
          </a:xfrm>
          <a:prstGeom prst="rect">
            <a:avLst/>
          </a:prstGeom>
        </p:spPr>
      </p:pic>
      <p:sp>
        <p:nvSpPr>
          <p:cNvPr id="21" name="Text 15"/>
          <p:cNvSpPr/>
          <p:nvPr/>
        </p:nvSpPr>
        <p:spPr>
          <a:xfrm>
            <a:off x="3840004" y="6655832"/>
            <a:ext cx="198001" cy="247412"/>
          </a:xfrm>
          <a:prstGeom prst="rect">
            <a:avLst/>
          </a:prstGeom>
          <a:noFill/>
          <a:ln/>
        </p:spPr>
        <p:txBody>
          <a:bodyPr wrap="none" lIns="0" tIns="0" rIns="0" bIns="0" rtlCol="0" anchor="t"/>
          <a:lstStyle/>
          <a:p>
            <a:pPr algn="ctr" indent="0" marL="0">
              <a:lnSpc>
                <a:spcPts val="2450"/>
              </a:lnSpc>
              <a:buNone/>
            </a:pPr>
            <a:r>
              <a:rPr lang="en-US" sz="1550" b="1" dirty="0">
                <a:solidFill>
                  <a:srgbClr val="000000"/>
                </a:solidFill>
                <a:latin typeface="Inter Bold" pitchFamily="34" charset="0"/>
                <a:ea typeface="Inter Bold" pitchFamily="34" charset="-122"/>
                <a:cs typeface="Inter Bold" pitchFamily="34" charset="-120"/>
              </a:rPr>
              <a:t>4</a:t>
            </a:r>
            <a:endParaRPr lang="en-US" sz="1550" dirty="0"/>
          </a:p>
        </p:txBody>
      </p:sp>
      <p:sp>
        <p:nvSpPr>
          <p:cNvPr id="22" name="Text 16"/>
          <p:cNvSpPr/>
          <p:nvPr/>
        </p:nvSpPr>
        <p:spPr>
          <a:xfrm>
            <a:off x="9136737" y="6289477"/>
            <a:ext cx="3074908" cy="219908"/>
          </a:xfrm>
          <a:prstGeom prst="rect">
            <a:avLst/>
          </a:prstGeom>
          <a:noFill/>
          <a:ln/>
        </p:spPr>
        <p:txBody>
          <a:bodyPr wrap="none" lIns="0" tIns="0" rIns="0" bIns="0" rtlCol="0" anchor="t"/>
          <a:lstStyle/>
          <a:p>
            <a:pPr algn="ctr" indent="0" marL="0">
              <a:lnSpc>
                <a:spcPts val="1700"/>
              </a:lnSpc>
              <a:buNone/>
            </a:pPr>
            <a:r>
              <a:rPr lang="en-US" sz="1350" b="1" dirty="0">
                <a:solidFill>
                  <a:srgbClr val="366183"/>
                </a:solidFill>
                <a:latin typeface="Inter Bold" pitchFamily="34" charset="0"/>
                <a:ea typeface="Inter Bold" pitchFamily="34" charset="-122"/>
                <a:cs typeface="Inter Bold" pitchFamily="34" charset="-120"/>
              </a:rPr>
              <a:t>Transparent Monitoring &amp; Reporting</a:t>
            </a:r>
            <a:endParaRPr lang="en-US" sz="1350" dirty="0"/>
          </a:p>
        </p:txBody>
      </p:sp>
      <p:sp>
        <p:nvSpPr>
          <p:cNvPr id="23" name="Text 17"/>
          <p:cNvSpPr/>
          <p:nvPr/>
        </p:nvSpPr>
        <p:spPr>
          <a:xfrm>
            <a:off x="7421999" y="6593800"/>
            <a:ext cx="6504503" cy="675799"/>
          </a:xfrm>
          <a:prstGeom prst="rect">
            <a:avLst/>
          </a:prstGeom>
          <a:noFill/>
          <a:ln/>
        </p:spPr>
        <p:txBody>
          <a:bodyPr wrap="square" lIns="0" tIns="0" rIns="0" bIns="0" rtlCol="0" anchor="t"/>
          <a:lstStyle/>
          <a:p>
            <a:pPr algn="ctr" indent="0" marL="0">
              <a:lnSpc>
                <a:spcPts val="1750"/>
              </a:lnSpc>
              <a:buNone/>
            </a:pPr>
            <a:r>
              <a:rPr lang="en-US" sz="1100" dirty="0">
                <a:solidFill>
                  <a:srgbClr val="FFFFFF"/>
                </a:solidFill>
                <a:latin typeface="Inter" pitchFamily="34" charset="0"/>
                <a:ea typeface="Inter" pitchFamily="34" charset="-122"/>
                <a:cs typeface="Inter" pitchFamily="34" charset="-120"/>
              </a:rPr>
              <a:t>Establishing real-time, transparent reporting systems that enable continuous oversight of capital performance and alignment with defined strategies. These systems utilize interactive dashboards and data visualization tools to facilitate managerial decision-making.</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3447574" y="522803"/>
            <a:ext cx="7735133" cy="367665"/>
          </a:xfrm>
          <a:prstGeom prst="rect">
            <a:avLst/>
          </a:prstGeom>
          <a:noFill/>
          <a:ln/>
        </p:spPr>
        <p:txBody>
          <a:bodyPr wrap="none" lIns="0" tIns="0" rIns="0" bIns="0" rtlCol="0" anchor="t"/>
          <a:lstStyle/>
          <a:p>
            <a:pPr algn="ctr" indent="0" marL="0">
              <a:lnSpc>
                <a:spcPts val="2850"/>
              </a:lnSpc>
              <a:buNone/>
            </a:pPr>
            <a:r>
              <a:rPr lang="en-US" sz="2300" b="1" dirty="0">
                <a:solidFill>
                  <a:srgbClr val="FFFFFF"/>
                </a:solidFill>
                <a:latin typeface="Inter Bold" pitchFamily="34" charset="0"/>
                <a:ea typeface="Inter Bold" pitchFamily="34" charset="-122"/>
                <a:cs typeface="Inter Bold" pitchFamily="34" charset="-120"/>
              </a:rPr>
              <a:t>Specialized Domains of Capital Management Services</a:t>
            </a:r>
            <a:endParaRPr lang="en-US" sz="2300" dirty="0"/>
          </a:p>
        </p:txBody>
      </p:sp>
      <p:sp>
        <p:nvSpPr>
          <p:cNvPr id="3" name="Text 1"/>
          <p:cNvSpPr/>
          <p:nvPr/>
        </p:nvSpPr>
        <p:spPr>
          <a:xfrm>
            <a:off x="588407" y="1184672"/>
            <a:ext cx="13453586" cy="235387"/>
          </a:xfrm>
          <a:prstGeom prst="rect">
            <a:avLst/>
          </a:prstGeom>
          <a:noFill/>
          <a:ln/>
        </p:spPr>
        <p:txBody>
          <a:bodyPr wrap="none" lIns="0" tIns="0" rIns="0" bIns="0" rtlCol="0" anchor="t"/>
          <a:lstStyle/>
          <a:p>
            <a:pPr algn="ctr" indent="0" marL="0">
              <a:lnSpc>
                <a:spcPts val="1850"/>
              </a:lnSpc>
              <a:buNone/>
            </a:pPr>
            <a:r>
              <a:rPr lang="en-US" sz="1150" dirty="0">
                <a:solidFill>
                  <a:srgbClr val="FFFFFF"/>
                </a:solidFill>
                <a:latin typeface="Inter" pitchFamily="34" charset="0"/>
                <a:ea typeface="Inter" pitchFamily="34" charset="-122"/>
                <a:cs typeface="Inter" pitchFamily="34" charset="-120"/>
              </a:rPr>
              <a:t>AMETAZ GROUP delivers its capital management services across five specialized domains, each requiring specific expertise and tailored approaches:</a:t>
            </a:r>
            <a:endParaRPr lang="en-US" sz="1150" dirty="0"/>
          </a:p>
        </p:txBody>
      </p:sp>
      <p:pic>
        <p:nvPicPr>
          <p:cNvPr id="4" name="Image 0" descr="preencoded.png">    </p:cNvPr>
          <p:cNvPicPr>
            <a:picLocks noChangeAspect="1"/>
          </p:cNvPicPr>
          <p:nvPr/>
        </p:nvPicPr>
        <p:blipFill>
          <a:blip r:embed="rId1"/>
          <a:stretch>
            <a:fillRect/>
          </a:stretch>
        </p:blipFill>
        <p:spPr>
          <a:xfrm>
            <a:off x="588407" y="1585555"/>
            <a:ext cx="735568" cy="1318379"/>
          </a:xfrm>
          <a:prstGeom prst="rect">
            <a:avLst/>
          </a:prstGeom>
        </p:spPr>
      </p:pic>
      <p:sp>
        <p:nvSpPr>
          <p:cNvPr id="5" name="Text 2"/>
          <p:cNvSpPr/>
          <p:nvPr/>
        </p:nvSpPr>
        <p:spPr>
          <a:xfrm>
            <a:off x="5954078" y="1732598"/>
            <a:ext cx="3604855" cy="229910"/>
          </a:xfrm>
          <a:prstGeom prst="rect">
            <a:avLst/>
          </a:prstGeom>
          <a:noFill/>
          <a:ln/>
        </p:spPr>
        <p:txBody>
          <a:bodyPr wrap="none" lIns="0" tIns="0" rIns="0" bIns="0" rtlCol="0" anchor="t"/>
          <a:lstStyle/>
          <a:p>
            <a:pPr algn="ctr" indent="0" marL="0">
              <a:lnSpc>
                <a:spcPts val="1800"/>
              </a:lnSpc>
              <a:buNone/>
            </a:pPr>
            <a:r>
              <a:rPr lang="en-US" sz="1400" b="1" dirty="0">
                <a:solidFill>
                  <a:srgbClr val="FFFFFF"/>
                </a:solidFill>
                <a:latin typeface="Inter Bold" pitchFamily="34" charset="0"/>
                <a:ea typeface="Inter Bold" pitchFamily="34" charset="-122"/>
                <a:cs typeface="Inter Bold" pitchFamily="34" charset="-120"/>
              </a:rPr>
              <a:t>Intelligent Working Capital Management</a:t>
            </a:r>
            <a:endParaRPr lang="en-US" sz="1400" dirty="0"/>
          </a:p>
        </p:txBody>
      </p:sp>
      <p:sp>
        <p:nvSpPr>
          <p:cNvPr id="6" name="Text 3"/>
          <p:cNvSpPr/>
          <p:nvPr/>
        </p:nvSpPr>
        <p:spPr>
          <a:xfrm>
            <a:off x="1471017" y="2050733"/>
            <a:ext cx="12570976" cy="706160"/>
          </a:xfrm>
          <a:prstGeom prst="rect">
            <a:avLst/>
          </a:prstGeom>
          <a:noFill/>
          <a:ln/>
        </p:spPr>
        <p:txBody>
          <a:bodyPr wrap="square" lIns="0" tIns="0" rIns="0" bIns="0" rtlCol="0" anchor="t"/>
          <a:lstStyle/>
          <a:p>
            <a:pPr algn="ctr" indent="0" marL="0">
              <a:lnSpc>
                <a:spcPts val="1850"/>
              </a:lnSpc>
              <a:buNone/>
            </a:pPr>
            <a:r>
              <a:rPr lang="en-US" sz="1150" dirty="0">
                <a:solidFill>
                  <a:srgbClr val="FFFFFF"/>
                </a:solidFill>
                <a:latin typeface="Inter" pitchFamily="34" charset="0"/>
                <a:ea typeface="Inter" pitchFamily="34" charset="-122"/>
                <a:cs typeface="Inter" pitchFamily="34" charset="-120"/>
              </a:rPr>
              <a:t>This service focuses on optimizing cash flows and reducing the cash conversion cycle. By employing machine learning-based forecasting models, future cash requirements are predicted with high accuracy, and corresponding financing strategies are designed. Key tools include intelligent accounts receivable management systems, inventory optimization using advanced algorithms, and accounts payable management to maximize the use of credit periods.</a:t>
            </a:r>
            <a:endParaRPr lang="en-US" sz="1150" dirty="0"/>
          </a:p>
        </p:txBody>
      </p:sp>
      <p:pic>
        <p:nvPicPr>
          <p:cNvPr id="7" name="Image 1" descr="preencoded.png">    </p:cNvPr>
          <p:cNvPicPr>
            <a:picLocks noChangeAspect="1"/>
          </p:cNvPicPr>
          <p:nvPr/>
        </p:nvPicPr>
        <p:blipFill>
          <a:blip r:embed="rId2"/>
          <a:stretch>
            <a:fillRect/>
          </a:stretch>
        </p:blipFill>
        <p:spPr>
          <a:xfrm>
            <a:off x="588407" y="2903934"/>
            <a:ext cx="735568" cy="1318379"/>
          </a:xfrm>
          <a:prstGeom prst="rect">
            <a:avLst/>
          </a:prstGeom>
        </p:spPr>
      </p:pic>
      <p:sp>
        <p:nvSpPr>
          <p:cNvPr id="8" name="Text 4"/>
          <p:cNvSpPr/>
          <p:nvPr/>
        </p:nvSpPr>
        <p:spPr>
          <a:xfrm>
            <a:off x="6234351" y="3050977"/>
            <a:ext cx="3044190" cy="229910"/>
          </a:xfrm>
          <a:prstGeom prst="rect">
            <a:avLst/>
          </a:prstGeom>
          <a:noFill/>
          <a:ln/>
        </p:spPr>
        <p:txBody>
          <a:bodyPr wrap="none" lIns="0" tIns="0" rIns="0" bIns="0" rtlCol="0" anchor="t"/>
          <a:lstStyle/>
          <a:p>
            <a:pPr algn="ctr" indent="0" marL="0">
              <a:lnSpc>
                <a:spcPts val="1800"/>
              </a:lnSpc>
              <a:buNone/>
            </a:pPr>
            <a:r>
              <a:rPr lang="en-US" sz="1400" b="1" dirty="0">
                <a:solidFill>
                  <a:srgbClr val="FFFFFF"/>
                </a:solidFill>
                <a:latin typeface="Inter Bold" pitchFamily="34" charset="0"/>
                <a:ea typeface="Inter Bold" pitchFamily="34" charset="-122"/>
                <a:cs typeface="Inter Bold" pitchFamily="34" charset="-120"/>
              </a:rPr>
              <a:t>Investment Portfolio Management</a:t>
            </a:r>
            <a:endParaRPr lang="en-US" sz="1400" dirty="0"/>
          </a:p>
        </p:txBody>
      </p:sp>
      <p:sp>
        <p:nvSpPr>
          <p:cNvPr id="9" name="Text 5"/>
          <p:cNvSpPr/>
          <p:nvPr/>
        </p:nvSpPr>
        <p:spPr>
          <a:xfrm>
            <a:off x="1471017" y="3369112"/>
            <a:ext cx="12570976" cy="706160"/>
          </a:xfrm>
          <a:prstGeom prst="rect">
            <a:avLst/>
          </a:prstGeom>
          <a:noFill/>
          <a:ln/>
        </p:spPr>
        <p:txBody>
          <a:bodyPr wrap="square" lIns="0" tIns="0" rIns="0" bIns="0" rtlCol="0" anchor="t"/>
          <a:lstStyle/>
          <a:p>
            <a:pPr algn="ctr" indent="0" marL="0">
              <a:lnSpc>
                <a:spcPts val="1850"/>
              </a:lnSpc>
              <a:buNone/>
            </a:pPr>
            <a:r>
              <a:rPr lang="en-US" sz="1150" dirty="0">
                <a:solidFill>
                  <a:srgbClr val="FFFFFF"/>
                </a:solidFill>
                <a:latin typeface="Inter" pitchFamily="34" charset="0"/>
                <a:ea typeface="Inter" pitchFamily="34" charset="-122"/>
                <a:cs typeface="Inter" pitchFamily="34" charset="-120"/>
              </a:rPr>
              <a:t>This domain encompasses the design, implementation, and oversight of diversified investment portfolios aligned with investors' risk-return objectives. Services include fundamental and technical analysis, asset diversification, security selection, and portfolio rebalancing in response to market shifts. The use of quantitative models and algorithmic trading strategies enables rapid reaction to market dynamics.</a:t>
            </a:r>
            <a:endParaRPr lang="en-US" sz="1150" dirty="0"/>
          </a:p>
        </p:txBody>
      </p:sp>
      <p:pic>
        <p:nvPicPr>
          <p:cNvPr id="10" name="Image 2" descr="preencoded.png">    </p:cNvPr>
          <p:cNvPicPr>
            <a:picLocks noChangeAspect="1"/>
          </p:cNvPicPr>
          <p:nvPr/>
        </p:nvPicPr>
        <p:blipFill>
          <a:blip r:embed="rId3"/>
          <a:stretch>
            <a:fillRect/>
          </a:stretch>
        </p:blipFill>
        <p:spPr>
          <a:xfrm>
            <a:off x="588407" y="4222313"/>
            <a:ext cx="735568" cy="1082993"/>
          </a:xfrm>
          <a:prstGeom prst="rect">
            <a:avLst/>
          </a:prstGeom>
        </p:spPr>
      </p:pic>
      <p:sp>
        <p:nvSpPr>
          <p:cNvPr id="11" name="Text 6"/>
          <p:cNvSpPr/>
          <p:nvPr/>
        </p:nvSpPr>
        <p:spPr>
          <a:xfrm>
            <a:off x="6337697" y="4369356"/>
            <a:ext cx="2837617" cy="229910"/>
          </a:xfrm>
          <a:prstGeom prst="rect">
            <a:avLst/>
          </a:prstGeom>
          <a:noFill/>
          <a:ln/>
        </p:spPr>
        <p:txBody>
          <a:bodyPr wrap="none" lIns="0" tIns="0" rIns="0" bIns="0" rtlCol="0" anchor="t"/>
          <a:lstStyle/>
          <a:p>
            <a:pPr algn="ctr" indent="0" marL="0">
              <a:lnSpc>
                <a:spcPts val="1800"/>
              </a:lnSpc>
              <a:buNone/>
            </a:pPr>
            <a:r>
              <a:rPr lang="en-US" sz="1400" b="1" dirty="0">
                <a:solidFill>
                  <a:srgbClr val="FFFFFF"/>
                </a:solidFill>
                <a:latin typeface="Inter Bold" pitchFamily="34" charset="0"/>
                <a:ea typeface="Inter Bold" pitchFamily="34" charset="-122"/>
                <a:cs typeface="Inter Bold" pitchFamily="34" charset="-120"/>
              </a:rPr>
              <a:t>Risk Management &amp; Derivatives</a:t>
            </a:r>
            <a:endParaRPr lang="en-US" sz="1400" dirty="0"/>
          </a:p>
        </p:txBody>
      </p:sp>
      <p:sp>
        <p:nvSpPr>
          <p:cNvPr id="12" name="Text 7"/>
          <p:cNvSpPr/>
          <p:nvPr/>
        </p:nvSpPr>
        <p:spPr>
          <a:xfrm>
            <a:off x="1471017" y="4687491"/>
            <a:ext cx="12570976" cy="470773"/>
          </a:xfrm>
          <a:prstGeom prst="rect">
            <a:avLst/>
          </a:prstGeom>
          <a:noFill/>
          <a:ln/>
        </p:spPr>
        <p:txBody>
          <a:bodyPr wrap="square" lIns="0" tIns="0" rIns="0" bIns="0" rtlCol="0" anchor="t"/>
          <a:lstStyle/>
          <a:p>
            <a:pPr algn="ctr" indent="0" marL="0">
              <a:lnSpc>
                <a:spcPts val="1850"/>
              </a:lnSpc>
              <a:buNone/>
            </a:pPr>
            <a:r>
              <a:rPr lang="en-US" sz="1150" dirty="0">
                <a:solidFill>
                  <a:srgbClr val="FFFFFF"/>
                </a:solidFill>
                <a:latin typeface="Inter" pitchFamily="34" charset="0"/>
                <a:ea typeface="Inter" pitchFamily="34" charset="-122"/>
                <a:cs typeface="Inter" pitchFamily="34" charset="-120"/>
              </a:rPr>
              <a:t>This service concentrates on identifying, measuring, and managing the various risks associated with investments. Key instruments include the use of financial derivatives for hedging, Value at Risk (VaR) models, and stress testing. Integrated risk management systems provide continuous monitoring of market, credit, and liquidity risks.</a:t>
            </a:r>
            <a:endParaRPr lang="en-US" sz="1150" dirty="0"/>
          </a:p>
        </p:txBody>
      </p:sp>
      <p:pic>
        <p:nvPicPr>
          <p:cNvPr id="13" name="Image 3" descr="preencoded.png">    </p:cNvPr>
          <p:cNvPicPr>
            <a:picLocks noChangeAspect="1"/>
          </p:cNvPicPr>
          <p:nvPr/>
        </p:nvPicPr>
        <p:blipFill>
          <a:blip r:embed="rId4"/>
          <a:stretch>
            <a:fillRect/>
          </a:stretch>
        </p:blipFill>
        <p:spPr>
          <a:xfrm>
            <a:off x="588407" y="5305306"/>
            <a:ext cx="735568" cy="1082993"/>
          </a:xfrm>
          <a:prstGeom prst="rect">
            <a:avLst/>
          </a:prstGeom>
        </p:spPr>
      </p:pic>
      <p:sp>
        <p:nvSpPr>
          <p:cNvPr id="14" name="Text 8"/>
          <p:cNvSpPr/>
          <p:nvPr/>
        </p:nvSpPr>
        <p:spPr>
          <a:xfrm>
            <a:off x="6474023" y="5452348"/>
            <a:ext cx="2564963" cy="229910"/>
          </a:xfrm>
          <a:prstGeom prst="rect">
            <a:avLst/>
          </a:prstGeom>
          <a:noFill/>
          <a:ln/>
        </p:spPr>
        <p:txBody>
          <a:bodyPr wrap="none" lIns="0" tIns="0" rIns="0" bIns="0" rtlCol="0" anchor="t"/>
          <a:lstStyle/>
          <a:p>
            <a:pPr algn="ctr" indent="0" marL="0">
              <a:lnSpc>
                <a:spcPts val="1800"/>
              </a:lnSpc>
              <a:buNone/>
            </a:pPr>
            <a:r>
              <a:rPr lang="en-US" sz="1400" b="1" dirty="0">
                <a:solidFill>
                  <a:srgbClr val="FFFFFF"/>
                </a:solidFill>
                <a:latin typeface="Inter Bold" pitchFamily="34" charset="0"/>
                <a:ea typeface="Inter Bold" pitchFamily="34" charset="-122"/>
                <a:cs typeface="Inter Bold" pitchFamily="34" charset="-120"/>
              </a:rPr>
              <a:t>Structured &amp; Project Finance</a:t>
            </a:r>
            <a:endParaRPr lang="en-US" sz="1400" dirty="0"/>
          </a:p>
        </p:txBody>
      </p:sp>
      <p:sp>
        <p:nvSpPr>
          <p:cNvPr id="15" name="Text 9"/>
          <p:cNvSpPr/>
          <p:nvPr/>
        </p:nvSpPr>
        <p:spPr>
          <a:xfrm>
            <a:off x="1471017" y="5770483"/>
            <a:ext cx="12570976" cy="470773"/>
          </a:xfrm>
          <a:prstGeom prst="rect">
            <a:avLst/>
          </a:prstGeom>
          <a:noFill/>
          <a:ln/>
        </p:spPr>
        <p:txBody>
          <a:bodyPr wrap="square" lIns="0" tIns="0" rIns="0" bIns="0" rtlCol="0" anchor="t"/>
          <a:lstStyle/>
          <a:p>
            <a:pPr algn="ctr" indent="0" marL="0">
              <a:lnSpc>
                <a:spcPts val="1850"/>
              </a:lnSpc>
              <a:buNone/>
            </a:pPr>
            <a:r>
              <a:rPr lang="en-US" sz="1150" dirty="0">
                <a:solidFill>
                  <a:srgbClr val="FFFFFF"/>
                </a:solidFill>
                <a:latin typeface="Inter" pitchFamily="34" charset="0"/>
                <a:ea typeface="Inter" pitchFamily="34" charset="-122"/>
                <a:cs typeface="Inter" pitchFamily="34" charset="-120"/>
              </a:rPr>
              <a:t>This area involves designing complex financing solutions for large-scale projects and strategic investments. Services include deal structuring, negotiations with financiers, and investor relationship management. Expertise in financing infrastructure projects, real estate development, and cutting-edge technology ventures is a core strength of this division.</a:t>
            </a:r>
            <a:endParaRPr lang="en-US" sz="1150" dirty="0"/>
          </a:p>
        </p:txBody>
      </p:sp>
      <p:pic>
        <p:nvPicPr>
          <p:cNvPr id="16" name="Image 4" descr="preencoded.png">    </p:cNvPr>
          <p:cNvPicPr>
            <a:picLocks noChangeAspect="1"/>
          </p:cNvPicPr>
          <p:nvPr/>
        </p:nvPicPr>
        <p:blipFill>
          <a:blip r:embed="rId5"/>
          <a:stretch>
            <a:fillRect/>
          </a:stretch>
        </p:blipFill>
        <p:spPr>
          <a:xfrm>
            <a:off x="588407" y="6388298"/>
            <a:ext cx="735568" cy="1318379"/>
          </a:xfrm>
          <a:prstGeom prst="rect">
            <a:avLst/>
          </a:prstGeom>
        </p:spPr>
      </p:pic>
      <p:sp>
        <p:nvSpPr>
          <p:cNvPr id="17" name="Text 10"/>
          <p:cNvSpPr/>
          <p:nvPr/>
        </p:nvSpPr>
        <p:spPr>
          <a:xfrm>
            <a:off x="6493550" y="6535341"/>
            <a:ext cx="2525911" cy="229910"/>
          </a:xfrm>
          <a:prstGeom prst="rect">
            <a:avLst/>
          </a:prstGeom>
          <a:noFill/>
          <a:ln/>
        </p:spPr>
        <p:txBody>
          <a:bodyPr wrap="none" lIns="0" tIns="0" rIns="0" bIns="0" rtlCol="0" anchor="t"/>
          <a:lstStyle/>
          <a:p>
            <a:pPr algn="ctr" indent="0" marL="0">
              <a:lnSpc>
                <a:spcPts val="1800"/>
              </a:lnSpc>
              <a:buNone/>
            </a:pPr>
            <a:r>
              <a:rPr lang="en-US" sz="1400" b="1" dirty="0">
                <a:solidFill>
                  <a:srgbClr val="FFFFFF"/>
                </a:solidFill>
                <a:latin typeface="Inter Bold" pitchFamily="34" charset="0"/>
                <a:ea typeface="Inter Bold" pitchFamily="34" charset="-122"/>
                <a:cs typeface="Inter Bold" pitchFamily="34" charset="-120"/>
              </a:rPr>
              <a:t>Strategic Financial Advisory</a:t>
            </a:r>
            <a:endParaRPr lang="en-US" sz="1400" dirty="0"/>
          </a:p>
        </p:txBody>
      </p:sp>
      <p:sp>
        <p:nvSpPr>
          <p:cNvPr id="18" name="Text 11"/>
          <p:cNvSpPr/>
          <p:nvPr/>
        </p:nvSpPr>
        <p:spPr>
          <a:xfrm>
            <a:off x="1471017" y="6853476"/>
            <a:ext cx="12570976" cy="706160"/>
          </a:xfrm>
          <a:prstGeom prst="rect">
            <a:avLst/>
          </a:prstGeom>
          <a:noFill/>
          <a:ln/>
        </p:spPr>
        <p:txBody>
          <a:bodyPr wrap="square" lIns="0" tIns="0" rIns="0" bIns="0" rtlCol="0" anchor="t"/>
          <a:lstStyle/>
          <a:p>
            <a:pPr algn="ctr" indent="0" marL="0">
              <a:lnSpc>
                <a:spcPts val="1850"/>
              </a:lnSpc>
              <a:buNone/>
            </a:pPr>
            <a:r>
              <a:rPr lang="en-US" sz="1150" dirty="0">
                <a:solidFill>
                  <a:srgbClr val="FFFFFF"/>
                </a:solidFill>
                <a:latin typeface="Inter" pitchFamily="34" charset="0"/>
                <a:ea typeface="Inter" pitchFamily="34" charset="-122"/>
                <a:cs typeface="Inter" pitchFamily="34" charset="-120"/>
              </a:rPr>
              <a:t>This service assists organizations in formulating long-term financial strategies and optimizing their capital structure. Offerings include evaluation of financing options, cost of capital analysis, and capital allocation model design. Advisory services for mergers and acquisitions (M&amp;A), financial restructuring, and performance improvement are also provided within this domain.</a:t>
            </a:r>
            <a:endParaRPr lang="en-US" sz="1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669852" y="887611"/>
            <a:ext cx="11290697" cy="403741"/>
          </a:xfrm>
          <a:prstGeom prst="rect">
            <a:avLst/>
          </a:prstGeom>
          <a:noFill/>
          <a:ln/>
        </p:spPr>
        <p:txBody>
          <a:bodyPr wrap="none" lIns="0" tIns="0" rIns="0" bIns="0" rtlCol="0" anchor="t"/>
          <a:lstStyle/>
          <a:p>
            <a:pPr algn="ctr" indent="0" marL="0">
              <a:lnSpc>
                <a:spcPts val="3150"/>
              </a:lnSpc>
              <a:buNone/>
            </a:pPr>
            <a:r>
              <a:rPr lang="en-US" sz="2500" b="1" dirty="0">
                <a:solidFill>
                  <a:srgbClr val="010141"/>
                </a:solidFill>
                <a:latin typeface="Inter Bold" pitchFamily="34" charset="0"/>
                <a:ea typeface="Inter Bold" pitchFamily="34" charset="-122"/>
                <a:cs typeface="Inter Bold" pitchFamily="34" charset="-120"/>
              </a:rPr>
              <a:t>The Role of Technology and Innovation in Capital Management Services</a:t>
            </a:r>
            <a:endParaRPr lang="en-US" sz="2500" dirty="0"/>
          </a:p>
        </p:txBody>
      </p:sp>
      <p:sp>
        <p:nvSpPr>
          <p:cNvPr id="3" name="Text 1"/>
          <p:cNvSpPr/>
          <p:nvPr/>
        </p:nvSpPr>
        <p:spPr>
          <a:xfrm>
            <a:off x="645914" y="1614249"/>
            <a:ext cx="13338572" cy="516493"/>
          </a:xfrm>
          <a:prstGeom prst="rect">
            <a:avLst/>
          </a:prstGeom>
          <a:noFill/>
          <a:ln/>
        </p:spPr>
        <p:txBody>
          <a:bodyPr wrap="square" lIns="0" tIns="0" rIns="0" bIns="0" rtlCol="0" anchor="t"/>
          <a:lstStyle/>
          <a:p>
            <a:pPr algn="ctr" indent="0" marL="0">
              <a:lnSpc>
                <a:spcPts val="2000"/>
              </a:lnSpc>
              <a:buNone/>
            </a:pPr>
            <a:r>
              <a:rPr lang="en-US" sz="1250" dirty="0">
                <a:solidFill>
                  <a:srgbClr val="010141"/>
                </a:solidFill>
                <a:latin typeface="Inter" pitchFamily="34" charset="0"/>
                <a:ea typeface="Inter" pitchFamily="34" charset="-122"/>
                <a:cs typeface="Inter" pitchFamily="34" charset="-120"/>
              </a:rPr>
              <a:t>By harnessing the world's most advanced technologies, AMETAZ GROUP has elevated its capital management services to a new level of sophistication. Key technologies utilized include:</a:t>
            </a:r>
            <a:endParaRPr lang="en-US" sz="1250" dirty="0"/>
          </a:p>
        </p:txBody>
      </p:sp>
      <p:pic>
        <p:nvPicPr>
          <p:cNvPr id="4" name="Image 0" descr="preencoded.png">    </p:cNvPr>
          <p:cNvPicPr>
            <a:picLocks noChangeAspect="1"/>
          </p:cNvPicPr>
          <p:nvPr/>
        </p:nvPicPr>
        <p:blipFill>
          <a:blip r:embed="rId1"/>
          <a:stretch>
            <a:fillRect/>
          </a:stretch>
        </p:blipFill>
        <p:spPr>
          <a:xfrm>
            <a:off x="645914" y="2493883"/>
            <a:ext cx="403622" cy="403622"/>
          </a:xfrm>
          <a:prstGeom prst="rect">
            <a:avLst/>
          </a:prstGeom>
        </p:spPr>
      </p:pic>
      <p:sp>
        <p:nvSpPr>
          <p:cNvPr id="5" name="Text 2"/>
          <p:cNvSpPr/>
          <p:nvPr/>
        </p:nvSpPr>
        <p:spPr>
          <a:xfrm>
            <a:off x="1251347" y="2589728"/>
            <a:ext cx="4045744" cy="252174"/>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Artificial Intelligence &amp; Machine Learning</a:t>
            </a:r>
            <a:endParaRPr lang="en-US" sz="1550" dirty="0"/>
          </a:p>
        </p:txBody>
      </p:sp>
      <p:sp>
        <p:nvSpPr>
          <p:cNvPr id="6" name="Text 3"/>
          <p:cNvSpPr/>
          <p:nvPr/>
        </p:nvSpPr>
        <p:spPr>
          <a:xfrm>
            <a:off x="1251347" y="3003352"/>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Market Forecasting: Utilizing deep neural networks and time-series algorithms to predict market trends with high precision.</a:t>
            </a:r>
            <a:endParaRPr lang="en-US" sz="1250" dirty="0"/>
          </a:p>
        </p:txBody>
      </p:sp>
      <p:sp>
        <p:nvSpPr>
          <p:cNvPr id="7" name="Text 4"/>
          <p:cNvSpPr/>
          <p:nvPr/>
        </p:nvSpPr>
        <p:spPr>
          <a:xfrm>
            <a:off x="1251347" y="3576280"/>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Sentiment Analysis: Applying Natural Language Processing (NLP) to analyze news, reports, and social media data to gauge market sentiment.</a:t>
            </a:r>
            <a:endParaRPr lang="en-US" sz="1250" dirty="0"/>
          </a:p>
        </p:txBody>
      </p:sp>
      <p:sp>
        <p:nvSpPr>
          <p:cNvPr id="8" name="Text 5"/>
          <p:cNvSpPr/>
          <p:nvPr/>
        </p:nvSpPr>
        <p:spPr>
          <a:xfrm>
            <a:off x="1251347" y="4149209"/>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Anomaly Detection: Identifying unusual patterns in financial data that may indicate hidden opportunities or threats.</a:t>
            </a:r>
            <a:endParaRPr lang="en-US" sz="1250" dirty="0"/>
          </a:p>
        </p:txBody>
      </p:sp>
      <p:pic>
        <p:nvPicPr>
          <p:cNvPr id="9" name="Image 1" descr="preencoded.png">    </p:cNvPr>
          <p:cNvPicPr>
            <a:picLocks noChangeAspect="1"/>
          </p:cNvPicPr>
          <p:nvPr/>
        </p:nvPicPr>
        <p:blipFill>
          <a:blip r:embed="rId2"/>
          <a:stretch>
            <a:fillRect/>
          </a:stretch>
        </p:blipFill>
        <p:spPr>
          <a:xfrm>
            <a:off x="645914" y="4988600"/>
            <a:ext cx="403622" cy="403622"/>
          </a:xfrm>
          <a:prstGeom prst="rect">
            <a:avLst/>
          </a:prstGeom>
        </p:spPr>
      </p:pic>
      <p:sp>
        <p:nvSpPr>
          <p:cNvPr id="10" name="Text 6"/>
          <p:cNvSpPr/>
          <p:nvPr/>
        </p:nvSpPr>
        <p:spPr>
          <a:xfrm>
            <a:off x="1251347" y="5084445"/>
            <a:ext cx="4940975" cy="252174"/>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Blockchain &amp; Distributed Ledger Technology (DLT)</a:t>
            </a:r>
            <a:endParaRPr lang="en-US" sz="1550" dirty="0"/>
          </a:p>
        </p:txBody>
      </p:sp>
      <p:sp>
        <p:nvSpPr>
          <p:cNvPr id="11" name="Text 7"/>
          <p:cNvSpPr/>
          <p:nvPr/>
        </p:nvSpPr>
        <p:spPr>
          <a:xfrm>
            <a:off x="1251347" y="5498068"/>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Transaction Transparency: Leveraging blockchain for the immutable and transparent recording of financial transactions.</a:t>
            </a:r>
            <a:endParaRPr lang="en-US" sz="1250" dirty="0"/>
          </a:p>
        </p:txBody>
      </p:sp>
      <p:sp>
        <p:nvSpPr>
          <p:cNvPr id="12" name="Text 8"/>
          <p:cNvSpPr/>
          <p:nvPr/>
        </p:nvSpPr>
        <p:spPr>
          <a:xfrm>
            <a:off x="1251347" y="6070997"/>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Smart Contracts: Automating the execution of financial contracts, thereby reducing reliance on intermediaries.</a:t>
            </a:r>
            <a:endParaRPr lang="en-US" sz="1250" dirty="0"/>
          </a:p>
        </p:txBody>
      </p:sp>
      <p:sp>
        <p:nvSpPr>
          <p:cNvPr id="13" name="Text 9"/>
          <p:cNvSpPr/>
          <p:nvPr/>
        </p:nvSpPr>
        <p:spPr>
          <a:xfrm>
            <a:off x="1251347" y="6643926"/>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Asset Tokenization: Converting physical and financial assets into digital tokens to enhance liquidity and accessibility.</a:t>
            </a:r>
            <a:endParaRPr lang="en-US" sz="1250" dirty="0"/>
          </a:p>
        </p:txBody>
      </p:sp>
      <p:pic>
        <p:nvPicPr>
          <p:cNvPr id="14" name="Image 2" descr="preencoded.png">    </p:cNvPr>
          <p:cNvPicPr>
            <a:picLocks noChangeAspect="1"/>
          </p:cNvPicPr>
          <p:nvPr/>
        </p:nvPicPr>
        <p:blipFill>
          <a:blip r:embed="rId3"/>
          <a:stretch>
            <a:fillRect/>
          </a:stretch>
        </p:blipFill>
        <p:spPr>
          <a:xfrm>
            <a:off x="7519749" y="2493883"/>
            <a:ext cx="403622" cy="403622"/>
          </a:xfrm>
          <a:prstGeom prst="rect">
            <a:avLst/>
          </a:prstGeom>
        </p:spPr>
      </p:pic>
      <p:sp>
        <p:nvSpPr>
          <p:cNvPr id="15" name="Text 10"/>
          <p:cNvSpPr/>
          <p:nvPr/>
        </p:nvSpPr>
        <p:spPr>
          <a:xfrm>
            <a:off x="8125182" y="2589728"/>
            <a:ext cx="3311366" cy="252174"/>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Internet of Things (IoT) &amp; Big Data</a:t>
            </a:r>
            <a:endParaRPr lang="en-US" sz="1550" dirty="0"/>
          </a:p>
        </p:txBody>
      </p:sp>
      <p:sp>
        <p:nvSpPr>
          <p:cNvPr id="16" name="Text 11"/>
          <p:cNvSpPr/>
          <p:nvPr/>
        </p:nvSpPr>
        <p:spPr>
          <a:xfrm>
            <a:off x="8125182" y="3003352"/>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Real-Time Data Collection: Employing IoT sensors to gather operational and financial data instantaneously.</a:t>
            </a:r>
            <a:endParaRPr lang="en-US" sz="1250" dirty="0"/>
          </a:p>
        </p:txBody>
      </p:sp>
      <p:sp>
        <p:nvSpPr>
          <p:cNvPr id="17" name="Text 12"/>
          <p:cNvSpPr/>
          <p:nvPr/>
        </p:nvSpPr>
        <p:spPr>
          <a:xfrm>
            <a:off x="8125182" y="3576280"/>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Big Data Processing: Analyzing vast volumes of financial and non-financial data to identify patterns and opportunities.</a:t>
            </a:r>
            <a:endParaRPr lang="en-US" sz="1250" dirty="0"/>
          </a:p>
        </p:txBody>
      </p:sp>
      <p:sp>
        <p:nvSpPr>
          <p:cNvPr id="18" name="Text 13"/>
          <p:cNvSpPr/>
          <p:nvPr/>
        </p:nvSpPr>
        <p:spPr>
          <a:xfrm>
            <a:off x="8125182" y="4149209"/>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Data Integration: Combining internal organizational data with external data sources to create a comprehensive 360-degree view.</a:t>
            </a:r>
            <a:endParaRPr lang="en-US" sz="1250" dirty="0"/>
          </a:p>
        </p:txBody>
      </p:sp>
      <p:pic>
        <p:nvPicPr>
          <p:cNvPr id="19" name="Image 3" descr="preencoded.png">    </p:cNvPr>
          <p:cNvPicPr>
            <a:picLocks noChangeAspect="1"/>
          </p:cNvPicPr>
          <p:nvPr/>
        </p:nvPicPr>
        <p:blipFill>
          <a:blip r:embed="rId4"/>
          <a:stretch>
            <a:fillRect/>
          </a:stretch>
        </p:blipFill>
        <p:spPr>
          <a:xfrm>
            <a:off x="7519749" y="4988600"/>
            <a:ext cx="403622" cy="403622"/>
          </a:xfrm>
          <a:prstGeom prst="rect">
            <a:avLst/>
          </a:prstGeom>
        </p:spPr>
      </p:pic>
      <p:sp>
        <p:nvSpPr>
          <p:cNvPr id="20" name="Text 14"/>
          <p:cNvSpPr/>
          <p:nvPr/>
        </p:nvSpPr>
        <p:spPr>
          <a:xfrm>
            <a:off x="8125182" y="5084445"/>
            <a:ext cx="3579257" cy="252174"/>
          </a:xfrm>
          <a:prstGeom prst="rect">
            <a:avLst/>
          </a:prstGeom>
          <a:noFill/>
          <a:ln/>
        </p:spPr>
        <p:txBody>
          <a:bodyPr wrap="none" lIns="0" tIns="0" rIns="0" bIns="0" rtlCol="0" anchor="t"/>
          <a:lstStyle/>
          <a:p>
            <a:pPr algn="ctr" indent="0" marL="0">
              <a:lnSpc>
                <a:spcPts val="1950"/>
              </a:lnSpc>
              <a:buNone/>
            </a:pPr>
            <a:r>
              <a:rPr lang="en-US" sz="1550" b="1" dirty="0">
                <a:solidFill>
                  <a:srgbClr val="010141"/>
                </a:solidFill>
                <a:latin typeface="Inter Bold" pitchFamily="34" charset="0"/>
                <a:ea typeface="Inter Bold" pitchFamily="34" charset="-122"/>
                <a:cs typeface="Inter Bold" pitchFamily="34" charset="-120"/>
              </a:rPr>
              <a:t>Cloud Computing &amp; Digital Platforms</a:t>
            </a:r>
            <a:endParaRPr lang="en-US" sz="1550" dirty="0"/>
          </a:p>
        </p:txBody>
      </p:sp>
      <p:sp>
        <p:nvSpPr>
          <p:cNvPr id="21" name="Text 15"/>
          <p:cNvSpPr/>
          <p:nvPr/>
        </p:nvSpPr>
        <p:spPr>
          <a:xfrm>
            <a:off x="8125182" y="5498068"/>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Scalability: Leveraging cloud infrastructure for the rapid scaling of capital management services.</a:t>
            </a:r>
            <a:endParaRPr lang="en-US" sz="1250" dirty="0"/>
          </a:p>
        </p:txBody>
      </p:sp>
      <p:sp>
        <p:nvSpPr>
          <p:cNvPr id="22" name="Text 16"/>
          <p:cNvSpPr/>
          <p:nvPr/>
        </p:nvSpPr>
        <p:spPr>
          <a:xfrm>
            <a:off x="8125182" y="6070997"/>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Global Accessibility: Enabling secure, global access to financial services and data from any location.</a:t>
            </a:r>
            <a:endParaRPr lang="en-US" sz="1250" dirty="0"/>
          </a:p>
        </p:txBody>
      </p:sp>
      <p:sp>
        <p:nvSpPr>
          <p:cNvPr id="23" name="Text 17"/>
          <p:cNvSpPr/>
          <p:nvPr/>
        </p:nvSpPr>
        <p:spPr>
          <a:xfrm>
            <a:off x="8125182" y="6643926"/>
            <a:ext cx="5866924" cy="516493"/>
          </a:xfrm>
          <a:prstGeom prst="rect">
            <a:avLst/>
          </a:prstGeom>
          <a:noFill/>
          <a:ln/>
        </p:spPr>
        <p:txBody>
          <a:bodyPr wrap="square" lIns="0" tIns="0" rIns="0" bIns="0" rtlCol="0" anchor="t"/>
          <a:lstStyle/>
          <a:p>
            <a:pPr algn="l" marL="342900" indent="-342900">
              <a:lnSpc>
                <a:spcPts val="2000"/>
              </a:lnSpc>
              <a:buSzPct val="100000"/>
              <a:buChar char="•"/>
            </a:pPr>
            <a:r>
              <a:rPr lang="en-US" sz="1250" dirty="0">
                <a:solidFill>
                  <a:srgbClr val="010141"/>
                </a:solidFill>
                <a:latin typeface="Inter" pitchFamily="34" charset="0"/>
                <a:ea typeface="Inter" pitchFamily="34" charset="-122"/>
                <a:cs typeface="Inter" pitchFamily="34" charset="-120"/>
              </a:rPr>
              <a:t>System Integration: Seamlessly connecting financial, operational, and management systems for enhanced decision-making.</a:t>
            </a:r>
            <a:endParaRPr lang="en-US" sz="1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3938826" y="532924"/>
            <a:ext cx="6752749" cy="363974"/>
          </a:xfrm>
          <a:prstGeom prst="rect">
            <a:avLst/>
          </a:prstGeom>
          <a:noFill/>
          <a:ln/>
        </p:spPr>
        <p:txBody>
          <a:bodyPr wrap="none" lIns="0" tIns="0" rIns="0" bIns="0" rtlCol="0" anchor="t"/>
          <a:lstStyle/>
          <a:p>
            <a:pPr algn="ctr" indent="0" marL="0">
              <a:lnSpc>
                <a:spcPts val="2850"/>
              </a:lnSpc>
              <a:buNone/>
            </a:pPr>
            <a:r>
              <a:rPr lang="en-US" sz="2250" b="1" dirty="0">
                <a:solidFill>
                  <a:srgbClr val="010141"/>
                </a:solidFill>
                <a:latin typeface="Inter Bold" pitchFamily="34" charset="0"/>
                <a:ea typeface="Inter Bold" pitchFamily="34" charset="-122"/>
                <a:cs typeface="Inter Bold" pitchFamily="34" charset="-120"/>
              </a:rPr>
              <a:t>Core Competencies and Distinctive Capabilities</a:t>
            </a:r>
            <a:endParaRPr lang="en-US" sz="2250" dirty="0"/>
          </a:p>
        </p:txBody>
      </p:sp>
      <p:sp>
        <p:nvSpPr>
          <p:cNvPr id="3" name="Text 1"/>
          <p:cNvSpPr/>
          <p:nvPr/>
        </p:nvSpPr>
        <p:spPr>
          <a:xfrm>
            <a:off x="582454" y="1188125"/>
            <a:ext cx="13465493" cy="465773"/>
          </a:xfrm>
          <a:prstGeom prst="rect">
            <a:avLst/>
          </a:prstGeom>
          <a:noFill/>
          <a:ln/>
        </p:spPr>
        <p:txBody>
          <a:bodyPr wrap="square" lIns="0" tIns="0" rIns="0" bIns="0" rtlCol="0" anchor="t"/>
          <a:lstStyle/>
          <a:p>
            <a:pPr algn="ctr" indent="0" marL="0">
              <a:lnSpc>
                <a:spcPts val="1800"/>
              </a:lnSpc>
              <a:buNone/>
            </a:pPr>
            <a:r>
              <a:rPr lang="en-US" sz="1100" dirty="0">
                <a:solidFill>
                  <a:srgbClr val="010141"/>
                </a:solidFill>
                <a:latin typeface="Inter" pitchFamily="34" charset="0"/>
                <a:ea typeface="Inter" pitchFamily="34" charset="-122"/>
                <a:cs typeface="Inter" pitchFamily="34" charset="-120"/>
              </a:rPr>
              <a:t>The success of AMETAZ GROUP in delivering superior capital management services is attributable to a unique blend of specialized team expertise across finance, technology, and international domains:</a:t>
            </a:r>
            <a:endParaRPr lang="en-US" sz="1100" dirty="0"/>
          </a:p>
        </p:txBody>
      </p:sp>
      <p:sp>
        <p:nvSpPr>
          <p:cNvPr id="4" name="Text 2"/>
          <p:cNvSpPr/>
          <p:nvPr/>
        </p:nvSpPr>
        <p:spPr>
          <a:xfrm>
            <a:off x="877491" y="1817727"/>
            <a:ext cx="3786188" cy="227528"/>
          </a:xfrm>
          <a:prstGeom prst="rect">
            <a:avLst/>
          </a:prstGeom>
          <a:noFill/>
          <a:ln/>
        </p:spPr>
        <p:txBody>
          <a:bodyPr wrap="none" lIns="0" tIns="0" rIns="0" bIns="0" rtlCol="0" anchor="t"/>
          <a:lstStyle/>
          <a:p>
            <a:pPr algn="ctr" indent="0" marL="0">
              <a:lnSpc>
                <a:spcPts val="1750"/>
              </a:lnSpc>
              <a:buNone/>
            </a:pPr>
            <a:r>
              <a:rPr lang="en-US" sz="1400" b="1" dirty="0">
                <a:solidFill>
                  <a:srgbClr val="010141"/>
                </a:solidFill>
                <a:latin typeface="Inter Bold" pitchFamily="34" charset="0"/>
                <a:ea typeface="Inter Bold" pitchFamily="34" charset="-122"/>
                <a:cs typeface="Inter Bold" pitchFamily="34" charset="-120"/>
              </a:rPr>
              <a:t>Quantitative Analysis &amp; Financial Modeling</a:t>
            </a:r>
            <a:endParaRPr lang="en-US" sz="1400" dirty="0"/>
          </a:p>
        </p:txBody>
      </p:sp>
      <p:sp>
        <p:nvSpPr>
          <p:cNvPr id="5" name="Text 3"/>
          <p:cNvSpPr/>
          <p:nvPr/>
        </p:nvSpPr>
        <p:spPr>
          <a:xfrm>
            <a:off x="582454" y="2132528"/>
            <a:ext cx="4376261"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Expertise in developing advanced mathematical models for evaluating investment risk and return.</a:t>
            </a:r>
            <a:endParaRPr lang="en-US" sz="1100" dirty="0"/>
          </a:p>
        </p:txBody>
      </p:sp>
      <p:sp>
        <p:nvSpPr>
          <p:cNvPr id="6" name="Text 4"/>
          <p:cNvSpPr/>
          <p:nvPr/>
        </p:nvSpPr>
        <p:spPr>
          <a:xfrm>
            <a:off x="582454" y="2649260"/>
            <a:ext cx="4376261"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Experience in designing and implementing machine learning-based trading algorithms.</a:t>
            </a:r>
            <a:endParaRPr lang="en-US" sz="1100" dirty="0"/>
          </a:p>
        </p:txBody>
      </p:sp>
      <p:sp>
        <p:nvSpPr>
          <p:cNvPr id="7" name="Text 5"/>
          <p:cNvSpPr/>
          <p:nvPr/>
        </p:nvSpPr>
        <p:spPr>
          <a:xfrm>
            <a:off x="582454" y="3165991"/>
            <a:ext cx="4376261"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Proficiency in portfolio optimization using modern portfolio theory techniques.</a:t>
            </a:r>
            <a:endParaRPr lang="en-US" sz="1100" dirty="0"/>
          </a:p>
        </p:txBody>
      </p:sp>
      <p:pic>
        <p:nvPicPr>
          <p:cNvPr id="8" name="Image 0" descr="preencoded.png">    </p:cNvPr>
          <p:cNvPicPr>
            <a:picLocks noChangeAspect="1"/>
          </p:cNvPicPr>
          <p:nvPr/>
        </p:nvPicPr>
        <p:blipFill>
          <a:blip r:embed="rId1"/>
          <a:stretch>
            <a:fillRect/>
          </a:stretch>
        </p:blipFill>
        <p:spPr>
          <a:xfrm>
            <a:off x="4958715" y="2400657"/>
            <a:ext cx="4712851" cy="4712851"/>
          </a:xfrm>
          <a:prstGeom prst="rect">
            <a:avLst/>
          </a:prstGeom>
        </p:spPr>
      </p:pic>
      <p:pic>
        <p:nvPicPr>
          <p:cNvPr id="9" name="Image 1" descr="preencoded.png">    </p:cNvPr>
          <p:cNvPicPr>
            <a:picLocks noChangeAspect="1"/>
          </p:cNvPicPr>
          <p:nvPr/>
        </p:nvPicPr>
        <p:blipFill>
          <a:blip r:embed="rId2"/>
          <a:stretch>
            <a:fillRect/>
          </a:stretch>
        </p:blipFill>
        <p:spPr>
          <a:xfrm>
            <a:off x="6605885" y="3578007"/>
            <a:ext cx="204787" cy="255984"/>
          </a:xfrm>
          <a:prstGeom prst="rect">
            <a:avLst/>
          </a:prstGeom>
        </p:spPr>
      </p:pic>
      <p:sp>
        <p:nvSpPr>
          <p:cNvPr id="10" name="Text 6"/>
          <p:cNvSpPr/>
          <p:nvPr/>
        </p:nvSpPr>
        <p:spPr>
          <a:xfrm>
            <a:off x="10250448" y="1817727"/>
            <a:ext cx="3218617" cy="227528"/>
          </a:xfrm>
          <a:prstGeom prst="rect">
            <a:avLst/>
          </a:prstGeom>
          <a:noFill/>
          <a:ln/>
        </p:spPr>
        <p:txBody>
          <a:bodyPr wrap="none" lIns="0" tIns="0" rIns="0" bIns="0" rtlCol="0" anchor="t"/>
          <a:lstStyle/>
          <a:p>
            <a:pPr algn="ctr" indent="0" marL="0">
              <a:lnSpc>
                <a:spcPts val="1750"/>
              </a:lnSpc>
              <a:buNone/>
            </a:pPr>
            <a:r>
              <a:rPr lang="en-US" sz="1400" b="1" dirty="0">
                <a:solidFill>
                  <a:srgbClr val="010141"/>
                </a:solidFill>
                <a:latin typeface="Inter Bold" pitchFamily="34" charset="0"/>
                <a:ea typeface="Inter Bold" pitchFamily="34" charset="-122"/>
                <a:cs typeface="Inter Bold" pitchFamily="34" charset="-120"/>
              </a:rPr>
              <a:t>Artificial Intelligence &amp; Data Science</a:t>
            </a:r>
            <a:endParaRPr lang="en-US" sz="1400" dirty="0"/>
          </a:p>
        </p:txBody>
      </p:sp>
      <p:sp>
        <p:nvSpPr>
          <p:cNvPr id="11" name="Text 7"/>
          <p:cNvSpPr/>
          <p:nvPr/>
        </p:nvSpPr>
        <p:spPr>
          <a:xfrm>
            <a:off x="9671566" y="2132528"/>
            <a:ext cx="4376380"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Mastery of advanced machine learning algorithms and neural network architectures.</a:t>
            </a:r>
            <a:endParaRPr lang="en-US" sz="1100" dirty="0"/>
          </a:p>
        </p:txBody>
      </p:sp>
      <p:sp>
        <p:nvSpPr>
          <p:cNvPr id="12" name="Text 8"/>
          <p:cNvSpPr/>
          <p:nvPr/>
        </p:nvSpPr>
        <p:spPr>
          <a:xfrm>
            <a:off x="9671566" y="2649260"/>
            <a:ext cx="4376380"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Experience in Natural Language Processing (NLP) and market sentiment analysis.</a:t>
            </a:r>
            <a:endParaRPr lang="en-US" sz="1100" dirty="0"/>
          </a:p>
        </p:txBody>
      </p:sp>
      <p:sp>
        <p:nvSpPr>
          <p:cNvPr id="13" name="Text 9"/>
          <p:cNvSpPr/>
          <p:nvPr/>
        </p:nvSpPr>
        <p:spPr>
          <a:xfrm>
            <a:off x="9671566" y="3165991"/>
            <a:ext cx="4376380"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Expertise in data mining and uncovering hidden patterns within large financial datasets.</a:t>
            </a:r>
            <a:endParaRPr lang="en-US" sz="1100" dirty="0"/>
          </a:p>
        </p:txBody>
      </p:sp>
      <p:pic>
        <p:nvPicPr>
          <p:cNvPr id="14" name="Image 2" descr="preencoded.png">    </p:cNvPr>
          <p:cNvPicPr>
            <a:picLocks noChangeAspect="1"/>
          </p:cNvPicPr>
          <p:nvPr/>
        </p:nvPicPr>
        <p:blipFill>
          <a:blip r:embed="rId3"/>
          <a:stretch>
            <a:fillRect/>
          </a:stretch>
        </p:blipFill>
        <p:spPr>
          <a:xfrm>
            <a:off x="4958715" y="2400657"/>
            <a:ext cx="4712851" cy="4712851"/>
          </a:xfrm>
          <a:prstGeom prst="rect">
            <a:avLst/>
          </a:prstGeom>
        </p:spPr>
      </p:pic>
      <p:pic>
        <p:nvPicPr>
          <p:cNvPr id="15" name="Image 3" descr="preencoded.png">    </p:cNvPr>
          <p:cNvPicPr>
            <a:picLocks noChangeAspect="1"/>
          </p:cNvPicPr>
          <p:nvPr/>
        </p:nvPicPr>
        <p:blipFill>
          <a:blip r:embed="rId4"/>
          <a:stretch>
            <a:fillRect/>
          </a:stretch>
        </p:blipFill>
        <p:spPr>
          <a:xfrm>
            <a:off x="7819370" y="3578007"/>
            <a:ext cx="204787" cy="255984"/>
          </a:xfrm>
          <a:prstGeom prst="rect">
            <a:avLst/>
          </a:prstGeom>
        </p:spPr>
      </p:pic>
      <p:sp>
        <p:nvSpPr>
          <p:cNvPr id="16" name="Text 10"/>
          <p:cNvSpPr/>
          <p:nvPr/>
        </p:nvSpPr>
        <p:spPr>
          <a:xfrm>
            <a:off x="10601206" y="3850124"/>
            <a:ext cx="2808208" cy="227528"/>
          </a:xfrm>
          <a:prstGeom prst="rect">
            <a:avLst/>
          </a:prstGeom>
          <a:noFill/>
          <a:ln/>
        </p:spPr>
        <p:txBody>
          <a:bodyPr wrap="none" lIns="0" tIns="0" rIns="0" bIns="0" rtlCol="0" anchor="t"/>
          <a:lstStyle/>
          <a:p>
            <a:pPr algn="ctr" indent="0" marL="0">
              <a:lnSpc>
                <a:spcPts val="1750"/>
              </a:lnSpc>
              <a:buNone/>
            </a:pPr>
            <a:r>
              <a:rPr lang="en-US" sz="1400" b="1" dirty="0">
                <a:solidFill>
                  <a:srgbClr val="010141"/>
                </a:solidFill>
                <a:latin typeface="Inter Bold" pitchFamily="34" charset="0"/>
                <a:ea typeface="Inter Bold" pitchFamily="34" charset="-122"/>
                <a:cs typeface="Inter Bold" pitchFamily="34" charset="-120"/>
              </a:rPr>
              <a:t>Risk Management &amp; Derivatives</a:t>
            </a:r>
            <a:endParaRPr lang="en-US" sz="1400" dirty="0"/>
          </a:p>
        </p:txBody>
      </p:sp>
      <p:sp>
        <p:nvSpPr>
          <p:cNvPr id="17" name="Text 11"/>
          <p:cNvSpPr/>
          <p:nvPr/>
        </p:nvSpPr>
        <p:spPr>
          <a:xfrm>
            <a:off x="9962793" y="4164925"/>
            <a:ext cx="4085153"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Deep knowledge of derivative instruments and hedging strategies.</a:t>
            </a:r>
            <a:endParaRPr lang="en-US" sz="1100" dirty="0"/>
          </a:p>
        </p:txBody>
      </p:sp>
      <p:sp>
        <p:nvSpPr>
          <p:cNvPr id="18" name="Text 12"/>
          <p:cNvSpPr/>
          <p:nvPr/>
        </p:nvSpPr>
        <p:spPr>
          <a:xfrm>
            <a:off x="9962793" y="4681657"/>
            <a:ext cx="4085153"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Experience in implementing integrated risk management systems.</a:t>
            </a:r>
            <a:endParaRPr lang="en-US" sz="1100" dirty="0"/>
          </a:p>
        </p:txBody>
      </p:sp>
      <p:sp>
        <p:nvSpPr>
          <p:cNvPr id="19" name="Text 13"/>
          <p:cNvSpPr/>
          <p:nvPr/>
        </p:nvSpPr>
        <p:spPr>
          <a:xfrm>
            <a:off x="9962793" y="5198388"/>
            <a:ext cx="4085153"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Proficiency in stress testing and scenario analysis for crisis conditions.</a:t>
            </a:r>
            <a:endParaRPr lang="en-US" sz="1100" dirty="0"/>
          </a:p>
        </p:txBody>
      </p:sp>
      <p:pic>
        <p:nvPicPr>
          <p:cNvPr id="20" name="Image 4" descr="preencoded.png">    </p:cNvPr>
          <p:cNvPicPr>
            <a:picLocks noChangeAspect="1"/>
          </p:cNvPicPr>
          <p:nvPr/>
        </p:nvPicPr>
        <p:blipFill>
          <a:blip r:embed="rId5"/>
          <a:stretch>
            <a:fillRect/>
          </a:stretch>
        </p:blipFill>
        <p:spPr>
          <a:xfrm>
            <a:off x="4958715" y="2400657"/>
            <a:ext cx="4712851" cy="4712851"/>
          </a:xfrm>
          <a:prstGeom prst="rect">
            <a:avLst/>
          </a:prstGeom>
        </p:spPr>
      </p:pic>
      <p:pic>
        <p:nvPicPr>
          <p:cNvPr id="21" name="Image 5" descr="preencoded.png">    </p:cNvPr>
          <p:cNvPicPr>
            <a:picLocks noChangeAspect="1"/>
          </p:cNvPicPr>
          <p:nvPr/>
        </p:nvPicPr>
        <p:blipFill>
          <a:blip r:embed="rId6"/>
          <a:stretch>
            <a:fillRect/>
          </a:stretch>
        </p:blipFill>
        <p:spPr>
          <a:xfrm>
            <a:off x="8426232" y="4628971"/>
            <a:ext cx="204787" cy="255984"/>
          </a:xfrm>
          <a:prstGeom prst="rect">
            <a:avLst/>
          </a:prstGeom>
        </p:spPr>
      </p:pic>
      <p:sp>
        <p:nvSpPr>
          <p:cNvPr id="22" name="Text 14"/>
          <p:cNvSpPr/>
          <p:nvPr/>
        </p:nvSpPr>
        <p:spPr>
          <a:xfrm>
            <a:off x="10922556" y="5882521"/>
            <a:ext cx="1874282" cy="227528"/>
          </a:xfrm>
          <a:prstGeom prst="rect">
            <a:avLst/>
          </a:prstGeom>
          <a:noFill/>
          <a:ln/>
        </p:spPr>
        <p:txBody>
          <a:bodyPr wrap="none" lIns="0" tIns="0" rIns="0" bIns="0" rtlCol="0" anchor="t"/>
          <a:lstStyle/>
          <a:p>
            <a:pPr algn="ctr" indent="0" marL="0">
              <a:lnSpc>
                <a:spcPts val="1750"/>
              </a:lnSpc>
              <a:buNone/>
            </a:pPr>
            <a:r>
              <a:rPr lang="en-US" sz="1400" b="1" dirty="0">
                <a:solidFill>
                  <a:srgbClr val="010141"/>
                </a:solidFill>
                <a:latin typeface="Inter Bold" pitchFamily="34" charset="0"/>
                <a:ea typeface="Inter Bold" pitchFamily="34" charset="-122"/>
                <a:cs typeface="Inter Bold" pitchFamily="34" charset="-120"/>
              </a:rPr>
              <a:t>International Finance</a:t>
            </a:r>
            <a:endParaRPr lang="en-US" sz="1400" dirty="0"/>
          </a:p>
        </p:txBody>
      </p:sp>
      <p:sp>
        <p:nvSpPr>
          <p:cNvPr id="23" name="Text 15"/>
          <p:cNvSpPr/>
          <p:nvPr/>
        </p:nvSpPr>
        <p:spPr>
          <a:xfrm>
            <a:off x="9671566" y="6197322"/>
            <a:ext cx="4376380"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Familiarity with global financial markets and international regulations.</a:t>
            </a:r>
            <a:endParaRPr lang="en-US" sz="1100" dirty="0"/>
          </a:p>
        </p:txBody>
      </p:sp>
      <p:sp>
        <p:nvSpPr>
          <p:cNvPr id="24" name="Text 16"/>
          <p:cNvSpPr/>
          <p:nvPr/>
        </p:nvSpPr>
        <p:spPr>
          <a:xfrm>
            <a:off x="9671566" y="6714053"/>
            <a:ext cx="4376380"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Experience in structuring complex financial transactions across multiple jurisdictions.</a:t>
            </a:r>
            <a:endParaRPr lang="en-US" sz="1100" dirty="0"/>
          </a:p>
        </p:txBody>
      </p:sp>
      <p:sp>
        <p:nvSpPr>
          <p:cNvPr id="25" name="Text 17"/>
          <p:cNvSpPr/>
          <p:nvPr/>
        </p:nvSpPr>
        <p:spPr>
          <a:xfrm>
            <a:off x="9671566" y="7230785"/>
            <a:ext cx="4376380"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Expertise in currency risk management and navigating international volatility.</a:t>
            </a:r>
            <a:endParaRPr lang="en-US" sz="1100" dirty="0"/>
          </a:p>
        </p:txBody>
      </p:sp>
      <p:pic>
        <p:nvPicPr>
          <p:cNvPr id="26" name="Image 6" descr="preencoded.png">    </p:cNvPr>
          <p:cNvPicPr>
            <a:picLocks noChangeAspect="1"/>
          </p:cNvPicPr>
          <p:nvPr/>
        </p:nvPicPr>
        <p:blipFill>
          <a:blip r:embed="rId7"/>
          <a:stretch>
            <a:fillRect/>
          </a:stretch>
        </p:blipFill>
        <p:spPr>
          <a:xfrm>
            <a:off x="4958715" y="2400657"/>
            <a:ext cx="4712851" cy="4712851"/>
          </a:xfrm>
          <a:prstGeom prst="rect">
            <a:avLst/>
          </a:prstGeom>
        </p:spPr>
      </p:pic>
      <p:pic>
        <p:nvPicPr>
          <p:cNvPr id="27" name="Image 7" descr="preencoded.png">    </p:cNvPr>
          <p:cNvPicPr>
            <a:picLocks noChangeAspect="1"/>
          </p:cNvPicPr>
          <p:nvPr/>
        </p:nvPicPr>
        <p:blipFill>
          <a:blip r:embed="rId8"/>
          <a:stretch>
            <a:fillRect/>
          </a:stretch>
        </p:blipFill>
        <p:spPr>
          <a:xfrm>
            <a:off x="7819370" y="5679936"/>
            <a:ext cx="204787" cy="255984"/>
          </a:xfrm>
          <a:prstGeom prst="rect">
            <a:avLst/>
          </a:prstGeom>
        </p:spPr>
      </p:pic>
      <p:sp>
        <p:nvSpPr>
          <p:cNvPr id="28" name="Text 18"/>
          <p:cNvSpPr/>
          <p:nvPr/>
        </p:nvSpPr>
        <p:spPr>
          <a:xfrm>
            <a:off x="1388269" y="5882521"/>
            <a:ext cx="2764512" cy="227528"/>
          </a:xfrm>
          <a:prstGeom prst="rect">
            <a:avLst/>
          </a:prstGeom>
          <a:noFill/>
          <a:ln/>
        </p:spPr>
        <p:txBody>
          <a:bodyPr wrap="none" lIns="0" tIns="0" rIns="0" bIns="0" rtlCol="0" anchor="t"/>
          <a:lstStyle/>
          <a:p>
            <a:pPr algn="ctr" indent="0" marL="0">
              <a:lnSpc>
                <a:spcPts val="1750"/>
              </a:lnSpc>
              <a:buNone/>
            </a:pPr>
            <a:r>
              <a:rPr lang="en-US" sz="1400" b="1" dirty="0">
                <a:solidFill>
                  <a:srgbClr val="010141"/>
                </a:solidFill>
                <a:latin typeface="Inter Bold" pitchFamily="34" charset="0"/>
                <a:ea typeface="Inter Bold" pitchFamily="34" charset="-122"/>
                <a:cs typeface="Inter Bold" pitchFamily="34" charset="-120"/>
              </a:rPr>
              <a:t>Financial Technology (FinTech)</a:t>
            </a:r>
            <a:endParaRPr lang="en-US" sz="1400" dirty="0"/>
          </a:p>
        </p:txBody>
      </p:sp>
      <p:sp>
        <p:nvSpPr>
          <p:cNvPr id="29" name="Text 19"/>
          <p:cNvSpPr/>
          <p:nvPr/>
        </p:nvSpPr>
        <p:spPr>
          <a:xfrm>
            <a:off x="582454" y="6197322"/>
            <a:ext cx="4376261"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Knowledge of the latest developments in the FinTech landscape.</a:t>
            </a:r>
            <a:endParaRPr lang="en-US" sz="1100" dirty="0"/>
          </a:p>
        </p:txBody>
      </p:sp>
      <p:sp>
        <p:nvSpPr>
          <p:cNvPr id="30" name="Text 20"/>
          <p:cNvSpPr/>
          <p:nvPr/>
        </p:nvSpPr>
        <p:spPr>
          <a:xfrm>
            <a:off x="582454" y="6714053"/>
            <a:ext cx="4376261"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Experience in implementing FinTech solutions to enhance capital management services.</a:t>
            </a:r>
            <a:endParaRPr lang="en-US" sz="1100" dirty="0"/>
          </a:p>
        </p:txBody>
      </p:sp>
      <p:sp>
        <p:nvSpPr>
          <p:cNvPr id="31" name="Text 21"/>
          <p:cNvSpPr/>
          <p:nvPr/>
        </p:nvSpPr>
        <p:spPr>
          <a:xfrm>
            <a:off x="582454" y="7230785"/>
            <a:ext cx="4376261"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Expertise in cybersecurity and the protection of sensitive financial data.</a:t>
            </a:r>
            <a:endParaRPr lang="en-US" sz="1100" dirty="0"/>
          </a:p>
        </p:txBody>
      </p:sp>
      <p:pic>
        <p:nvPicPr>
          <p:cNvPr id="32" name="Image 8" descr="preencoded.png">    </p:cNvPr>
          <p:cNvPicPr>
            <a:picLocks noChangeAspect="1"/>
          </p:cNvPicPr>
          <p:nvPr/>
        </p:nvPicPr>
        <p:blipFill>
          <a:blip r:embed="rId9"/>
          <a:stretch>
            <a:fillRect/>
          </a:stretch>
        </p:blipFill>
        <p:spPr>
          <a:xfrm>
            <a:off x="4958715" y="2400657"/>
            <a:ext cx="4712851" cy="4712851"/>
          </a:xfrm>
          <a:prstGeom prst="rect">
            <a:avLst/>
          </a:prstGeom>
        </p:spPr>
      </p:pic>
      <p:pic>
        <p:nvPicPr>
          <p:cNvPr id="33" name="Image 9" descr="preencoded.png">    </p:cNvPr>
          <p:cNvPicPr>
            <a:picLocks noChangeAspect="1"/>
          </p:cNvPicPr>
          <p:nvPr/>
        </p:nvPicPr>
        <p:blipFill>
          <a:blip r:embed="rId10"/>
          <a:stretch>
            <a:fillRect/>
          </a:stretch>
        </p:blipFill>
        <p:spPr>
          <a:xfrm>
            <a:off x="6605885" y="5679936"/>
            <a:ext cx="204787" cy="255984"/>
          </a:xfrm>
          <a:prstGeom prst="rect">
            <a:avLst/>
          </a:prstGeom>
        </p:spPr>
      </p:pic>
      <p:sp>
        <p:nvSpPr>
          <p:cNvPr id="34" name="Text 22"/>
          <p:cNvSpPr/>
          <p:nvPr/>
        </p:nvSpPr>
        <p:spPr>
          <a:xfrm>
            <a:off x="845582" y="3850124"/>
            <a:ext cx="3558659" cy="227528"/>
          </a:xfrm>
          <a:prstGeom prst="rect">
            <a:avLst/>
          </a:prstGeom>
          <a:noFill/>
          <a:ln/>
        </p:spPr>
        <p:txBody>
          <a:bodyPr wrap="none" lIns="0" tIns="0" rIns="0" bIns="0" rtlCol="0" anchor="t"/>
          <a:lstStyle/>
          <a:p>
            <a:pPr algn="ctr" indent="0" marL="0">
              <a:lnSpc>
                <a:spcPts val="1750"/>
              </a:lnSpc>
              <a:buNone/>
            </a:pPr>
            <a:r>
              <a:rPr lang="en-US" sz="1400" b="1" dirty="0">
                <a:solidFill>
                  <a:srgbClr val="010141"/>
                </a:solidFill>
                <a:latin typeface="Inter Bold" pitchFamily="34" charset="0"/>
                <a:ea typeface="Inter Bold" pitchFamily="34" charset="-122"/>
                <a:cs typeface="Inter Bold" pitchFamily="34" charset="-120"/>
              </a:rPr>
              <a:t>Sustainability &amp; Responsible Investment</a:t>
            </a:r>
            <a:endParaRPr lang="en-US" sz="1400" dirty="0"/>
          </a:p>
        </p:txBody>
      </p:sp>
      <p:sp>
        <p:nvSpPr>
          <p:cNvPr id="35" name="Text 23"/>
          <p:cNvSpPr/>
          <p:nvPr/>
        </p:nvSpPr>
        <p:spPr>
          <a:xfrm>
            <a:off x="582454" y="4164925"/>
            <a:ext cx="4085034"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Deep understanding of ESG criteria and their integration into investment strategies.</a:t>
            </a:r>
            <a:endParaRPr lang="en-US" sz="1100" dirty="0"/>
          </a:p>
        </p:txBody>
      </p:sp>
      <p:sp>
        <p:nvSpPr>
          <p:cNvPr id="36" name="Text 24"/>
          <p:cNvSpPr/>
          <p:nvPr/>
        </p:nvSpPr>
        <p:spPr>
          <a:xfrm>
            <a:off x="582454" y="4681657"/>
            <a:ext cx="4085034"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Experience in assessing the social and environmental impact of investments.</a:t>
            </a:r>
            <a:endParaRPr lang="en-US" sz="1100" dirty="0"/>
          </a:p>
        </p:txBody>
      </p:sp>
      <p:sp>
        <p:nvSpPr>
          <p:cNvPr id="37" name="Text 25"/>
          <p:cNvSpPr/>
          <p:nvPr/>
        </p:nvSpPr>
        <p:spPr>
          <a:xfrm>
            <a:off x="582454" y="5198388"/>
            <a:ext cx="4085034" cy="465773"/>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010141"/>
                </a:solidFill>
                <a:latin typeface="Inter" pitchFamily="34" charset="0"/>
                <a:ea typeface="Inter" pitchFamily="34" charset="-122"/>
                <a:cs typeface="Inter" pitchFamily="34" charset="-120"/>
              </a:rPr>
              <a:t>Expertise in sustainability reporting and compliance with international standards.</a:t>
            </a:r>
            <a:endParaRPr lang="en-US" sz="1100" dirty="0"/>
          </a:p>
        </p:txBody>
      </p:sp>
      <p:pic>
        <p:nvPicPr>
          <p:cNvPr id="38" name="Image 10" descr="preencoded.png">    </p:cNvPr>
          <p:cNvPicPr>
            <a:picLocks noChangeAspect="1"/>
          </p:cNvPicPr>
          <p:nvPr/>
        </p:nvPicPr>
        <p:blipFill>
          <a:blip r:embed="rId11"/>
          <a:stretch>
            <a:fillRect/>
          </a:stretch>
        </p:blipFill>
        <p:spPr>
          <a:xfrm>
            <a:off x="4958715" y="2400657"/>
            <a:ext cx="4712851" cy="4712851"/>
          </a:xfrm>
          <a:prstGeom prst="rect">
            <a:avLst/>
          </a:prstGeom>
        </p:spPr>
      </p:pic>
      <p:pic>
        <p:nvPicPr>
          <p:cNvPr id="39" name="Image 11" descr="preencoded.png">    </p:cNvPr>
          <p:cNvPicPr>
            <a:picLocks noChangeAspect="1"/>
          </p:cNvPicPr>
          <p:nvPr/>
        </p:nvPicPr>
        <p:blipFill>
          <a:blip r:embed="rId12"/>
          <a:stretch>
            <a:fillRect/>
          </a:stretch>
        </p:blipFill>
        <p:spPr>
          <a:xfrm>
            <a:off x="5999024" y="4628971"/>
            <a:ext cx="204787" cy="2559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893826" y="669846"/>
            <a:ext cx="4842629" cy="325160"/>
          </a:xfrm>
          <a:prstGeom prst="rect">
            <a:avLst/>
          </a:prstGeom>
          <a:noFill/>
          <a:ln/>
        </p:spPr>
        <p:txBody>
          <a:bodyPr wrap="none" lIns="0" tIns="0" rIns="0" bIns="0" rtlCol="0" anchor="t"/>
          <a:lstStyle/>
          <a:p>
            <a:pPr algn="ctr" indent="0" marL="0">
              <a:lnSpc>
                <a:spcPts val="2550"/>
              </a:lnSpc>
              <a:buNone/>
            </a:pPr>
            <a:r>
              <a:rPr lang="en-US" sz="2000" b="1" dirty="0">
                <a:solidFill>
                  <a:srgbClr val="010141"/>
                </a:solidFill>
                <a:latin typeface="Inter Bold" pitchFamily="34" charset="0"/>
                <a:ea typeface="Inter Bold" pitchFamily="34" charset="-122"/>
                <a:cs typeface="Inter Bold" pitchFamily="34" charset="-120"/>
              </a:rPr>
              <a:t>Strategic Advantages of Collaboration</a:t>
            </a:r>
            <a:endParaRPr lang="en-US" sz="2000" dirty="0"/>
          </a:p>
        </p:txBody>
      </p:sp>
      <p:sp>
        <p:nvSpPr>
          <p:cNvPr id="3" name="Text 1"/>
          <p:cNvSpPr/>
          <p:nvPr/>
        </p:nvSpPr>
        <p:spPr>
          <a:xfrm>
            <a:off x="520184" y="1255038"/>
            <a:ext cx="13590032" cy="208002"/>
          </a:xfrm>
          <a:prstGeom prst="rect">
            <a:avLst/>
          </a:prstGeom>
          <a:noFill/>
          <a:ln/>
        </p:spPr>
        <p:txBody>
          <a:bodyPr wrap="non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Partnering with AMETAZ GROUP in the realm of capital management offers numerous strategic advantages:</a:t>
            </a:r>
            <a:endParaRPr lang="en-US" sz="1000" dirty="0"/>
          </a:p>
        </p:txBody>
      </p:sp>
      <p:sp>
        <p:nvSpPr>
          <p:cNvPr id="4" name="Shape 2"/>
          <p:cNvSpPr/>
          <p:nvPr/>
        </p:nvSpPr>
        <p:spPr>
          <a:xfrm>
            <a:off x="520184" y="1609249"/>
            <a:ext cx="4443293" cy="1700451"/>
          </a:xfrm>
          <a:prstGeom prst="roundRect">
            <a:avLst>
              <a:gd name="adj" fmla="val 3212"/>
            </a:avLst>
          </a:prstGeom>
          <a:solidFill>
            <a:srgbClr val="DBE7F0"/>
          </a:solidFill>
          <a:ln w="7620">
            <a:solidFill>
              <a:srgbClr val="C1CDD6"/>
            </a:solidFill>
            <a:prstDash val="solid"/>
          </a:ln>
        </p:spPr>
      </p:sp>
      <p:sp>
        <p:nvSpPr>
          <p:cNvPr id="5" name="Shape 3"/>
          <p:cNvSpPr/>
          <p:nvPr/>
        </p:nvSpPr>
        <p:spPr>
          <a:xfrm>
            <a:off x="657820" y="1746885"/>
            <a:ext cx="390049" cy="390049"/>
          </a:xfrm>
          <a:prstGeom prst="roundRect">
            <a:avLst>
              <a:gd name="adj" fmla="val 23440864"/>
            </a:avLst>
          </a:prstGeom>
          <a:solidFill>
            <a:srgbClr val="366183"/>
          </a:solidFill>
          <a:ln/>
        </p:spPr>
      </p:sp>
      <p:pic>
        <p:nvPicPr>
          <p:cNvPr id="6" name="Image 0" descr="preencoded.png">    </p:cNvPr>
          <p:cNvPicPr>
            <a:picLocks noChangeAspect="1"/>
          </p:cNvPicPr>
          <p:nvPr/>
        </p:nvPicPr>
        <p:blipFill>
          <a:blip r:embed="rId1"/>
          <a:stretch>
            <a:fillRect/>
          </a:stretch>
        </p:blipFill>
        <p:spPr>
          <a:xfrm>
            <a:off x="765096" y="1832134"/>
            <a:ext cx="175498" cy="219432"/>
          </a:xfrm>
          <a:prstGeom prst="rect">
            <a:avLst/>
          </a:prstGeom>
        </p:spPr>
      </p:pic>
      <p:sp>
        <p:nvSpPr>
          <p:cNvPr id="7" name="Text 4"/>
          <p:cNvSpPr/>
          <p:nvPr/>
        </p:nvSpPr>
        <p:spPr>
          <a:xfrm>
            <a:off x="1679853" y="2266950"/>
            <a:ext cx="2123956"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Multidisciplinary Expertise</a:t>
            </a:r>
            <a:endParaRPr lang="en-US" sz="1250" dirty="0"/>
          </a:p>
        </p:txBody>
      </p:sp>
      <p:sp>
        <p:nvSpPr>
          <p:cNvPr id="8" name="Text 5"/>
          <p:cNvSpPr/>
          <p:nvPr/>
        </p:nvSpPr>
        <p:spPr>
          <a:xfrm>
            <a:off x="657820" y="2548057"/>
            <a:ext cx="4168021" cy="624007"/>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Access to a unique blend of financial, technological, and international knowledge to deliver comprehensive and integrated solutions.</a:t>
            </a:r>
            <a:endParaRPr lang="en-US" sz="1000" dirty="0"/>
          </a:p>
        </p:txBody>
      </p:sp>
      <p:sp>
        <p:nvSpPr>
          <p:cNvPr id="9" name="Shape 6"/>
          <p:cNvSpPr/>
          <p:nvPr/>
        </p:nvSpPr>
        <p:spPr>
          <a:xfrm>
            <a:off x="5093494" y="1609249"/>
            <a:ext cx="4443293" cy="1700451"/>
          </a:xfrm>
          <a:prstGeom prst="roundRect">
            <a:avLst>
              <a:gd name="adj" fmla="val 3212"/>
            </a:avLst>
          </a:prstGeom>
          <a:solidFill>
            <a:srgbClr val="DBE7F0"/>
          </a:solidFill>
          <a:ln w="7620">
            <a:solidFill>
              <a:srgbClr val="C1CDD6"/>
            </a:solidFill>
            <a:prstDash val="solid"/>
          </a:ln>
        </p:spPr>
      </p:sp>
      <p:sp>
        <p:nvSpPr>
          <p:cNvPr id="10" name="Shape 7"/>
          <p:cNvSpPr/>
          <p:nvPr/>
        </p:nvSpPr>
        <p:spPr>
          <a:xfrm>
            <a:off x="5231130" y="1746885"/>
            <a:ext cx="390049" cy="390049"/>
          </a:xfrm>
          <a:prstGeom prst="roundRect">
            <a:avLst>
              <a:gd name="adj" fmla="val 23440864"/>
            </a:avLst>
          </a:prstGeom>
          <a:solidFill>
            <a:srgbClr val="366183"/>
          </a:solidFill>
          <a:ln/>
        </p:spPr>
      </p:sp>
      <p:pic>
        <p:nvPicPr>
          <p:cNvPr id="11" name="Image 1" descr="preencoded.png">    </p:cNvPr>
          <p:cNvPicPr>
            <a:picLocks noChangeAspect="1"/>
          </p:cNvPicPr>
          <p:nvPr/>
        </p:nvPicPr>
        <p:blipFill>
          <a:blip r:embed="rId2"/>
          <a:stretch>
            <a:fillRect/>
          </a:stretch>
        </p:blipFill>
        <p:spPr>
          <a:xfrm>
            <a:off x="5338405" y="1832134"/>
            <a:ext cx="175498" cy="219432"/>
          </a:xfrm>
          <a:prstGeom prst="rect">
            <a:avLst/>
          </a:prstGeom>
        </p:spPr>
      </p:pic>
      <p:sp>
        <p:nvSpPr>
          <p:cNvPr id="12" name="Text 8"/>
          <p:cNvSpPr/>
          <p:nvPr/>
        </p:nvSpPr>
        <p:spPr>
          <a:xfrm>
            <a:off x="6416754" y="2266950"/>
            <a:ext cx="1796772"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Continuous Innovation</a:t>
            </a:r>
            <a:endParaRPr lang="en-US" sz="1250" dirty="0"/>
          </a:p>
        </p:txBody>
      </p:sp>
      <p:sp>
        <p:nvSpPr>
          <p:cNvPr id="13" name="Text 9"/>
          <p:cNvSpPr/>
          <p:nvPr/>
        </p:nvSpPr>
        <p:spPr>
          <a:xfrm>
            <a:off x="5231130" y="2548057"/>
            <a:ext cx="4168021" cy="624007"/>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Application of the latest technologies and novel methods in capital management, empowering organizations to achieve competitive leadership.</a:t>
            </a:r>
            <a:endParaRPr lang="en-US" sz="1000" dirty="0"/>
          </a:p>
        </p:txBody>
      </p:sp>
      <p:sp>
        <p:nvSpPr>
          <p:cNvPr id="14" name="Shape 10"/>
          <p:cNvSpPr/>
          <p:nvPr/>
        </p:nvSpPr>
        <p:spPr>
          <a:xfrm>
            <a:off x="9666803" y="1609249"/>
            <a:ext cx="4443293" cy="1700451"/>
          </a:xfrm>
          <a:prstGeom prst="roundRect">
            <a:avLst>
              <a:gd name="adj" fmla="val 3212"/>
            </a:avLst>
          </a:prstGeom>
          <a:solidFill>
            <a:srgbClr val="DBE7F0"/>
          </a:solidFill>
          <a:ln w="7620">
            <a:solidFill>
              <a:srgbClr val="C1CDD6"/>
            </a:solidFill>
            <a:prstDash val="solid"/>
          </a:ln>
        </p:spPr>
      </p:sp>
      <p:sp>
        <p:nvSpPr>
          <p:cNvPr id="15" name="Shape 11"/>
          <p:cNvSpPr/>
          <p:nvPr/>
        </p:nvSpPr>
        <p:spPr>
          <a:xfrm>
            <a:off x="9804440" y="1746885"/>
            <a:ext cx="390049" cy="390049"/>
          </a:xfrm>
          <a:prstGeom prst="roundRect">
            <a:avLst>
              <a:gd name="adj" fmla="val 23440864"/>
            </a:avLst>
          </a:prstGeom>
          <a:solidFill>
            <a:srgbClr val="366183"/>
          </a:solidFill>
          <a:ln/>
        </p:spPr>
      </p:sp>
      <p:pic>
        <p:nvPicPr>
          <p:cNvPr id="16" name="Image 2" descr="preencoded.png">    </p:cNvPr>
          <p:cNvPicPr>
            <a:picLocks noChangeAspect="1"/>
          </p:cNvPicPr>
          <p:nvPr/>
        </p:nvPicPr>
        <p:blipFill>
          <a:blip r:embed="rId3"/>
          <a:stretch>
            <a:fillRect/>
          </a:stretch>
        </p:blipFill>
        <p:spPr>
          <a:xfrm>
            <a:off x="9911715" y="1832134"/>
            <a:ext cx="175498" cy="219432"/>
          </a:xfrm>
          <a:prstGeom prst="rect">
            <a:avLst/>
          </a:prstGeom>
        </p:spPr>
      </p:pic>
      <p:sp>
        <p:nvSpPr>
          <p:cNvPr id="17" name="Text 12"/>
          <p:cNvSpPr/>
          <p:nvPr/>
        </p:nvSpPr>
        <p:spPr>
          <a:xfrm>
            <a:off x="11020068" y="2266950"/>
            <a:ext cx="1736765"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Customized Solutions</a:t>
            </a:r>
            <a:endParaRPr lang="en-US" sz="1250" dirty="0"/>
          </a:p>
        </p:txBody>
      </p:sp>
      <p:sp>
        <p:nvSpPr>
          <p:cNvPr id="18" name="Text 13"/>
          <p:cNvSpPr/>
          <p:nvPr/>
        </p:nvSpPr>
        <p:spPr>
          <a:xfrm>
            <a:off x="9804440" y="2548057"/>
            <a:ext cx="4168021" cy="624007"/>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Meticulously designed to align with the specific needs, objectives, and constraints of each organization, considering industry, scale, and growth strategy.</a:t>
            </a:r>
            <a:endParaRPr lang="en-US" sz="1000" dirty="0"/>
          </a:p>
        </p:txBody>
      </p:sp>
      <p:sp>
        <p:nvSpPr>
          <p:cNvPr id="19" name="Shape 14"/>
          <p:cNvSpPr/>
          <p:nvPr/>
        </p:nvSpPr>
        <p:spPr>
          <a:xfrm>
            <a:off x="520184" y="3439716"/>
            <a:ext cx="6729889" cy="1492448"/>
          </a:xfrm>
          <a:prstGeom prst="roundRect">
            <a:avLst>
              <a:gd name="adj" fmla="val 3660"/>
            </a:avLst>
          </a:prstGeom>
          <a:solidFill>
            <a:srgbClr val="DBE7F0"/>
          </a:solidFill>
          <a:ln w="7620">
            <a:solidFill>
              <a:srgbClr val="C1CDD6"/>
            </a:solidFill>
            <a:prstDash val="solid"/>
          </a:ln>
        </p:spPr>
      </p:sp>
      <p:sp>
        <p:nvSpPr>
          <p:cNvPr id="20" name="Shape 15"/>
          <p:cNvSpPr/>
          <p:nvPr/>
        </p:nvSpPr>
        <p:spPr>
          <a:xfrm>
            <a:off x="657820" y="3577352"/>
            <a:ext cx="390049" cy="390049"/>
          </a:xfrm>
          <a:prstGeom prst="roundRect">
            <a:avLst>
              <a:gd name="adj" fmla="val 23440864"/>
            </a:avLst>
          </a:prstGeom>
          <a:solidFill>
            <a:srgbClr val="366183"/>
          </a:solidFill>
          <a:ln/>
        </p:spPr>
      </p:sp>
      <p:pic>
        <p:nvPicPr>
          <p:cNvPr id="21" name="Image 3" descr="preencoded.png">    </p:cNvPr>
          <p:cNvPicPr>
            <a:picLocks noChangeAspect="1"/>
          </p:cNvPicPr>
          <p:nvPr/>
        </p:nvPicPr>
        <p:blipFill>
          <a:blip r:embed="rId4"/>
          <a:stretch>
            <a:fillRect/>
          </a:stretch>
        </p:blipFill>
        <p:spPr>
          <a:xfrm>
            <a:off x="765096" y="3662601"/>
            <a:ext cx="175498" cy="219432"/>
          </a:xfrm>
          <a:prstGeom prst="rect">
            <a:avLst/>
          </a:prstGeom>
        </p:spPr>
      </p:pic>
      <p:sp>
        <p:nvSpPr>
          <p:cNvPr id="22" name="Text 16"/>
          <p:cNvSpPr/>
          <p:nvPr/>
        </p:nvSpPr>
        <p:spPr>
          <a:xfrm>
            <a:off x="2661999" y="4097417"/>
            <a:ext cx="2446139"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Transparency &amp; Accountability</a:t>
            </a:r>
            <a:endParaRPr lang="en-US" sz="1250" dirty="0"/>
          </a:p>
        </p:txBody>
      </p:sp>
      <p:sp>
        <p:nvSpPr>
          <p:cNvPr id="23" name="Text 17"/>
          <p:cNvSpPr/>
          <p:nvPr/>
        </p:nvSpPr>
        <p:spPr>
          <a:xfrm>
            <a:off x="657820" y="4378523"/>
            <a:ext cx="6454616" cy="416004"/>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Precise reporting on capital performance and strategy outcomes, complemented by access to a vast network of international collaborations and investment opportunities in global markets.</a:t>
            </a:r>
            <a:endParaRPr lang="en-US" sz="1000" dirty="0"/>
          </a:p>
        </p:txBody>
      </p:sp>
      <p:sp>
        <p:nvSpPr>
          <p:cNvPr id="24" name="Shape 18"/>
          <p:cNvSpPr/>
          <p:nvPr/>
        </p:nvSpPr>
        <p:spPr>
          <a:xfrm>
            <a:off x="7380089" y="3439716"/>
            <a:ext cx="6730008" cy="1492448"/>
          </a:xfrm>
          <a:prstGeom prst="roundRect">
            <a:avLst>
              <a:gd name="adj" fmla="val 3660"/>
            </a:avLst>
          </a:prstGeom>
          <a:solidFill>
            <a:srgbClr val="DBE7F0"/>
          </a:solidFill>
          <a:ln w="7620">
            <a:solidFill>
              <a:srgbClr val="C1CDD6"/>
            </a:solidFill>
            <a:prstDash val="solid"/>
          </a:ln>
        </p:spPr>
      </p:sp>
      <p:sp>
        <p:nvSpPr>
          <p:cNvPr id="25" name="Shape 19"/>
          <p:cNvSpPr/>
          <p:nvPr/>
        </p:nvSpPr>
        <p:spPr>
          <a:xfrm>
            <a:off x="7517725" y="3577352"/>
            <a:ext cx="390049" cy="390049"/>
          </a:xfrm>
          <a:prstGeom prst="roundRect">
            <a:avLst>
              <a:gd name="adj" fmla="val 23440864"/>
            </a:avLst>
          </a:prstGeom>
          <a:solidFill>
            <a:srgbClr val="366183"/>
          </a:solidFill>
          <a:ln/>
        </p:spPr>
      </p:sp>
      <p:pic>
        <p:nvPicPr>
          <p:cNvPr id="26" name="Image 4" descr="preencoded.png">    </p:cNvPr>
          <p:cNvPicPr>
            <a:picLocks noChangeAspect="1"/>
          </p:cNvPicPr>
          <p:nvPr/>
        </p:nvPicPr>
        <p:blipFill>
          <a:blip r:embed="rId5"/>
          <a:stretch>
            <a:fillRect/>
          </a:stretch>
        </p:blipFill>
        <p:spPr>
          <a:xfrm>
            <a:off x="7625001" y="3662601"/>
            <a:ext cx="175498" cy="219432"/>
          </a:xfrm>
          <a:prstGeom prst="rect">
            <a:avLst/>
          </a:prstGeom>
        </p:spPr>
      </p:pic>
      <p:sp>
        <p:nvSpPr>
          <p:cNvPr id="27" name="Text 20"/>
          <p:cNvSpPr/>
          <p:nvPr/>
        </p:nvSpPr>
        <p:spPr>
          <a:xfrm>
            <a:off x="9748123" y="4097417"/>
            <a:ext cx="1993821" cy="203121"/>
          </a:xfrm>
          <a:prstGeom prst="rect">
            <a:avLst/>
          </a:prstGeom>
          <a:noFill/>
          <a:ln/>
        </p:spPr>
        <p:txBody>
          <a:bodyPr wrap="none" lIns="0" tIns="0" rIns="0" bIns="0" rtlCol="0" anchor="t"/>
          <a:lstStyle/>
          <a:p>
            <a:pPr algn="ctr" indent="0" marL="0">
              <a:lnSpc>
                <a:spcPts val="1550"/>
              </a:lnSpc>
              <a:buNone/>
            </a:pPr>
            <a:r>
              <a:rPr lang="en-US" sz="1250" b="1" dirty="0">
                <a:solidFill>
                  <a:srgbClr val="010141"/>
                </a:solidFill>
                <a:latin typeface="Inter Bold" pitchFamily="34" charset="0"/>
                <a:ea typeface="Inter Bold" pitchFamily="34" charset="-122"/>
                <a:cs typeface="Inter Bold" pitchFamily="34" charset="-120"/>
              </a:rPr>
              <a:t>Sustainability Integration</a:t>
            </a:r>
            <a:endParaRPr lang="en-US" sz="1250" dirty="0"/>
          </a:p>
        </p:txBody>
      </p:sp>
      <p:sp>
        <p:nvSpPr>
          <p:cNvPr id="28" name="Text 21"/>
          <p:cNvSpPr/>
          <p:nvPr/>
        </p:nvSpPr>
        <p:spPr>
          <a:xfrm>
            <a:off x="7517725" y="4378523"/>
            <a:ext cx="6454735" cy="416004"/>
          </a:xfrm>
          <a:prstGeom prst="rect">
            <a:avLst/>
          </a:prstGeom>
          <a:noFill/>
          <a:ln/>
        </p:spPr>
        <p:txBody>
          <a:bodyPr wrap="squar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Integration of sustainability and social responsibility principles into all services to create long-term value, coupled with continuous advisory and post-implementation support to ensure enduring success.</a:t>
            </a:r>
            <a:endParaRPr lang="en-US" sz="1000" dirty="0"/>
          </a:p>
        </p:txBody>
      </p:sp>
      <p:sp>
        <p:nvSpPr>
          <p:cNvPr id="29" name="Text 22"/>
          <p:cNvSpPr/>
          <p:nvPr/>
        </p:nvSpPr>
        <p:spPr>
          <a:xfrm>
            <a:off x="5259943" y="5127188"/>
            <a:ext cx="4110514" cy="243721"/>
          </a:xfrm>
          <a:prstGeom prst="rect">
            <a:avLst/>
          </a:prstGeom>
          <a:noFill/>
          <a:ln/>
        </p:spPr>
        <p:txBody>
          <a:bodyPr wrap="none" lIns="0" tIns="0" rIns="0" bIns="0" rtlCol="0" anchor="t"/>
          <a:lstStyle/>
          <a:p>
            <a:pPr algn="ctr" indent="0" marL="0">
              <a:lnSpc>
                <a:spcPts val="1900"/>
              </a:lnSpc>
              <a:buNone/>
            </a:pPr>
            <a:r>
              <a:rPr lang="en-US" sz="1500" b="1" dirty="0">
                <a:solidFill>
                  <a:srgbClr val="010141"/>
                </a:solidFill>
                <a:latin typeface="Inter Bold" pitchFamily="34" charset="0"/>
                <a:ea typeface="Inter Bold" pitchFamily="34" charset="-122"/>
                <a:cs typeface="Inter Bold" pitchFamily="34" charset="-120"/>
              </a:rPr>
              <a:t>A Commitment to Responsible Stewardship</a:t>
            </a:r>
            <a:endParaRPr lang="en-US" sz="1500" dirty="0"/>
          </a:p>
        </p:txBody>
      </p:sp>
      <p:sp>
        <p:nvSpPr>
          <p:cNvPr id="30" name="Text 23"/>
          <p:cNvSpPr/>
          <p:nvPr/>
        </p:nvSpPr>
        <p:spPr>
          <a:xfrm>
            <a:off x="520184" y="5565934"/>
            <a:ext cx="13590032" cy="208002"/>
          </a:xfrm>
          <a:prstGeom prst="rect">
            <a:avLst/>
          </a:prstGeom>
          <a:noFill/>
          <a:ln/>
        </p:spPr>
        <p:txBody>
          <a:bodyPr wrap="none" lIns="0" tIns="0" rIns="0" bIns="0" rtlCol="0" anchor="t"/>
          <a:lstStyle/>
          <a:p>
            <a:pPr algn="ctr" indent="0" marL="0">
              <a:lnSpc>
                <a:spcPts val="1600"/>
              </a:lnSpc>
              <a:buNone/>
            </a:pPr>
            <a:r>
              <a:rPr lang="en-US" sz="1000" dirty="0">
                <a:solidFill>
                  <a:srgbClr val="010141"/>
                </a:solidFill>
                <a:latin typeface="Inter" pitchFamily="34" charset="0"/>
                <a:ea typeface="Inter" pitchFamily="34" charset="-122"/>
                <a:cs typeface="Inter" pitchFamily="34" charset="-120"/>
              </a:rPr>
              <a:t>AMETAZ GROUP views capital management not merely as a financial function but as an instrument for generating a positive societal and environmental impact. This commitment is manifested in three principal domains:</a:t>
            </a:r>
            <a:endParaRPr lang="en-US" sz="1000" dirty="0"/>
          </a:p>
        </p:txBody>
      </p:sp>
      <p:sp>
        <p:nvSpPr>
          <p:cNvPr id="31" name="Text 24"/>
          <p:cNvSpPr/>
          <p:nvPr/>
        </p:nvSpPr>
        <p:spPr>
          <a:xfrm>
            <a:off x="1726883" y="6050161"/>
            <a:ext cx="1904524" cy="203121"/>
          </a:xfrm>
          <a:prstGeom prst="rect">
            <a:avLst/>
          </a:prstGeom>
          <a:noFill/>
          <a:ln/>
        </p:spPr>
        <p:txBody>
          <a:bodyPr wrap="none" lIns="0" tIns="0" rIns="0" bIns="0" rtlCol="0" anchor="t"/>
          <a:lstStyle/>
          <a:p>
            <a:pPr algn="ctr" indent="0" marL="0">
              <a:lnSpc>
                <a:spcPts val="1550"/>
              </a:lnSpc>
              <a:buNone/>
            </a:pPr>
            <a:r>
              <a:rPr lang="en-US" sz="1250" b="1" dirty="0">
                <a:solidFill>
                  <a:srgbClr val="366183"/>
                </a:solidFill>
                <a:latin typeface="Inter Bold" pitchFamily="34" charset="0"/>
                <a:ea typeface="Inter Bold" pitchFamily="34" charset="-122"/>
                <a:cs typeface="Inter Bold" pitchFamily="34" charset="-120"/>
              </a:rPr>
              <a:t>Responsible Investment</a:t>
            </a:r>
            <a:endParaRPr lang="en-US" sz="1250" dirty="0"/>
          </a:p>
        </p:txBody>
      </p:sp>
      <p:sp>
        <p:nvSpPr>
          <p:cNvPr id="32" name="Text 25"/>
          <p:cNvSpPr/>
          <p:nvPr/>
        </p:nvSpPr>
        <p:spPr>
          <a:xfrm>
            <a:off x="520184" y="6383298"/>
            <a:ext cx="4318040" cy="208002"/>
          </a:xfrm>
          <a:prstGeom prst="rect">
            <a:avLst/>
          </a:prstGeom>
          <a:noFill/>
          <a:ln/>
        </p:spPr>
        <p:txBody>
          <a:bodyPr wrap="none" lIns="0" tIns="0" rIns="0" bIns="0" rtlCol="0" anchor="t"/>
          <a:lstStyle/>
          <a:p>
            <a:pPr algn="l" marL="342900" indent="-342900">
              <a:lnSpc>
                <a:spcPts val="1600"/>
              </a:lnSpc>
              <a:buSzPct val="100000"/>
              <a:buChar char="•"/>
            </a:pPr>
            <a:r>
              <a:rPr lang="en-US" sz="1000" dirty="0">
                <a:solidFill>
                  <a:srgbClr val="010141"/>
                </a:solidFill>
                <a:latin typeface="Inter" pitchFamily="34" charset="0"/>
                <a:ea typeface="Inter" pitchFamily="34" charset="-122"/>
                <a:cs typeface="Inter" pitchFamily="34" charset="-120"/>
              </a:rPr>
              <a:t>Integrating ESG criteria into investment decisions</a:t>
            </a:r>
            <a:endParaRPr lang="en-US" sz="1000" dirty="0"/>
          </a:p>
        </p:txBody>
      </p:sp>
      <p:sp>
        <p:nvSpPr>
          <p:cNvPr id="33" name="Text 26"/>
          <p:cNvSpPr/>
          <p:nvPr/>
        </p:nvSpPr>
        <p:spPr>
          <a:xfrm>
            <a:off x="520184" y="6636782"/>
            <a:ext cx="4318040" cy="416004"/>
          </a:xfrm>
          <a:prstGeom prst="rect">
            <a:avLst/>
          </a:prstGeom>
          <a:noFill/>
          <a:ln/>
        </p:spPr>
        <p:txBody>
          <a:bodyPr wrap="square" lIns="0" tIns="0" rIns="0" bIns="0" rtlCol="0" anchor="t"/>
          <a:lstStyle/>
          <a:p>
            <a:pPr algn="l" marL="342900" indent="-342900">
              <a:lnSpc>
                <a:spcPts val="1600"/>
              </a:lnSpc>
              <a:buSzPct val="100000"/>
              <a:buChar char="•"/>
            </a:pPr>
            <a:r>
              <a:rPr lang="en-US" sz="1000" dirty="0">
                <a:solidFill>
                  <a:srgbClr val="010141"/>
                </a:solidFill>
                <a:latin typeface="Inter" pitchFamily="34" charset="0"/>
                <a:ea typeface="Inter" pitchFamily="34" charset="-122"/>
                <a:cs typeface="Inter" pitchFamily="34" charset="-120"/>
              </a:rPr>
              <a:t>Assessing the social and environmental impact of projects prior to investment</a:t>
            </a:r>
            <a:endParaRPr lang="en-US" sz="1000" dirty="0"/>
          </a:p>
        </p:txBody>
      </p:sp>
      <p:sp>
        <p:nvSpPr>
          <p:cNvPr id="34" name="Text 27"/>
          <p:cNvSpPr/>
          <p:nvPr/>
        </p:nvSpPr>
        <p:spPr>
          <a:xfrm>
            <a:off x="520184" y="7098268"/>
            <a:ext cx="4318040" cy="416004"/>
          </a:xfrm>
          <a:prstGeom prst="rect">
            <a:avLst/>
          </a:prstGeom>
          <a:noFill/>
          <a:ln/>
        </p:spPr>
        <p:txBody>
          <a:bodyPr wrap="square" lIns="0" tIns="0" rIns="0" bIns="0" rtlCol="0" anchor="t"/>
          <a:lstStyle/>
          <a:p>
            <a:pPr algn="l" marL="342900" indent="-342900">
              <a:lnSpc>
                <a:spcPts val="1600"/>
              </a:lnSpc>
              <a:buSzPct val="100000"/>
              <a:buChar char="•"/>
            </a:pPr>
            <a:r>
              <a:rPr lang="en-US" sz="1000" dirty="0">
                <a:solidFill>
                  <a:srgbClr val="010141"/>
                </a:solidFill>
                <a:latin typeface="Inter" pitchFamily="34" charset="0"/>
                <a:ea typeface="Inter" pitchFamily="34" charset="-122"/>
                <a:cs typeface="Inter" pitchFamily="34" charset="-120"/>
              </a:rPr>
              <a:t>Prioritizing investments aligned with the United Nations Sustainable Development Goals</a:t>
            </a:r>
            <a:endParaRPr lang="en-US" sz="1000" dirty="0"/>
          </a:p>
        </p:txBody>
      </p:sp>
      <p:sp>
        <p:nvSpPr>
          <p:cNvPr id="35" name="Text 28"/>
          <p:cNvSpPr/>
          <p:nvPr/>
        </p:nvSpPr>
        <p:spPr>
          <a:xfrm>
            <a:off x="6196132" y="6050161"/>
            <a:ext cx="2251710" cy="203121"/>
          </a:xfrm>
          <a:prstGeom prst="rect">
            <a:avLst/>
          </a:prstGeom>
          <a:noFill/>
          <a:ln/>
        </p:spPr>
        <p:txBody>
          <a:bodyPr wrap="none" lIns="0" tIns="0" rIns="0" bIns="0" rtlCol="0" anchor="t"/>
          <a:lstStyle/>
          <a:p>
            <a:pPr algn="ctr" indent="0" marL="0">
              <a:lnSpc>
                <a:spcPts val="1550"/>
              </a:lnSpc>
              <a:buNone/>
            </a:pPr>
            <a:r>
              <a:rPr lang="en-US" sz="1250" b="1" dirty="0">
                <a:solidFill>
                  <a:srgbClr val="366183"/>
                </a:solidFill>
                <a:latin typeface="Inter Bold" pitchFamily="34" charset="0"/>
                <a:ea typeface="Inter Bold" pitchFamily="34" charset="-122"/>
                <a:cs typeface="Inter Bold" pitchFamily="34" charset="-120"/>
              </a:rPr>
              <a:t>Transparency &amp; Governance</a:t>
            </a:r>
            <a:endParaRPr lang="en-US" sz="1250" dirty="0"/>
          </a:p>
        </p:txBody>
      </p:sp>
      <p:sp>
        <p:nvSpPr>
          <p:cNvPr id="36" name="Text 29"/>
          <p:cNvSpPr/>
          <p:nvPr/>
        </p:nvSpPr>
        <p:spPr>
          <a:xfrm>
            <a:off x="5163026" y="6383298"/>
            <a:ext cx="4318040" cy="208002"/>
          </a:xfrm>
          <a:prstGeom prst="rect">
            <a:avLst/>
          </a:prstGeom>
          <a:noFill/>
          <a:ln/>
        </p:spPr>
        <p:txBody>
          <a:bodyPr wrap="none" lIns="0" tIns="0" rIns="0" bIns="0" rtlCol="0" anchor="t"/>
          <a:lstStyle/>
          <a:p>
            <a:pPr algn="l" marL="342900" indent="-342900">
              <a:lnSpc>
                <a:spcPts val="1600"/>
              </a:lnSpc>
              <a:buSzPct val="100000"/>
              <a:buChar char="•"/>
            </a:pPr>
            <a:r>
              <a:rPr lang="en-US" sz="1000" dirty="0">
                <a:solidFill>
                  <a:srgbClr val="010141"/>
                </a:solidFill>
                <a:latin typeface="Inter" pitchFamily="34" charset="0"/>
                <a:ea typeface="Inter" pitchFamily="34" charset="-122"/>
                <a:cs typeface="Inter" pitchFamily="34" charset="-120"/>
              </a:rPr>
              <a:t>Adherence to the highest standards of corporate governance</a:t>
            </a:r>
            <a:endParaRPr lang="en-US" sz="1000" dirty="0"/>
          </a:p>
        </p:txBody>
      </p:sp>
      <p:sp>
        <p:nvSpPr>
          <p:cNvPr id="37" name="Text 30"/>
          <p:cNvSpPr/>
          <p:nvPr/>
        </p:nvSpPr>
        <p:spPr>
          <a:xfrm>
            <a:off x="5163026" y="6636782"/>
            <a:ext cx="4318040" cy="208002"/>
          </a:xfrm>
          <a:prstGeom prst="rect">
            <a:avLst/>
          </a:prstGeom>
          <a:noFill/>
          <a:ln/>
        </p:spPr>
        <p:txBody>
          <a:bodyPr wrap="none" lIns="0" tIns="0" rIns="0" bIns="0" rtlCol="0" anchor="t"/>
          <a:lstStyle/>
          <a:p>
            <a:pPr algn="l" marL="342900" indent="-342900">
              <a:lnSpc>
                <a:spcPts val="1600"/>
              </a:lnSpc>
              <a:buSzPct val="100000"/>
              <a:buChar char="•"/>
            </a:pPr>
            <a:r>
              <a:rPr lang="en-US" sz="1000" dirty="0">
                <a:solidFill>
                  <a:srgbClr val="010141"/>
                </a:solidFill>
                <a:latin typeface="Inter" pitchFamily="34" charset="0"/>
                <a:ea typeface="Inter" pitchFamily="34" charset="-122"/>
                <a:cs typeface="Inter" pitchFamily="34" charset="-120"/>
              </a:rPr>
              <a:t>Transparent reporting of financial and non-financial performance</a:t>
            </a:r>
            <a:endParaRPr lang="en-US" sz="1000" dirty="0"/>
          </a:p>
        </p:txBody>
      </p:sp>
      <p:sp>
        <p:nvSpPr>
          <p:cNvPr id="38" name="Text 31"/>
          <p:cNvSpPr/>
          <p:nvPr/>
        </p:nvSpPr>
        <p:spPr>
          <a:xfrm>
            <a:off x="5163026" y="6890266"/>
            <a:ext cx="4318040" cy="416004"/>
          </a:xfrm>
          <a:prstGeom prst="rect">
            <a:avLst/>
          </a:prstGeom>
          <a:noFill/>
          <a:ln/>
        </p:spPr>
        <p:txBody>
          <a:bodyPr wrap="square" lIns="0" tIns="0" rIns="0" bIns="0" rtlCol="0" anchor="t"/>
          <a:lstStyle/>
          <a:p>
            <a:pPr algn="l" marL="342900" indent="-342900">
              <a:lnSpc>
                <a:spcPts val="1600"/>
              </a:lnSpc>
              <a:buSzPct val="100000"/>
              <a:buChar char="•"/>
            </a:pPr>
            <a:r>
              <a:rPr lang="en-US" sz="1000" dirty="0">
                <a:solidFill>
                  <a:srgbClr val="010141"/>
                </a:solidFill>
                <a:latin typeface="Inter" pitchFamily="34" charset="0"/>
                <a:ea typeface="Inter" pitchFamily="34" charset="-122"/>
                <a:cs typeface="Inter" pitchFamily="34" charset="-120"/>
              </a:rPr>
              <a:t>Commitment to combating corruption and promoting professional ethics</a:t>
            </a:r>
            <a:endParaRPr lang="en-US" sz="1000" dirty="0"/>
          </a:p>
        </p:txBody>
      </p:sp>
      <p:sp>
        <p:nvSpPr>
          <p:cNvPr id="39" name="Text 32"/>
          <p:cNvSpPr/>
          <p:nvPr/>
        </p:nvSpPr>
        <p:spPr>
          <a:xfrm>
            <a:off x="11152108" y="6050161"/>
            <a:ext cx="1625560" cy="203121"/>
          </a:xfrm>
          <a:prstGeom prst="rect">
            <a:avLst/>
          </a:prstGeom>
          <a:noFill/>
          <a:ln/>
        </p:spPr>
        <p:txBody>
          <a:bodyPr wrap="none" lIns="0" tIns="0" rIns="0" bIns="0" rtlCol="0" anchor="t"/>
          <a:lstStyle/>
          <a:p>
            <a:pPr algn="ctr" indent="0" marL="0">
              <a:lnSpc>
                <a:spcPts val="1550"/>
              </a:lnSpc>
              <a:buNone/>
            </a:pPr>
            <a:r>
              <a:rPr lang="en-US" sz="1250" b="1" dirty="0">
                <a:solidFill>
                  <a:srgbClr val="366183"/>
                </a:solidFill>
                <a:latin typeface="Inter Bold" pitchFamily="34" charset="0"/>
                <a:ea typeface="Inter Bold" pitchFamily="34" charset="-122"/>
                <a:cs typeface="Inter Bold" pitchFamily="34" charset="-120"/>
              </a:rPr>
              <a:t>Social Impact</a:t>
            </a:r>
            <a:endParaRPr lang="en-US" sz="1250" dirty="0"/>
          </a:p>
        </p:txBody>
      </p:sp>
      <p:sp>
        <p:nvSpPr>
          <p:cNvPr id="40" name="Text 33"/>
          <p:cNvSpPr/>
          <p:nvPr/>
        </p:nvSpPr>
        <p:spPr>
          <a:xfrm>
            <a:off x="9805868" y="6383298"/>
            <a:ext cx="4318040" cy="208002"/>
          </a:xfrm>
          <a:prstGeom prst="rect">
            <a:avLst/>
          </a:prstGeom>
          <a:noFill/>
          <a:ln/>
        </p:spPr>
        <p:txBody>
          <a:bodyPr wrap="none" lIns="0" tIns="0" rIns="0" bIns="0" rtlCol="0" anchor="t"/>
          <a:lstStyle/>
          <a:p>
            <a:pPr algn="l" marL="342900" indent="-342900">
              <a:lnSpc>
                <a:spcPts val="1600"/>
              </a:lnSpc>
              <a:buSzPct val="100000"/>
              <a:buChar char="•"/>
            </a:pPr>
            <a:r>
              <a:rPr lang="en-US" sz="1000" dirty="0">
                <a:solidFill>
                  <a:srgbClr val="010141"/>
                </a:solidFill>
                <a:latin typeface="Inter" pitchFamily="34" charset="0"/>
                <a:ea typeface="Inter" pitchFamily="34" charset="-122"/>
                <a:cs typeface="Inter" pitchFamily="34" charset="-120"/>
              </a:rPr>
              <a:t>Supporting local economic development projects</a:t>
            </a:r>
            <a:endParaRPr lang="en-US" sz="1000" dirty="0"/>
          </a:p>
        </p:txBody>
      </p:sp>
      <p:sp>
        <p:nvSpPr>
          <p:cNvPr id="41" name="Text 34"/>
          <p:cNvSpPr/>
          <p:nvPr/>
        </p:nvSpPr>
        <p:spPr>
          <a:xfrm>
            <a:off x="9805868" y="6636782"/>
            <a:ext cx="4318040" cy="208002"/>
          </a:xfrm>
          <a:prstGeom prst="rect">
            <a:avLst/>
          </a:prstGeom>
          <a:noFill/>
          <a:ln/>
        </p:spPr>
        <p:txBody>
          <a:bodyPr wrap="none" lIns="0" tIns="0" rIns="0" bIns="0" rtlCol="0" anchor="t"/>
          <a:lstStyle/>
          <a:p>
            <a:pPr algn="l" marL="342900" indent="-342900">
              <a:lnSpc>
                <a:spcPts val="1600"/>
              </a:lnSpc>
              <a:buSzPct val="100000"/>
              <a:buChar char="•"/>
            </a:pPr>
            <a:r>
              <a:rPr lang="en-US" sz="1000" dirty="0">
                <a:solidFill>
                  <a:srgbClr val="010141"/>
                </a:solidFill>
                <a:latin typeface="Inter" pitchFamily="34" charset="0"/>
                <a:ea typeface="Inter" pitchFamily="34" charset="-122"/>
                <a:cs typeface="Inter" pitchFamily="34" charset="-120"/>
              </a:rPr>
              <a:t>Investing in education and workforce empowerment</a:t>
            </a:r>
            <a:endParaRPr lang="en-US" sz="1000" dirty="0"/>
          </a:p>
        </p:txBody>
      </p:sp>
      <p:sp>
        <p:nvSpPr>
          <p:cNvPr id="42" name="Text 35"/>
          <p:cNvSpPr/>
          <p:nvPr/>
        </p:nvSpPr>
        <p:spPr>
          <a:xfrm>
            <a:off x="9805868" y="6890266"/>
            <a:ext cx="4318040" cy="416004"/>
          </a:xfrm>
          <a:prstGeom prst="rect">
            <a:avLst/>
          </a:prstGeom>
          <a:noFill/>
          <a:ln/>
        </p:spPr>
        <p:txBody>
          <a:bodyPr wrap="square" lIns="0" tIns="0" rIns="0" bIns="0" rtlCol="0" anchor="t"/>
          <a:lstStyle/>
          <a:p>
            <a:pPr algn="l" marL="342900" indent="-342900">
              <a:lnSpc>
                <a:spcPts val="1600"/>
              </a:lnSpc>
              <a:buSzPct val="100000"/>
              <a:buChar char="•"/>
            </a:pPr>
            <a:r>
              <a:rPr lang="en-US" sz="1000" dirty="0">
                <a:solidFill>
                  <a:srgbClr val="010141"/>
                </a:solidFill>
                <a:latin typeface="Inter" pitchFamily="34" charset="0"/>
                <a:ea typeface="Inter" pitchFamily="34" charset="-122"/>
                <a:cs typeface="Inter" pitchFamily="34" charset="-120"/>
              </a:rPr>
              <a:t>Promoting financial inclusion and equitable access to financial services</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2025-08-31T21:09:41Z</dcterms:created>
  <dcterms:modified xsi:type="dcterms:W3CDTF">2025-08-31T21:09:41Z</dcterms:modified>
</cp:coreProperties>
</file>