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Inter"/>
      <p:regular r:id="rId17"/>
    </p:embeddedFont>
    <p:embeddedFont>
      <p:font typeface="Inter"/>
      <p:regular r:id="rId18"/>
    </p:embeddedFont>
    <p:embeddedFont>
      <p:font typeface="Inter"/>
      <p:regular r:id="rId19"/>
    </p:embeddedFont>
    <p:embeddedFont>
      <p:font typeface="Inter"/>
      <p:regular r:id="rId20"/>
    </p:embeddedFont>
    <p:embeddedFont>
      <p:font typeface="Inter"/>
      <p:regular r:id="rId21"/>
    </p:embeddedFont>
    <p:embeddedFont>
      <p:font typeface="Inter"/>
      <p:regular r:id="rId22"/>
    </p:embeddedFont>
    <p:embeddedFont>
      <p:font typeface="Inter"/>
      <p:regular r:id="rId23"/>
    </p:embeddedFont>
    <p:embeddedFont>
      <p:font typeface="Inter"/>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939FA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6618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9099A7"/>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366183"/>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366183"/>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1.xml"/><Relationship Id="rId7"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slideLayout" Target="../slideLayouts/slideLayout6.xml"/><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8.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877026"/>
            <a:ext cx="7556421" cy="1860233"/>
          </a:xfrm>
          <a:prstGeom prst="rect">
            <a:avLst/>
          </a:prstGeom>
          <a:noFill/>
          <a:ln/>
        </p:spPr>
        <p:txBody>
          <a:bodyPr wrap="square" lIns="0" tIns="0" rIns="0" bIns="0" rtlCol="0" anchor="t"/>
          <a:lstStyle/>
          <a:p>
            <a:pPr algn="ctr" indent="0" marL="0">
              <a:lnSpc>
                <a:spcPts val="4850"/>
              </a:lnSpc>
              <a:buNone/>
            </a:pPr>
            <a:r>
              <a:rPr lang="en-US" sz="3900" b="1" dirty="0">
                <a:solidFill>
                  <a:srgbClr val="010141"/>
                </a:solidFill>
                <a:latin typeface="Inter Bold" pitchFamily="34" charset="0"/>
                <a:ea typeface="Inter Bold" pitchFamily="34" charset="-122"/>
                <a:cs typeface="Inter Bold" pitchFamily="34" charset="-120"/>
              </a:rPr>
              <a:t>Energy at AMETAZ GROUP: Engineering Sustainable Solutions</a:t>
            </a:r>
            <a:endParaRPr lang="en-US" sz="3900" dirty="0"/>
          </a:p>
        </p:txBody>
      </p:sp>
      <p:sp>
        <p:nvSpPr>
          <p:cNvPr id="4" name="Text 1"/>
          <p:cNvSpPr/>
          <p:nvPr/>
        </p:nvSpPr>
        <p:spPr>
          <a:xfrm>
            <a:off x="793790" y="5034915"/>
            <a:ext cx="7556421" cy="317540"/>
          </a:xfrm>
          <a:prstGeom prst="rect">
            <a:avLst/>
          </a:prstGeom>
          <a:noFill/>
          <a:ln/>
        </p:spPr>
        <p:txBody>
          <a:bodyPr wrap="non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Fostering Boundless Innovation and Cultivating Global Leadership</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307800" y="402908"/>
            <a:ext cx="6014799" cy="366117"/>
          </a:xfrm>
          <a:prstGeom prst="rect">
            <a:avLst/>
          </a:prstGeom>
          <a:noFill/>
          <a:ln/>
        </p:spPr>
        <p:txBody>
          <a:bodyPr wrap="none" lIns="0" tIns="0" rIns="0" bIns="0" rtlCol="0" anchor="t"/>
          <a:lstStyle/>
          <a:p>
            <a:pPr algn="ctr" indent="0" marL="0">
              <a:lnSpc>
                <a:spcPts val="2850"/>
              </a:lnSpc>
              <a:buNone/>
            </a:pPr>
            <a:r>
              <a:rPr lang="en-US" sz="2300" b="1" dirty="0">
                <a:solidFill>
                  <a:srgbClr val="010141"/>
                </a:solidFill>
                <a:latin typeface="Inter Bold" pitchFamily="34" charset="0"/>
                <a:ea typeface="Inter Bold" pitchFamily="34" charset="-122"/>
                <a:cs typeface="Inter Bold" pitchFamily="34" charset="-120"/>
              </a:rPr>
              <a:t>Your Partner in the Energy Transformation</a:t>
            </a:r>
            <a:endParaRPr lang="en-US" sz="2300" dirty="0"/>
          </a:p>
        </p:txBody>
      </p:sp>
      <p:sp>
        <p:nvSpPr>
          <p:cNvPr id="3" name="Text 1"/>
          <p:cNvSpPr/>
          <p:nvPr/>
        </p:nvSpPr>
        <p:spPr>
          <a:xfrm>
            <a:off x="585668" y="1061799"/>
            <a:ext cx="13459063" cy="468630"/>
          </a:xfrm>
          <a:prstGeom prst="rect">
            <a:avLst/>
          </a:prstGeom>
          <a:noFill/>
          <a:ln/>
        </p:spPr>
        <p:txBody>
          <a:bodyPr wrap="square" lIns="0" tIns="0" rIns="0" bIns="0" rtlCol="0" anchor="t"/>
          <a:lstStyle/>
          <a:p>
            <a:pPr algn="ctr" indent="0" marL="0">
              <a:lnSpc>
                <a:spcPts val="1800"/>
              </a:lnSpc>
              <a:buNone/>
            </a:pPr>
            <a:r>
              <a:rPr lang="en-US" sz="1150" dirty="0">
                <a:solidFill>
                  <a:srgbClr val="010141"/>
                </a:solidFill>
                <a:latin typeface="Inter" pitchFamily="34" charset="0"/>
                <a:ea typeface="Inter" pitchFamily="34" charset="-122"/>
                <a:cs typeface="Inter" pitchFamily="34" charset="-120"/>
              </a:rPr>
              <a:t>In today's complex energy landscape, organizational success depends on the ability to adapt to rapid change, embrace new technologies, and commit to sustainability. With a profound understanding of this necessity, AMETAZ GROUP positions itself as the strategic partner of choice for organizations on their energy transition journey.</a:t>
            </a:r>
            <a:endParaRPr lang="en-US" sz="1150" dirty="0"/>
          </a:p>
        </p:txBody>
      </p:sp>
      <p:sp>
        <p:nvSpPr>
          <p:cNvPr id="4" name="Text 2"/>
          <p:cNvSpPr/>
          <p:nvPr/>
        </p:nvSpPr>
        <p:spPr>
          <a:xfrm>
            <a:off x="585668" y="1695093"/>
            <a:ext cx="13459063" cy="234315"/>
          </a:xfrm>
          <a:prstGeom prst="rect">
            <a:avLst/>
          </a:prstGeom>
          <a:noFill/>
          <a:ln/>
        </p:spPr>
        <p:txBody>
          <a:bodyPr wrap="none" lIns="0" tIns="0" rIns="0" bIns="0" rtlCol="0" anchor="t"/>
          <a:lstStyle/>
          <a:p>
            <a:pPr algn="ctr" indent="0" marL="0">
              <a:lnSpc>
                <a:spcPts val="1800"/>
              </a:lnSpc>
              <a:buNone/>
            </a:pPr>
            <a:r>
              <a:rPr lang="en-US" sz="1150" dirty="0">
                <a:solidFill>
                  <a:srgbClr val="010141"/>
                </a:solidFill>
                <a:latin typeface="Inter" pitchFamily="34" charset="0"/>
                <a:ea typeface="Inter" pitchFamily="34" charset="-122"/>
                <a:cs typeface="Inter" pitchFamily="34" charset="-120"/>
              </a:rPr>
              <a:t>The company's energy services are architected upon the principles of:</a:t>
            </a:r>
            <a:endParaRPr lang="en-US" sz="1150" dirty="0"/>
          </a:p>
        </p:txBody>
      </p:sp>
      <p:sp>
        <p:nvSpPr>
          <p:cNvPr id="5" name="Shape 3"/>
          <p:cNvSpPr/>
          <p:nvPr/>
        </p:nvSpPr>
        <p:spPr>
          <a:xfrm>
            <a:off x="585668" y="2094071"/>
            <a:ext cx="4388763" cy="1678543"/>
          </a:xfrm>
          <a:prstGeom prst="roundRect">
            <a:avLst>
              <a:gd name="adj" fmla="val 3664"/>
            </a:avLst>
          </a:prstGeom>
          <a:solidFill>
            <a:srgbClr val="DBE7F0"/>
          </a:solidFill>
          <a:ln w="7620">
            <a:solidFill>
              <a:srgbClr val="C1CDD6"/>
            </a:solidFill>
            <a:prstDash val="solid"/>
          </a:ln>
        </p:spPr>
      </p:sp>
      <p:sp>
        <p:nvSpPr>
          <p:cNvPr id="6" name="Shape 4"/>
          <p:cNvSpPr/>
          <p:nvPr/>
        </p:nvSpPr>
        <p:spPr>
          <a:xfrm>
            <a:off x="739616" y="2248019"/>
            <a:ext cx="439222" cy="439222"/>
          </a:xfrm>
          <a:prstGeom prst="roundRect">
            <a:avLst>
              <a:gd name="adj" fmla="val 20816547"/>
            </a:avLst>
          </a:prstGeom>
          <a:solidFill>
            <a:srgbClr val="366183"/>
          </a:solidFill>
          <a:ln/>
        </p:spPr>
      </p:sp>
      <p:pic>
        <p:nvPicPr>
          <p:cNvPr id="7" name="Image 0" descr="preencoded.png">    </p:cNvPr>
          <p:cNvPicPr>
            <a:picLocks noChangeAspect="1"/>
          </p:cNvPicPr>
          <p:nvPr/>
        </p:nvPicPr>
        <p:blipFill>
          <a:blip r:embed="rId1"/>
          <a:stretch>
            <a:fillRect/>
          </a:stretch>
        </p:blipFill>
        <p:spPr>
          <a:xfrm>
            <a:off x="860346" y="2344103"/>
            <a:ext cx="197644" cy="247055"/>
          </a:xfrm>
          <a:prstGeom prst="rect">
            <a:avLst/>
          </a:prstGeom>
        </p:spPr>
      </p:pic>
      <p:sp>
        <p:nvSpPr>
          <p:cNvPr id="8" name="Text 5"/>
          <p:cNvSpPr/>
          <p:nvPr/>
        </p:nvSpPr>
        <p:spPr>
          <a:xfrm>
            <a:off x="1864757" y="2833568"/>
            <a:ext cx="1830467" cy="228719"/>
          </a:xfrm>
          <a:prstGeom prst="rect">
            <a:avLst/>
          </a:prstGeom>
          <a:noFill/>
          <a:ln/>
        </p:spPr>
        <p:txBody>
          <a:bodyPr wrap="none" lIns="0" tIns="0" rIns="0" bIns="0" rtlCol="0" anchor="t"/>
          <a:lstStyle/>
          <a:p>
            <a:pPr algn="ctr" indent="0" marL="0">
              <a:lnSpc>
                <a:spcPts val="1800"/>
              </a:lnSpc>
              <a:buNone/>
            </a:pPr>
            <a:r>
              <a:rPr lang="en-US" sz="1400" b="1" dirty="0">
                <a:solidFill>
                  <a:srgbClr val="010141"/>
                </a:solidFill>
                <a:latin typeface="Inter Bold" pitchFamily="34" charset="0"/>
                <a:ea typeface="Inter Bold" pitchFamily="34" charset="-122"/>
                <a:cs typeface="Inter Bold" pitchFamily="34" charset="-120"/>
              </a:rPr>
              <a:t>Sustainability</a:t>
            </a:r>
            <a:endParaRPr lang="en-US" sz="1400" dirty="0"/>
          </a:p>
        </p:txBody>
      </p:sp>
      <p:sp>
        <p:nvSpPr>
          <p:cNvPr id="9" name="Text 6"/>
          <p:cNvSpPr/>
          <p:nvPr/>
        </p:nvSpPr>
        <p:spPr>
          <a:xfrm>
            <a:off x="739616" y="3150037"/>
            <a:ext cx="4080867" cy="468630"/>
          </a:xfrm>
          <a:prstGeom prst="rect">
            <a:avLst/>
          </a:prstGeom>
          <a:noFill/>
          <a:ln/>
        </p:spPr>
        <p:txBody>
          <a:bodyPr wrap="square" lIns="0" tIns="0" rIns="0" bIns="0" rtlCol="0" anchor="t"/>
          <a:lstStyle/>
          <a:p>
            <a:pPr algn="ctr" indent="0" marL="0">
              <a:lnSpc>
                <a:spcPts val="1800"/>
              </a:lnSpc>
              <a:buNone/>
            </a:pPr>
            <a:r>
              <a:rPr lang="en-US" sz="1150" dirty="0">
                <a:solidFill>
                  <a:srgbClr val="010141"/>
                </a:solidFill>
                <a:latin typeface="Inter" pitchFamily="34" charset="0"/>
                <a:ea typeface="Inter" pitchFamily="34" charset="-122"/>
                <a:cs typeface="Inter" pitchFamily="34" charset="-120"/>
              </a:rPr>
              <a:t>Developing environmentally and economically responsible solutions</a:t>
            </a:r>
            <a:endParaRPr lang="en-US" sz="1150" dirty="0"/>
          </a:p>
        </p:txBody>
      </p:sp>
      <p:sp>
        <p:nvSpPr>
          <p:cNvPr id="10" name="Shape 7"/>
          <p:cNvSpPr/>
          <p:nvPr/>
        </p:nvSpPr>
        <p:spPr>
          <a:xfrm>
            <a:off x="5120759" y="2094071"/>
            <a:ext cx="4388763" cy="1678543"/>
          </a:xfrm>
          <a:prstGeom prst="roundRect">
            <a:avLst>
              <a:gd name="adj" fmla="val 3664"/>
            </a:avLst>
          </a:prstGeom>
          <a:solidFill>
            <a:srgbClr val="DBE7F0"/>
          </a:solidFill>
          <a:ln w="7620">
            <a:solidFill>
              <a:srgbClr val="C1CDD6"/>
            </a:solidFill>
            <a:prstDash val="solid"/>
          </a:ln>
        </p:spPr>
      </p:sp>
      <p:sp>
        <p:nvSpPr>
          <p:cNvPr id="11" name="Shape 8"/>
          <p:cNvSpPr/>
          <p:nvPr/>
        </p:nvSpPr>
        <p:spPr>
          <a:xfrm>
            <a:off x="5274707" y="2248019"/>
            <a:ext cx="439222" cy="439222"/>
          </a:xfrm>
          <a:prstGeom prst="roundRect">
            <a:avLst>
              <a:gd name="adj" fmla="val 20816547"/>
            </a:avLst>
          </a:prstGeom>
          <a:solidFill>
            <a:srgbClr val="366183"/>
          </a:solidFill>
          <a:ln/>
        </p:spPr>
      </p:sp>
      <p:pic>
        <p:nvPicPr>
          <p:cNvPr id="12" name="Image 1" descr="preencoded.png">    </p:cNvPr>
          <p:cNvPicPr>
            <a:picLocks noChangeAspect="1"/>
          </p:cNvPicPr>
          <p:nvPr/>
        </p:nvPicPr>
        <p:blipFill>
          <a:blip r:embed="rId2"/>
          <a:stretch>
            <a:fillRect/>
          </a:stretch>
        </p:blipFill>
        <p:spPr>
          <a:xfrm>
            <a:off x="5395436" y="2344103"/>
            <a:ext cx="197644" cy="247055"/>
          </a:xfrm>
          <a:prstGeom prst="rect">
            <a:avLst/>
          </a:prstGeom>
        </p:spPr>
      </p:pic>
      <p:sp>
        <p:nvSpPr>
          <p:cNvPr id="13" name="Text 9"/>
          <p:cNvSpPr/>
          <p:nvPr/>
        </p:nvSpPr>
        <p:spPr>
          <a:xfrm>
            <a:off x="6399848" y="2833568"/>
            <a:ext cx="1830467" cy="228719"/>
          </a:xfrm>
          <a:prstGeom prst="rect">
            <a:avLst/>
          </a:prstGeom>
          <a:noFill/>
          <a:ln/>
        </p:spPr>
        <p:txBody>
          <a:bodyPr wrap="none" lIns="0" tIns="0" rIns="0" bIns="0" rtlCol="0" anchor="t"/>
          <a:lstStyle/>
          <a:p>
            <a:pPr algn="ctr" indent="0" marL="0">
              <a:lnSpc>
                <a:spcPts val="1800"/>
              </a:lnSpc>
              <a:buNone/>
            </a:pPr>
            <a:r>
              <a:rPr lang="en-US" sz="1400" b="1" dirty="0">
                <a:solidFill>
                  <a:srgbClr val="010141"/>
                </a:solidFill>
                <a:latin typeface="Inter Bold" pitchFamily="34" charset="0"/>
                <a:ea typeface="Inter Bold" pitchFamily="34" charset="-122"/>
                <a:cs typeface="Inter Bold" pitchFamily="34" charset="-120"/>
              </a:rPr>
              <a:t>Innovation</a:t>
            </a:r>
            <a:endParaRPr lang="en-US" sz="1400" dirty="0"/>
          </a:p>
        </p:txBody>
      </p:sp>
      <p:sp>
        <p:nvSpPr>
          <p:cNvPr id="14" name="Text 10"/>
          <p:cNvSpPr/>
          <p:nvPr/>
        </p:nvSpPr>
        <p:spPr>
          <a:xfrm>
            <a:off x="5274707" y="3150037"/>
            <a:ext cx="4080867" cy="234315"/>
          </a:xfrm>
          <a:prstGeom prst="rect">
            <a:avLst/>
          </a:prstGeom>
          <a:noFill/>
          <a:ln/>
        </p:spPr>
        <p:txBody>
          <a:bodyPr wrap="none" lIns="0" tIns="0" rIns="0" bIns="0" rtlCol="0" anchor="t"/>
          <a:lstStyle/>
          <a:p>
            <a:pPr algn="ctr" indent="0" marL="0">
              <a:lnSpc>
                <a:spcPts val="1800"/>
              </a:lnSpc>
              <a:buNone/>
            </a:pPr>
            <a:r>
              <a:rPr lang="en-US" sz="1150" dirty="0">
                <a:solidFill>
                  <a:srgbClr val="010141"/>
                </a:solidFill>
                <a:latin typeface="Inter" pitchFamily="34" charset="0"/>
                <a:ea typeface="Inter" pitchFamily="34" charset="-122"/>
                <a:cs typeface="Inter" pitchFamily="34" charset="-120"/>
              </a:rPr>
              <a:t>Utilizing the latest technologies and methodologies</a:t>
            </a:r>
            <a:endParaRPr lang="en-US" sz="1150" dirty="0"/>
          </a:p>
        </p:txBody>
      </p:sp>
      <p:sp>
        <p:nvSpPr>
          <p:cNvPr id="15" name="Shape 11"/>
          <p:cNvSpPr/>
          <p:nvPr/>
        </p:nvSpPr>
        <p:spPr>
          <a:xfrm>
            <a:off x="9655850" y="2094071"/>
            <a:ext cx="4388763" cy="1678543"/>
          </a:xfrm>
          <a:prstGeom prst="roundRect">
            <a:avLst>
              <a:gd name="adj" fmla="val 3664"/>
            </a:avLst>
          </a:prstGeom>
          <a:solidFill>
            <a:srgbClr val="DBE7F0"/>
          </a:solidFill>
          <a:ln w="7620">
            <a:solidFill>
              <a:srgbClr val="C1CDD6"/>
            </a:solidFill>
            <a:prstDash val="solid"/>
          </a:ln>
        </p:spPr>
      </p:sp>
      <p:sp>
        <p:nvSpPr>
          <p:cNvPr id="16" name="Shape 12"/>
          <p:cNvSpPr/>
          <p:nvPr/>
        </p:nvSpPr>
        <p:spPr>
          <a:xfrm>
            <a:off x="9809798" y="2248019"/>
            <a:ext cx="439222" cy="439222"/>
          </a:xfrm>
          <a:prstGeom prst="roundRect">
            <a:avLst>
              <a:gd name="adj" fmla="val 20816547"/>
            </a:avLst>
          </a:prstGeom>
          <a:solidFill>
            <a:srgbClr val="366183"/>
          </a:solidFill>
          <a:ln/>
        </p:spPr>
      </p:sp>
      <p:pic>
        <p:nvPicPr>
          <p:cNvPr id="17" name="Image 2" descr="preencoded.png">    </p:cNvPr>
          <p:cNvPicPr>
            <a:picLocks noChangeAspect="1"/>
          </p:cNvPicPr>
          <p:nvPr/>
        </p:nvPicPr>
        <p:blipFill>
          <a:blip r:embed="rId3"/>
          <a:stretch>
            <a:fillRect/>
          </a:stretch>
        </p:blipFill>
        <p:spPr>
          <a:xfrm>
            <a:off x="9930527" y="2344103"/>
            <a:ext cx="197644" cy="247055"/>
          </a:xfrm>
          <a:prstGeom prst="rect">
            <a:avLst/>
          </a:prstGeom>
        </p:spPr>
      </p:pic>
      <p:sp>
        <p:nvSpPr>
          <p:cNvPr id="18" name="Text 13"/>
          <p:cNvSpPr/>
          <p:nvPr/>
        </p:nvSpPr>
        <p:spPr>
          <a:xfrm>
            <a:off x="10934938" y="2833568"/>
            <a:ext cx="1830467" cy="228719"/>
          </a:xfrm>
          <a:prstGeom prst="rect">
            <a:avLst/>
          </a:prstGeom>
          <a:noFill/>
          <a:ln/>
        </p:spPr>
        <p:txBody>
          <a:bodyPr wrap="none" lIns="0" tIns="0" rIns="0" bIns="0" rtlCol="0" anchor="t"/>
          <a:lstStyle/>
          <a:p>
            <a:pPr algn="ctr" indent="0" marL="0">
              <a:lnSpc>
                <a:spcPts val="1800"/>
              </a:lnSpc>
              <a:buNone/>
            </a:pPr>
            <a:r>
              <a:rPr lang="en-US" sz="1400" b="1" dirty="0">
                <a:solidFill>
                  <a:srgbClr val="010141"/>
                </a:solidFill>
                <a:latin typeface="Inter Bold" pitchFamily="34" charset="0"/>
                <a:ea typeface="Inter Bold" pitchFamily="34" charset="-122"/>
                <a:cs typeface="Inter Bold" pitchFamily="34" charset="-120"/>
              </a:rPr>
              <a:t>Integration</a:t>
            </a:r>
            <a:endParaRPr lang="en-US" sz="1400" dirty="0"/>
          </a:p>
        </p:txBody>
      </p:sp>
      <p:sp>
        <p:nvSpPr>
          <p:cNvPr id="19" name="Text 14"/>
          <p:cNvSpPr/>
          <p:nvPr/>
        </p:nvSpPr>
        <p:spPr>
          <a:xfrm>
            <a:off x="9809798" y="3150037"/>
            <a:ext cx="4080867" cy="468630"/>
          </a:xfrm>
          <a:prstGeom prst="rect">
            <a:avLst/>
          </a:prstGeom>
          <a:noFill/>
          <a:ln/>
        </p:spPr>
        <p:txBody>
          <a:bodyPr wrap="square" lIns="0" tIns="0" rIns="0" bIns="0" rtlCol="0" anchor="t"/>
          <a:lstStyle/>
          <a:p>
            <a:pPr algn="ctr" indent="0" marL="0">
              <a:lnSpc>
                <a:spcPts val="1800"/>
              </a:lnSpc>
              <a:buNone/>
            </a:pPr>
            <a:r>
              <a:rPr lang="en-US" sz="1150" dirty="0">
                <a:solidFill>
                  <a:srgbClr val="010141"/>
                </a:solidFill>
                <a:latin typeface="Inter" pitchFamily="34" charset="0"/>
                <a:ea typeface="Inter" pitchFamily="34" charset="-122"/>
                <a:cs typeface="Inter" pitchFamily="34" charset="-120"/>
              </a:rPr>
              <a:t>Creating cohesive systems covering the entire energy value chain</a:t>
            </a:r>
            <a:endParaRPr lang="en-US" sz="1150" dirty="0"/>
          </a:p>
        </p:txBody>
      </p:sp>
      <p:sp>
        <p:nvSpPr>
          <p:cNvPr id="20" name="Shape 15"/>
          <p:cNvSpPr/>
          <p:nvPr/>
        </p:nvSpPr>
        <p:spPr>
          <a:xfrm>
            <a:off x="585668" y="3918942"/>
            <a:ext cx="6656308" cy="1444228"/>
          </a:xfrm>
          <a:prstGeom prst="roundRect">
            <a:avLst>
              <a:gd name="adj" fmla="val 4259"/>
            </a:avLst>
          </a:prstGeom>
          <a:solidFill>
            <a:srgbClr val="DBE7F0"/>
          </a:solidFill>
          <a:ln w="7620">
            <a:solidFill>
              <a:srgbClr val="C1CDD6"/>
            </a:solidFill>
            <a:prstDash val="solid"/>
          </a:ln>
        </p:spPr>
      </p:sp>
      <p:sp>
        <p:nvSpPr>
          <p:cNvPr id="21" name="Shape 16"/>
          <p:cNvSpPr/>
          <p:nvPr/>
        </p:nvSpPr>
        <p:spPr>
          <a:xfrm>
            <a:off x="739616" y="4072890"/>
            <a:ext cx="439222" cy="439222"/>
          </a:xfrm>
          <a:prstGeom prst="roundRect">
            <a:avLst>
              <a:gd name="adj" fmla="val 20816547"/>
            </a:avLst>
          </a:prstGeom>
          <a:solidFill>
            <a:srgbClr val="366183"/>
          </a:solidFill>
          <a:ln/>
        </p:spPr>
      </p:sp>
      <p:pic>
        <p:nvPicPr>
          <p:cNvPr id="22" name="Image 3" descr="preencoded.png">    </p:cNvPr>
          <p:cNvPicPr>
            <a:picLocks noChangeAspect="1"/>
          </p:cNvPicPr>
          <p:nvPr/>
        </p:nvPicPr>
        <p:blipFill>
          <a:blip r:embed="rId4"/>
          <a:stretch>
            <a:fillRect/>
          </a:stretch>
        </p:blipFill>
        <p:spPr>
          <a:xfrm>
            <a:off x="860346" y="4168973"/>
            <a:ext cx="197644" cy="247055"/>
          </a:xfrm>
          <a:prstGeom prst="rect">
            <a:avLst/>
          </a:prstGeom>
        </p:spPr>
      </p:pic>
      <p:sp>
        <p:nvSpPr>
          <p:cNvPr id="23" name="Text 17"/>
          <p:cNvSpPr/>
          <p:nvPr/>
        </p:nvSpPr>
        <p:spPr>
          <a:xfrm>
            <a:off x="2998589" y="4658439"/>
            <a:ext cx="1830467" cy="228719"/>
          </a:xfrm>
          <a:prstGeom prst="rect">
            <a:avLst/>
          </a:prstGeom>
          <a:noFill/>
          <a:ln/>
        </p:spPr>
        <p:txBody>
          <a:bodyPr wrap="none" lIns="0" tIns="0" rIns="0" bIns="0" rtlCol="0" anchor="t"/>
          <a:lstStyle/>
          <a:p>
            <a:pPr algn="ctr" indent="0" marL="0">
              <a:lnSpc>
                <a:spcPts val="1800"/>
              </a:lnSpc>
              <a:buNone/>
            </a:pPr>
            <a:r>
              <a:rPr lang="en-US" sz="1400" b="1" dirty="0">
                <a:solidFill>
                  <a:srgbClr val="010141"/>
                </a:solidFill>
                <a:latin typeface="Inter Bold" pitchFamily="34" charset="0"/>
                <a:ea typeface="Inter Bold" pitchFamily="34" charset="-122"/>
                <a:cs typeface="Inter Bold" pitchFamily="34" charset="-120"/>
              </a:rPr>
              <a:t>Efficiency</a:t>
            </a:r>
            <a:endParaRPr lang="en-US" sz="1400" dirty="0"/>
          </a:p>
        </p:txBody>
      </p:sp>
      <p:sp>
        <p:nvSpPr>
          <p:cNvPr id="24" name="Text 18"/>
          <p:cNvSpPr/>
          <p:nvPr/>
        </p:nvSpPr>
        <p:spPr>
          <a:xfrm>
            <a:off x="739616" y="4974908"/>
            <a:ext cx="6348413" cy="234315"/>
          </a:xfrm>
          <a:prstGeom prst="rect">
            <a:avLst/>
          </a:prstGeom>
          <a:noFill/>
          <a:ln/>
        </p:spPr>
        <p:txBody>
          <a:bodyPr wrap="none" lIns="0" tIns="0" rIns="0" bIns="0" rtlCol="0" anchor="t"/>
          <a:lstStyle/>
          <a:p>
            <a:pPr algn="ctr" indent="0" marL="0">
              <a:lnSpc>
                <a:spcPts val="1800"/>
              </a:lnSpc>
              <a:buNone/>
            </a:pPr>
            <a:r>
              <a:rPr lang="en-US" sz="1150" dirty="0">
                <a:solidFill>
                  <a:srgbClr val="010141"/>
                </a:solidFill>
                <a:latin typeface="Inter" pitchFamily="34" charset="0"/>
                <a:ea typeface="Inter" pitchFamily="34" charset="-122"/>
                <a:cs typeface="Inter" pitchFamily="34" charset="-120"/>
              </a:rPr>
              <a:t>Optimizing performance and reducing costs</a:t>
            </a:r>
            <a:endParaRPr lang="en-US" sz="1150" dirty="0"/>
          </a:p>
        </p:txBody>
      </p:sp>
      <p:sp>
        <p:nvSpPr>
          <p:cNvPr id="25" name="Shape 19"/>
          <p:cNvSpPr/>
          <p:nvPr/>
        </p:nvSpPr>
        <p:spPr>
          <a:xfrm>
            <a:off x="7388304" y="3918942"/>
            <a:ext cx="6656308" cy="1444228"/>
          </a:xfrm>
          <a:prstGeom prst="roundRect">
            <a:avLst>
              <a:gd name="adj" fmla="val 4259"/>
            </a:avLst>
          </a:prstGeom>
          <a:solidFill>
            <a:srgbClr val="DBE7F0"/>
          </a:solidFill>
          <a:ln w="7620">
            <a:solidFill>
              <a:srgbClr val="C1CDD6"/>
            </a:solidFill>
            <a:prstDash val="solid"/>
          </a:ln>
        </p:spPr>
      </p:sp>
      <p:sp>
        <p:nvSpPr>
          <p:cNvPr id="26" name="Shape 20"/>
          <p:cNvSpPr/>
          <p:nvPr/>
        </p:nvSpPr>
        <p:spPr>
          <a:xfrm>
            <a:off x="7542252" y="4072890"/>
            <a:ext cx="439222" cy="439222"/>
          </a:xfrm>
          <a:prstGeom prst="roundRect">
            <a:avLst>
              <a:gd name="adj" fmla="val 20816547"/>
            </a:avLst>
          </a:prstGeom>
          <a:solidFill>
            <a:srgbClr val="366183"/>
          </a:solidFill>
          <a:ln/>
        </p:spPr>
      </p:sp>
      <p:pic>
        <p:nvPicPr>
          <p:cNvPr id="27" name="Image 4" descr="preencoded.png">    </p:cNvPr>
          <p:cNvPicPr>
            <a:picLocks noChangeAspect="1"/>
          </p:cNvPicPr>
          <p:nvPr/>
        </p:nvPicPr>
        <p:blipFill>
          <a:blip r:embed="rId5"/>
          <a:stretch>
            <a:fillRect/>
          </a:stretch>
        </p:blipFill>
        <p:spPr>
          <a:xfrm>
            <a:off x="7662982" y="4168973"/>
            <a:ext cx="197644" cy="247055"/>
          </a:xfrm>
          <a:prstGeom prst="rect">
            <a:avLst/>
          </a:prstGeom>
        </p:spPr>
      </p:pic>
      <p:sp>
        <p:nvSpPr>
          <p:cNvPr id="28" name="Text 21"/>
          <p:cNvSpPr/>
          <p:nvPr/>
        </p:nvSpPr>
        <p:spPr>
          <a:xfrm>
            <a:off x="9801225" y="4658439"/>
            <a:ext cx="1830467" cy="228719"/>
          </a:xfrm>
          <a:prstGeom prst="rect">
            <a:avLst/>
          </a:prstGeom>
          <a:noFill/>
          <a:ln/>
        </p:spPr>
        <p:txBody>
          <a:bodyPr wrap="none" lIns="0" tIns="0" rIns="0" bIns="0" rtlCol="0" anchor="t"/>
          <a:lstStyle/>
          <a:p>
            <a:pPr algn="ctr" indent="0" marL="0">
              <a:lnSpc>
                <a:spcPts val="1800"/>
              </a:lnSpc>
              <a:buNone/>
            </a:pPr>
            <a:r>
              <a:rPr lang="en-US" sz="1400" b="1" dirty="0">
                <a:solidFill>
                  <a:srgbClr val="010141"/>
                </a:solidFill>
                <a:latin typeface="Inter Bold" pitchFamily="34" charset="0"/>
                <a:ea typeface="Inter Bold" pitchFamily="34" charset="-122"/>
                <a:cs typeface="Inter Bold" pitchFamily="34" charset="-120"/>
              </a:rPr>
              <a:t>Human-Centricity</a:t>
            </a:r>
            <a:endParaRPr lang="en-US" sz="1400" dirty="0"/>
          </a:p>
        </p:txBody>
      </p:sp>
      <p:sp>
        <p:nvSpPr>
          <p:cNvPr id="29" name="Text 22"/>
          <p:cNvSpPr/>
          <p:nvPr/>
        </p:nvSpPr>
        <p:spPr>
          <a:xfrm>
            <a:off x="7542252" y="4974908"/>
            <a:ext cx="6348413" cy="234315"/>
          </a:xfrm>
          <a:prstGeom prst="rect">
            <a:avLst/>
          </a:prstGeom>
          <a:noFill/>
          <a:ln/>
        </p:spPr>
        <p:txBody>
          <a:bodyPr wrap="none" lIns="0" tIns="0" rIns="0" bIns="0" rtlCol="0" anchor="t"/>
          <a:lstStyle/>
          <a:p>
            <a:pPr algn="ctr" indent="0" marL="0">
              <a:lnSpc>
                <a:spcPts val="1800"/>
              </a:lnSpc>
              <a:buNone/>
            </a:pPr>
            <a:r>
              <a:rPr lang="en-US" sz="1150" dirty="0">
                <a:solidFill>
                  <a:srgbClr val="010141"/>
                </a:solidFill>
                <a:latin typeface="Inter" pitchFamily="34" charset="0"/>
                <a:ea typeface="Inter" pitchFamily="34" charset="-122"/>
                <a:cs typeface="Inter" pitchFamily="34" charset="-120"/>
              </a:rPr>
              <a:t>Designing solutions responsive to the real needs of communities</a:t>
            </a:r>
            <a:endParaRPr lang="en-US" sz="1150" dirty="0"/>
          </a:p>
        </p:txBody>
      </p:sp>
      <p:sp>
        <p:nvSpPr>
          <p:cNvPr id="30" name="Text 23"/>
          <p:cNvSpPr/>
          <p:nvPr/>
        </p:nvSpPr>
        <p:spPr>
          <a:xfrm>
            <a:off x="585668" y="5527834"/>
            <a:ext cx="13459063" cy="702945"/>
          </a:xfrm>
          <a:prstGeom prst="rect">
            <a:avLst/>
          </a:prstGeom>
          <a:noFill/>
          <a:ln/>
        </p:spPr>
        <p:txBody>
          <a:bodyPr wrap="square" lIns="0" tIns="0" rIns="0" bIns="0" rtlCol="0" anchor="t"/>
          <a:lstStyle/>
          <a:p>
            <a:pPr algn="ctr" indent="0" marL="0">
              <a:lnSpc>
                <a:spcPts val="1800"/>
              </a:lnSpc>
              <a:buNone/>
            </a:pPr>
            <a:r>
              <a:rPr lang="en-US" sz="1150" dirty="0">
                <a:solidFill>
                  <a:srgbClr val="010141"/>
                </a:solidFill>
                <a:latin typeface="Inter" pitchFamily="34" charset="0"/>
                <a:ea typeface="Inter" pitchFamily="34" charset="-122"/>
                <a:cs typeface="Inter" pitchFamily="34" charset="-120"/>
              </a:rPr>
              <a:t>Collaborating with AMETAZ GROUP enables organizations to move toward clean, sustainable energy with confidence and efficiency, leverage the latest digital and AI technologies in their energy systems, minimize the risks associated with the energy transition while capitalizing on its opportunities, create a positive impact on the environment and society, and solidify their leadership position in the competitive energy markets of the future.</a:t>
            </a:r>
            <a:endParaRPr lang="en-US" sz="1150" dirty="0"/>
          </a:p>
        </p:txBody>
      </p:sp>
      <p:sp>
        <p:nvSpPr>
          <p:cNvPr id="31" name="Text 24"/>
          <p:cNvSpPr/>
          <p:nvPr/>
        </p:nvSpPr>
        <p:spPr>
          <a:xfrm>
            <a:off x="585668" y="6395442"/>
            <a:ext cx="13459063" cy="468630"/>
          </a:xfrm>
          <a:prstGeom prst="rect">
            <a:avLst/>
          </a:prstGeom>
          <a:noFill/>
          <a:ln/>
        </p:spPr>
        <p:txBody>
          <a:bodyPr wrap="square" lIns="0" tIns="0" rIns="0" bIns="0" rtlCol="0" anchor="t"/>
          <a:lstStyle/>
          <a:p>
            <a:pPr algn="ctr" indent="0" marL="0">
              <a:lnSpc>
                <a:spcPts val="1800"/>
              </a:lnSpc>
              <a:buNone/>
            </a:pPr>
            <a:r>
              <a:rPr lang="en-US" sz="1150" dirty="0">
                <a:solidFill>
                  <a:srgbClr val="010141"/>
                </a:solidFill>
                <a:latin typeface="Inter" pitchFamily="34" charset="0"/>
                <a:ea typeface="Inter" pitchFamily="34" charset="-122"/>
                <a:cs typeface="Inter" pitchFamily="34" charset="-120"/>
              </a:rPr>
              <a:t>The confluence of unique team expertise, international experience, and a relentless commitment to continuous innovation establishes AMETAZ GROUP as the trusted partner for organizations seeking long-term success in the energy transformation.</a:t>
            </a:r>
            <a:endParaRPr lang="en-US" sz="1150" dirty="0"/>
          </a:p>
        </p:txBody>
      </p:sp>
      <p:sp>
        <p:nvSpPr>
          <p:cNvPr id="32" name="Text 25"/>
          <p:cNvSpPr/>
          <p:nvPr/>
        </p:nvSpPr>
        <p:spPr>
          <a:xfrm>
            <a:off x="805220" y="7193399"/>
            <a:ext cx="13239512" cy="468630"/>
          </a:xfrm>
          <a:prstGeom prst="rect">
            <a:avLst/>
          </a:prstGeom>
          <a:noFill/>
          <a:ln/>
        </p:spPr>
        <p:txBody>
          <a:bodyPr wrap="square" lIns="0" tIns="0" rIns="0" bIns="0" rtlCol="0" anchor="t"/>
          <a:lstStyle/>
          <a:p>
            <a:pPr algn="ctr" indent="0" marL="0">
              <a:lnSpc>
                <a:spcPts val="1800"/>
              </a:lnSpc>
              <a:buNone/>
            </a:pPr>
            <a:r>
              <a:rPr lang="en-US" sz="1150" dirty="0">
                <a:solidFill>
                  <a:srgbClr val="AFCBF8"/>
                </a:solidFill>
                <a:latin typeface="Inter" pitchFamily="34" charset="0"/>
                <a:ea typeface="Inter" pitchFamily="34" charset="-122"/>
                <a:cs typeface="Inter" pitchFamily="34" charset="-120"/>
              </a:rPr>
              <a:t>"At AMETAZ GROUP, we perceive energy not as a mere commodity, but as the driving force behind sustainable progress and the unifying element of society and nature; an intelligent, clean, and human-centric system that illuminates a brighter future for all."</a:t>
            </a:r>
            <a:endParaRPr lang="en-US" sz="1150" dirty="0"/>
          </a:p>
        </p:txBody>
      </p:sp>
      <p:sp>
        <p:nvSpPr>
          <p:cNvPr id="33" name="Shape 26"/>
          <p:cNvSpPr/>
          <p:nvPr/>
        </p:nvSpPr>
        <p:spPr>
          <a:xfrm>
            <a:off x="585668" y="7028736"/>
            <a:ext cx="15240" cy="797957"/>
          </a:xfrm>
          <a:prstGeom prst="rect">
            <a:avLst/>
          </a:prstGeom>
          <a:solidFill>
            <a:srgbClr val="366183"/>
          </a:solid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1222296" y="485537"/>
            <a:ext cx="12185809" cy="441365"/>
          </a:xfrm>
          <a:prstGeom prst="rect">
            <a:avLst/>
          </a:prstGeom>
          <a:noFill/>
          <a:ln/>
        </p:spPr>
        <p:txBody>
          <a:bodyPr wrap="none" lIns="0" tIns="0" rIns="0" bIns="0" rtlCol="0" anchor="t"/>
          <a:lstStyle/>
          <a:p>
            <a:pPr algn="ctr" indent="0" marL="0">
              <a:lnSpc>
                <a:spcPts val="3450"/>
              </a:lnSpc>
              <a:buNone/>
            </a:pPr>
            <a:r>
              <a:rPr lang="en-US" sz="2750" b="1" dirty="0">
                <a:solidFill>
                  <a:srgbClr val="010141"/>
                </a:solidFill>
                <a:latin typeface="Inter Bold" pitchFamily="34" charset="0"/>
                <a:ea typeface="Inter Bold" pitchFamily="34" charset="-122"/>
                <a:cs typeface="Inter Bold" pitchFamily="34" charset="-120"/>
              </a:rPr>
              <a:t>The Energy Transformation and the Imperative for a Sustainable Future</a:t>
            </a:r>
            <a:endParaRPr lang="en-US" sz="2750" dirty="0"/>
          </a:p>
        </p:txBody>
      </p:sp>
      <p:sp>
        <p:nvSpPr>
          <p:cNvPr id="3" name="Text 1"/>
          <p:cNvSpPr/>
          <p:nvPr/>
        </p:nvSpPr>
        <p:spPr>
          <a:xfrm>
            <a:off x="706279" y="1284327"/>
            <a:ext cx="7758351" cy="282416"/>
          </a:xfrm>
          <a:prstGeom prst="rect">
            <a:avLst/>
          </a:prstGeom>
          <a:noFill/>
          <a:ln/>
        </p:spPr>
        <p:txBody>
          <a:bodyPr wrap="none" lIns="0" tIns="0" rIns="0" bIns="0" rtlCol="0" anchor="t"/>
          <a:lstStyle/>
          <a:p>
            <a:pPr algn="ctr" indent="0" marL="0">
              <a:lnSpc>
                <a:spcPts val="2200"/>
              </a:lnSpc>
              <a:buNone/>
            </a:pPr>
            <a:endParaRPr lang="en-US" sz="1350" dirty="0"/>
          </a:p>
        </p:txBody>
      </p:sp>
      <p:sp>
        <p:nvSpPr>
          <p:cNvPr id="4" name="Text 2"/>
          <p:cNvSpPr/>
          <p:nvPr/>
        </p:nvSpPr>
        <p:spPr>
          <a:xfrm>
            <a:off x="706279" y="1725573"/>
            <a:ext cx="7758351" cy="282416"/>
          </a:xfrm>
          <a:prstGeom prst="rect">
            <a:avLst/>
          </a:prstGeom>
          <a:noFill/>
          <a:ln/>
        </p:spPr>
        <p:txBody>
          <a:bodyPr wrap="none" lIns="0" tIns="0" rIns="0" bIns="0" rtlCol="0" anchor="t"/>
          <a:lstStyle/>
          <a:p>
            <a:pPr algn="ctr" indent="0" marL="0">
              <a:lnSpc>
                <a:spcPts val="2200"/>
              </a:lnSpc>
              <a:buNone/>
            </a:pPr>
            <a:endParaRPr lang="en-US" sz="1350" dirty="0"/>
          </a:p>
        </p:txBody>
      </p:sp>
      <p:sp>
        <p:nvSpPr>
          <p:cNvPr id="5" name="Text 3"/>
          <p:cNvSpPr/>
          <p:nvPr/>
        </p:nvSpPr>
        <p:spPr>
          <a:xfrm>
            <a:off x="706279" y="2166818"/>
            <a:ext cx="7758351" cy="282416"/>
          </a:xfrm>
          <a:prstGeom prst="rect">
            <a:avLst/>
          </a:prstGeom>
          <a:noFill/>
          <a:ln/>
        </p:spPr>
        <p:txBody>
          <a:bodyPr wrap="none" lIns="0" tIns="0" rIns="0" bIns="0" rtlCol="0" anchor="t"/>
          <a:lstStyle/>
          <a:p>
            <a:pPr algn="ctr" indent="0" marL="0">
              <a:lnSpc>
                <a:spcPts val="2200"/>
              </a:lnSpc>
              <a:buNone/>
            </a:pPr>
            <a:endParaRPr lang="en-US" sz="1350" dirty="0"/>
          </a:p>
        </p:txBody>
      </p:sp>
      <p:sp>
        <p:nvSpPr>
          <p:cNvPr id="6" name="Text 4"/>
          <p:cNvSpPr/>
          <p:nvPr/>
        </p:nvSpPr>
        <p:spPr>
          <a:xfrm>
            <a:off x="706279" y="2608064"/>
            <a:ext cx="7758351" cy="1129665"/>
          </a:xfrm>
          <a:prstGeom prst="rect">
            <a:avLst/>
          </a:prstGeom>
          <a:noFill/>
          <a:ln/>
        </p:spPr>
        <p:txBody>
          <a:bodyPr wrap="square" lIns="0" tIns="0" rIns="0" bIns="0" rtlCol="0" anchor="t"/>
          <a:lstStyle/>
          <a:p>
            <a:pPr algn="ctr" indent="0" marL="0">
              <a:lnSpc>
                <a:spcPts val="2200"/>
              </a:lnSpc>
              <a:buNone/>
            </a:pPr>
            <a:r>
              <a:rPr lang="en-US" sz="1350" dirty="0">
                <a:solidFill>
                  <a:srgbClr val="010141"/>
                </a:solidFill>
                <a:latin typeface="Inter" pitchFamily="34" charset="0"/>
                <a:ea typeface="Inter" pitchFamily="34" charset="-122"/>
                <a:cs typeface="Inter" pitchFamily="34" charset="-120"/>
              </a:rPr>
              <a:t>In the twenty-first century, the energy industry stands at a historic inflection point. Amidst escalating concerns over climate change, the depletion of fossil fuel reserves, and an ever-increasing demand for clean energy, the world is rapidly transitioning toward sustainable energy models.</a:t>
            </a:r>
            <a:endParaRPr lang="en-US" sz="1350" dirty="0"/>
          </a:p>
        </p:txBody>
      </p:sp>
      <p:sp>
        <p:nvSpPr>
          <p:cNvPr id="7" name="Text 5"/>
          <p:cNvSpPr/>
          <p:nvPr/>
        </p:nvSpPr>
        <p:spPr>
          <a:xfrm>
            <a:off x="706279" y="3896558"/>
            <a:ext cx="7758351" cy="564833"/>
          </a:xfrm>
          <a:prstGeom prst="rect">
            <a:avLst/>
          </a:prstGeom>
          <a:noFill/>
          <a:ln/>
        </p:spPr>
        <p:txBody>
          <a:bodyPr wrap="square" lIns="0" tIns="0" rIns="0" bIns="0" rtlCol="0" anchor="t"/>
          <a:lstStyle/>
          <a:p>
            <a:pPr algn="ctr" indent="0" marL="0">
              <a:lnSpc>
                <a:spcPts val="2200"/>
              </a:lnSpc>
              <a:buNone/>
            </a:pPr>
            <a:r>
              <a:rPr lang="en-US" sz="1350" dirty="0">
                <a:solidFill>
                  <a:srgbClr val="010141"/>
                </a:solidFill>
                <a:latin typeface="Inter" pitchFamily="34" charset="0"/>
                <a:ea typeface="Inter" pitchFamily="34" charset="-122"/>
                <a:cs typeface="Inter" pitchFamily="34" charset="-120"/>
              </a:rPr>
              <a:t>Energy is no longer merely an economic commodity; it has evolved into a cornerstone of sustainable development, national security, and quality of life.</a:t>
            </a:r>
            <a:endParaRPr lang="en-US" sz="1350" dirty="0"/>
          </a:p>
        </p:txBody>
      </p:sp>
      <p:pic>
        <p:nvPicPr>
          <p:cNvPr id="8" name="Image 0" descr="preencoded.png">    </p:cNvPr>
          <p:cNvPicPr>
            <a:picLocks noChangeAspect="1"/>
          </p:cNvPicPr>
          <p:nvPr/>
        </p:nvPicPr>
        <p:blipFill>
          <a:blip r:embed="rId1"/>
          <a:stretch>
            <a:fillRect/>
          </a:stretch>
        </p:blipFill>
        <p:spPr>
          <a:xfrm>
            <a:off x="8903018" y="1324094"/>
            <a:ext cx="5028605" cy="5028605"/>
          </a:xfrm>
          <a:prstGeom prst="rect">
            <a:avLst/>
          </a:prstGeom>
        </p:spPr>
      </p:pic>
      <p:sp>
        <p:nvSpPr>
          <p:cNvPr id="9" name="Text 6"/>
          <p:cNvSpPr/>
          <p:nvPr/>
        </p:nvSpPr>
        <p:spPr>
          <a:xfrm>
            <a:off x="706279" y="6749891"/>
            <a:ext cx="13217843" cy="1129665"/>
          </a:xfrm>
          <a:prstGeom prst="rect">
            <a:avLst/>
          </a:prstGeom>
          <a:noFill/>
          <a:ln/>
        </p:spPr>
        <p:txBody>
          <a:bodyPr wrap="square" lIns="0" tIns="0" rIns="0" bIns="0" rtlCol="0" anchor="t"/>
          <a:lstStyle/>
          <a:p>
            <a:pPr algn="ctr" indent="0" marL="0">
              <a:lnSpc>
                <a:spcPts val="2200"/>
              </a:lnSpc>
              <a:buNone/>
            </a:pPr>
            <a:r>
              <a:rPr lang="en-US" sz="1350" dirty="0">
                <a:solidFill>
                  <a:srgbClr val="010141"/>
                </a:solidFill>
                <a:latin typeface="Inter" pitchFamily="34" charset="0"/>
                <a:ea typeface="Inter" pitchFamily="34" charset="-122"/>
                <a:cs typeface="Inter" pitchFamily="34" charset="-120"/>
              </a:rPr>
              <a:t>AMETAZ GROUP, with a profound understanding of this global transformation, has architected its energy services upon the core tenets of innovation, sustainability, and efficiency. By amalgamating multidisciplinary expertise across technology, engineering, and international management, the company serves as a steadfast navigator for organizations embarking on the transition to sustainable energy, empowering them not only to achieve environmental objectives but to conceive and implement novel, profitable, and responsible business models.</a:t>
            </a:r>
            <a:endParaRPr lang="en-US" sz="13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4050863" y="436840"/>
            <a:ext cx="6528673" cy="396002"/>
          </a:xfrm>
          <a:prstGeom prst="rect">
            <a:avLst/>
          </a:prstGeom>
          <a:noFill/>
          <a:ln/>
        </p:spPr>
        <p:txBody>
          <a:bodyPr wrap="none" lIns="0" tIns="0" rIns="0" bIns="0" rtlCol="0" anchor="t"/>
          <a:lstStyle/>
          <a:p>
            <a:pPr algn="ctr" indent="0" marL="0">
              <a:lnSpc>
                <a:spcPts val="3100"/>
              </a:lnSpc>
              <a:buNone/>
            </a:pPr>
            <a:r>
              <a:rPr lang="en-US" sz="2450" b="1" dirty="0">
                <a:solidFill>
                  <a:srgbClr val="010141"/>
                </a:solidFill>
                <a:latin typeface="Inter Bold" pitchFamily="34" charset="0"/>
                <a:ea typeface="Inter Bold" pitchFamily="34" charset="-122"/>
                <a:cs typeface="Inter Bold" pitchFamily="34" charset="-120"/>
              </a:rPr>
              <a:t>A Global Perspective on the Energy Sector</a:t>
            </a:r>
            <a:endParaRPr lang="en-US" sz="2450" dirty="0"/>
          </a:p>
        </p:txBody>
      </p:sp>
      <p:sp>
        <p:nvSpPr>
          <p:cNvPr id="3" name="Text 1"/>
          <p:cNvSpPr/>
          <p:nvPr/>
        </p:nvSpPr>
        <p:spPr>
          <a:xfrm>
            <a:off x="633651" y="1149667"/>
            <a:ext cx="13363099" cy="506968"/>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In the contemporary global view, the energy sector is a complex, multi-layered ecosystem encompassing the generation, transmission, distribution, storage, and efficient consumption of energy. This domain can be delineated across four primary dimensions:</a:t>
            </a:r>
            <a:endParaRPr lang="en-US" sz="1200" dirty="0"/>
          </a:p>
        </p:txBody>
      </p:sp>
      <p:sp>
        <p:nvSpPr>
          <p:cNvPr id="4" name="Shape 2"/>
          <p:cNvSpPr/>
          <p:nvPr/>
        </p:nvSpPr>
        <p:spPr>
          <a:xfrm>
            <a:off x="633651" y="2072283"/>
            <a:ext cx="6602373" cy="2535555"/>
          </a:xfrm>
          <a:prstGeom prst="roundRect">
            <a:avLst>
              <a:gd name="adj" fmla="val 4328"/>
            </a:avLst>
          </a:prstGeom>
          <a:solidFill>
            <a:srgbClr val="FFFFFF"/>
          </a:solidFill>
          <a:ln/>
        </p:spPr>
      </p:sp>
      <p:sp>
        <p:nvSpPr>
          <p:cNvPr id="5" name="Shape 3"/>
          <p:cNvSpPr/>
          <p:nvPr/>
        </p:nvSpPr>
        <p:spPr>
          <a:xfrm>
            <a:off x="633651" y="2049423"/>
            <a:ext cx="6602373" cy="91440"/>
          </a:xfrm>
          <a:prstGeom prst="roundRect">
            <a:avLst>
              <a:gd name="adj" fmla="val 72768"/>
            </a:avLst>
          </a:prstGeom>
          <a:solidFill>
            <a:srgbClr val="366183"/>
          </a:solidFill>
          <a:ln/>
        </p:spPr>
      </p:sp>
      <p:sp>
        <p:nvSpPr>
          <p:cNvPr id="6" name="Shape 4"/>
          <p:cNvSpPr/>
          <p:nvPr/>
        </p:nvSpPr>
        <p:spPr>
          <a:xfrm>
            <a:off x="3697188" y="1834753"/>
            <a:ext cx="475178" cy="475178"/>
          </a:xfrm>
          <a:prstGeom prst="roundRect">
            <a:avLst>
              <a:gd name="adj" fmla="val 192433"/>
            </a:avLst>
          </a:prstGeom>
          <a:solidFill>
            <a:srgbClr val="366183"/>
          </a:solidFill>
          <a:ln/>
        </p:spPr>
      </p:sp>
      <p:sp>
        <p:nvSpPr>
          <p:cNvPr id="7" name="Text 5"/>
          <p:cNvSpPr/>
          <p:nvPr/>
        </p:nvSpPr>
        <p:spPr>
          <a:xfrm>
            <a:off x="3839706" y="1953578"/>
            <a:ext cx="190024" cy="237530"/>
          </a:xfrm>
          <a:prstGeom prst="rect">
            <a:avLst/>
          </a:prstGeom>
          <a:noFill/>
          <a:ln/>
        </p:spPr>
        <p:txBody>
          <a:bodyPr wrap="none" lIns="0" tIns="0" rIns="0" bIns="0" rtlCol="0" anchor="t"/>
          <a:lstStyle/>
          <a:p>
            <a:pPr algn="l" indent="0" marL="0">
              <a:lnSpc>
                <a:spcPts val="2350"/>
              </a:lnSpc>
              <a:buNone/>
            </a:pPr>
            <a:r>
              <a:rPr lang="en-US" sz="1450" b="1" dirty="0">
                <a:solidFill>
                  <a:srgbClr val="FFFFFF"/>
                </a:solidFill>
                <a:latin typeface="Inter Bold" pitchFamily="34" charset="0"/>
                <a:ea typeface="Inter Bold" pitchFamily="34" charset="-122"/>
                <a:cs typeface="Inter Bold" pitchFamily="34" charset="-120"/>
              </a:rPr>
              <a:t>1</a:t>
            </a:r>
            <a:endParaRPr lang="en-US" sz="1450" dirty="0"/>
          </a:p>
        </p:txBody>
      </p:sp>
      <p:sp>
        <p:nvSpPr>
          <p:cNvPr id="8" name="Text 6"/>
          <p:cNvSpPr/>
          <p:nvPr/>
        </p:nvSpPr>
        <p:spPr>
          <a:xfrm>
            <a:off x="2441972" y="2468285"/>
            <a:ext cx="2985730" cy="247412"/>
          </a:xfrm>
          <a:prstGeom prst="rect">
            <a:avLst/>
          </a:prstGeom>
          <a:noFill/>
          <a:ln/>
        </p:spPr>
        <p:txBody>
          <a:bodyPr wrap="none" lIns="0" tIns="0" rIns="0" bIns="0" rtlCol="0" anchor="t"/>
          <a:lstStyle/>
          <a:p>
            <a:pPr algn="ctr" indent="0" marL="0">
              <a:lnSpc>
                <a:spcPts val="1900"/>
              </a:lnSpc>
              <a:buNone/>
            </a:pPr>
            <a:r>
              <a:rPr lang="en-US" sz="1550" b="1" dirty="0">
                <a:solidFill>
                  <a:srgbClr val="010141"/>
                </a:solidFill>
                <a:latin typeface="Inter Bold" pitchFamily="34" charset="0"/>
                <a:ea typeface="Inter Bold" pitchFamily="34" charset="-122"/>
                <a:cs typeface="Inter Bold" pitchFamily="34" charset="-120"/>
              </a:rPr>
              <a:t>Sustainable Energy Generation</a:t>
            </a:r>
            <a:endParaRPr lang="en-US" sz="1550" dirty="0"/>
          </a:p>
        </p:txBody>
      </p:sp>
      <p:sp>
        <p:nvSpPr>
          <p:cNvPr id="9" name="Text 7"/>
          <p:cNvSpPr/>
          <p:nvPr/>
        </p:nvSpPr>
        <p:spPr>
          <a:xfrm>
            <a:off x="814864" y="2810708"/>
            <a:ext cx="6239947" cy="760452"/>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This includes all methods of energy production that have minimal environmental impact and rely on renewable or virtually inexhaustible resources. Primary sources include solar, wind, hydro, geothermal, biomass, and green hydrogen.</a:t>
            </a:r>
            <a:endParaRPr lang="en-US" sz="1200" dirty="0"/>
          </a:p>
        </p:txBody>
      </p:sp>
      <p:sp>
        <p:nvSpPr>
          <p:cNvPr id="10" name="Text 8"/>
          <p:cNvSpPr/>
          <p:nvPr/>
        </p:nvSpPr>
        <p:spPr>
          <a:xfrm>
            <a:off x="814864" y="3666173"/>
            <a:ext cx="6239947" cy="760452"/>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A modern perspective posits that sustainable generation is not merely about replacing fossil fuels but about creating resilient, decentralized, and intelligent production systems capable of meeting society's diverse needs.</a:t>
            </a:r>
            <a:endParaRPr lang="en-US" sz="1200" dirty="0"/>
          </a:p>
        </p:txBody>
      </p:sp>
      <p:sp>
        <p:nvSpPr>
          <p:cNvPr id="11" name="Shape 9"/>
          <p:cNvSpPr/>
          <p:nvPr/>
        </p:nvSpPr>
        <p:spPr>
          <a:xfrm>
            <a:off x="7394377" y="2072283"/>
            <a:ext cx="6602373" cy="2535555"/>
          </a:xfrm>
          <a:prstGeom prst="roundRect">
            <a:avLst>
              <a:gd name="adj" fmla="val 4328"/>
            </a:avLst>
          </a:prstGeom>
          <a:solidFill>
            <a:srgbClr val="FFFFFF"/>
          </a:solidFill>
          <a:ln/>
        </p:spPr>
      </p:sp>
      <p:sp>
        <p:nvSpPr>
          <p:cNvPr id="12" name="Shape 10"/>
          <p:cNvSpPr/>
          <p:nvPr/>
        </p:nvSpPr>
        <p:spPr>
          <a:xfrm>
            <a:off x="7394377" y="2049423"/>
            <a:ext cx="6602373" cy="91440"/>
          </a:xfrm>
          <a:prstGeom prst="roundRect">
            <a:avLst>
              <a:gd name="adj" fmla="val 72768"/>
            </a:avLst>
          </a:prstGeom>
          <a:solidFill>
            <a:srgbClr val="366183"/>
          </a:solidFill>
          <a:ln/>
        </p:spPr>
      </p:sp>
      <p:sp>
        <p:nvSpPr>
          <p:cNvPr id="13" name="Shape 11"/>
          <p:cNvSpPr/>
          <p:nvPr/>
        </p:nvSpPr>
        <p:spPr>
          <a:xfrm>
            <a:off x="10457914" y="1834753"/>
            <a:ext cx="475178" cy="475178"/>
          </a:xfrm>
          <a:prstGeom prst="roundRect">
            <a:avLst>
              <a:gd name="adj" fmla="val 192433"/>
            </a:avLst>
          </a:prstGeom>
          <a:solidFill>
            <a:srgbClr val="366183"/>
          </a:solidFill>
          <a:ln/>
        </p:spPr>
      </p:sp>
      <p:sp>
        <p:nvSpPr>
          <p:cNvPr id="14" name="Text 12"/>
          <p:cNvSpPr/>
          <p:nvPr/>
        </p:nvSpPr>
        <p:spPr>
          <a:xfrm>
            <a:off x="10600432" y="1953578"/>
            <a:ext cx="190024" cy="237530"/>
          </a:xfrm>
          <a:prstGeom prst="rect">
            <a:avLst/>
          </a:prstGeom>
          <a:noFill/>
          <a:ln/>
        </p:spPr>
        <p:txBody>
          <a:bodyPr wrap="none" lIns="0" tIns="0" rIns="0" bIns="0" rtlCol="0" anchor="t"/>
          <a:lstStyle/>
          <a:p>
            <a:pPr algn="l" indent="0" marL="0">
              <a:lnSpc>
                <a:spcPts val="2350"/>
              </a:lnSpc>
              <a:buNone/>
            </a:pPr>
            <a:r>
              <a:rPr lang="en-US" sz="1450" b="1" dirty="0">
                <a:solidFill>
                  <a:srgbClr val="FFFFFF"/>
                </a:solidFill>
                <a:latin typeface="Inter Bold" pitchFamily="34" charset="0"/>
                <a:ea typeface="Inter Bold" pitchFamily="34" charset="-122"/>
                <a:cs typeface="Inter Bold" pitchFamily="34" charset="-120"/>
              </a:rPr>
              <a:t>2</a:t>
            </a:r>
            <a:endParaRPr lang="en-US" sz="1450" dirty="0"/>
          </a:p>
        </p:txBody>
      </p:sp>
      <p:sp>
        <p:nvSpPr>
          <p:cNvPr id="15" name="Text 13"/>
          <p:cNvSpPr/>
          <p:nvPr/>
        </p:nvSpPr>
        <p:spPr>
          <a:xfrm>
            <a:off x="9345573" y="2468285"/>
            <a:ext cx="2699980" cy="247412"/>
          </a:xfrm>
          <a:prstGeom prst="rect">
            <a:avLst/>
          </a:prstGeom>
          <a:noFill/>
          <a:ln/>
        </p:spPr>
        <p:txBody>
          <a:bodyPr wrap="none" lIns="0" tIns="0" rIns="0" bIns="0" rtlCol="0" anchor="t"/>
          <a:lstStyle/>
          <a:p>
            <a:pPr algn="ctr" indent="0" marL="0">
              <a:lnSpc>
                <a:spcPts val="1900"/>
              </a:lnSpc>
              <a:buNone/>
            </a:pPr>
            <a:r>
              <a:rPr lang="en-US" sz="1550" b="1" dirty="0">
                <a:solidFill>
                  <a:srgbClr val="010141"/>
                </a:solidFill>
                <a:latin typeface="Inter Bold" pitchFamily="34" charset="0"/>
                <a:ea typeface="Inter Bold" pitchFamily="34" charset="-122"/>
                <a:cs typeface="Inter Bold" pitchFamily="34" charset="-120"/>
              </a:rPr>
              <a:t>Smart Energy Infrastructure</a:t>
            </a:r>
            <a:endParaRPr lang="en-US" sz="1550" dirty="0"/>
          </a:p>
        </p:txBody>
      </p:sp>
      <p:sp>
        <p:nvSpPr>
          <p:cNvPr id="16" name="Text 14"/>
          <p:cNvSpPr/>
          <p:nvPr/>
        </p:nvSpPr>
        <p:spPr>
          <a:xfrm>
            <a:off x="7575590" y="2810708"/>
            <a:ext cx="6239947" cy="1013936"/>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This domain addresses the networks and systems that convey energy from the point of generation to the point of consumption. It includes smart electricity grids (Smart Grids), energy storage systems, electric vehicle charging stations, and energy management platforms.</a:t>
            </a:r>
            <a:endParaRPr lang="en-US" sz="1200" dirty="0"/>
          </a:p>
        </p:txBody>
      </p:sp>
      <p:sp>
        <p:nvSpPr>
          <p:cNvPr id="17" name="Text 15"/>
          <p:cNvSpPr/>
          <p:nvPr/>
        </p:nvSpPr>
        <p:spPr>
          <a:xfrm>
            <a:off x="7575590" y="3919657"/>
            <a:ext cx="6239947" cy="506968"/>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The primary objective is to create infrastructure that is flexible, efficient, and capable of integrating distributed energy resources.</a:t>
            </a:r>
            <a:endParaRPr lang="en-US" sz="1200" dirty="0"/>
          </a:p>
        </p:txBody>
      </p:sp>
      <p:sp>
        <p:nvSpPr>
          <p:cNvPr id="18" name="Shape 16"/>
          <p:cNvSpPr/>
          <p:nvPr/>
        </p:nvSpPr>
        <p:spPr>
          <a:xfrm>
            <a:off x="633651" y="5003721"/>
            <a:ext cx="6602373" cy="2789039"/>
          </a:xfrm>
          <a:prstGeom prst="roundRect">
            <a:avLst>
              <a:gd name="adj" fmla="val 3934"/>
            </a:avLst>
          </a:prstGeom>
          <a:solidFill>
            <a:srgbClr val="FFFFFF"/>
          </a:solidFill>
          <a:ln/>
        </p:spPr>
      </p:sp>
      <p:sp>
        <p:nvSpPr>
          <p:cNvPr id="19" name="Shape 17"/>
          <p:cNvSpPr/>
          <p:nvPr/>
        </p:nvSpPr>
        <p:spPr>
          <a:xfrm>
            <a:off x="633651" y="4980861"/>
            <a:ext cx="6602373" cy="91440"/>
          </a:xfrm>
          <a:prstGeom prst="roundRect">
            <a:avLst>
              <a:gd name="adj" fmla="val 72768"/>
            </a:avLst>
          </a:prstGeom>
          <a:solidFill>
            <a:srgbClr val="366183"/>
          </a:solidFill>
          <a:ln/>
        </p:spPr>
      </p:sp>
      <p:sp>
        <p:nvSpPr>
          <p:cNvPr id="20" name="Shape 18"/>
          <p:cNvSpPr/>
          <p:nvPr/>
        </p:nvSpPr>
        <p:spPr>
          <a:xfrm>
            <a:off x="3697188" y="4766191"/>
            <a:ext cx="475178" cy="475178"/>
          </a:xfrm>
          <a:prstGeom prst="roundRect">
            <a:avLst>
              <a:gd name="adj" fmla="val 192433"/>
            </a:avLst>
          </a:prstGeom>
          <a:solidFill>
            <a:srgbClr val="366183"/>
          </a:solidFill>
          <a:ln/>
        </p:spPr>
      </p:sp>
      <p:sp>
        <p:nvSpPr>
          <p:cNvPr id="21" name="Text 19"/>
          <p:cNvSpPr/>
          <p:nvPr/>
        </p:nvSpPr>
        <p:spPr>
          <a:xfrm>
            <a:off x="3839706" y="4885015"/>
            <a:ext cx="190024" cy="237530"/>
          </a:xfrm>
          <a:prstGeom prst="rect">
            <a:avLst/>
          </a:prstGeom>
          <a:noFill/>
          <a:ln/>
        </p:spPr>
        <p:txBody>
          <a:bodyPr wrap="none" lIns="0" tIns="0" rIns="0" bIns="0" rtlCol="0" anchor="t"/>
          <a:lstStyle/>
          <a:p>
            <a:pPr algn="l" indent="0" marL="0">
              <a:lnSpc>
                <a:spcPts val="2350"/>
              </a:lnSpc>
              <a:buNone/>
            </a:pPr>
            <a:r>
              <a:rPr lang="en-US" sz="1450" b="1" dirty="0">
                <a:solidFill>
                  <a:srgbClr val="FFFFFF"/>
                </a:solidFill>
                <a:latin typeface="Inter Bold" pitchFamily="34" charset="0"/>
                <a:ea typeface="Inter Bold" pitchFamily="34" charset="-122"/>
                <a:cs typeface="Inter Bold" pitchFamily="34" charset="-120"/>
              </a:rPr>
              <a:t>3</a:t>
            </a:r>
            <a:endParaRPr lang="en-US" sz="1450" dirty="0"/>
          </a:p>
        </p:txBody>
      </p:sp>
      <p:sp>
        <p:nvSpPr>
          <p:cNvPr id="22" name="Text 20"/>
          <p:cNvSpPr/>
          <p:nvPr/>
        </p:nvSpPr>
        <p:spPr>
          <a:xfrm>
            <a:off x="2336363" y="5399723"/>
            <a:ext cx="3196947" cy="247412"/>
          </a:xfrm>
          <a:prstGeom prst="rect">
            <a:avLst/>
          </a:prstGeom>
          <a:noFill/>
          <a:ln/>
        </p:spPr>
        <p:txBody>
          <a:bodyPr wrap="none" lIns="0" tIns="0" rIns="0" bIns="0" rtlCol="0" anchor="t"/>
          <a:lstStyle/>
          <a:p>
            <a:pPr algn="ctr" indent="0" marL="0">
              <a:lnSpc>
                <a:spcPts val="1900"/>
              </a:lnSpc>
              <a:buNone/>
            </a:pPr>
            <a:r>
              <a:rPr lang="en-US" sz="1550" b="1" dirty="0">
                <a:solidFill>
                  <a:srgbClr val="010141"/>
                </a:solidFill>
                <a:latin typeface="Inter Bold" pitchFamily="34" charset="0"/>
                <a:ea typeface="Inter Bold" pitchFamily="34" charset="-122"/>
                <a:cs typeface="Inter Bold" pitchFamily="34" charset="-120"/>
              </a:rPr>
              <a:t>Energy Efficiency &amp; Management</a:t>
            </a:r>
            <a:endParaRPr lang="en-US" sz="1550" dirty="0"/>
          </a:p>
        </p:txBody>
      </p:sp>
      <p:sp>
        <p:nvSpPr>
          <p:cNvPr id="23" name="Text 21"/>
          <p:cNvSpPr/>
          <p:nvPr/>
        </p:nvSpPr>
        <p:spPr>
          <a:xfrm>
            <a:off x="814864" y="5742146"/>
            <a:ext cx="6239947" cy="1013936"/>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This dimension focuses on optimizing energy consumption at all levels, from heavy industries to residential buildings. It encompasses energy management systems, smart building technologies, high-efficiency motors, and industrial solutions for reducing energy consumption.</a:t>
            </a:r>
            <a:endParaRPr lang="en-US" sz="1200" dirty="0"/>
          </a:p>
        </p:txBody>
      </p:sp>
      <p:sp>
        <p:nvSpPr>
          <p:cNvPr id="24" name="Text 22"/>
          <p:cNvSpPr/>
          <p:nvPr/>
        </p:nvSpPr>
        <p:spPr>
          <a:xfrm>
            <a:off x="814864" y="6851094"/>
            <a:ext cx="6239947" cy="760452"/>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Energy efficiency is often hailed as the "first fuel" of the energy transition, representing the most cost-effective method for reducing greenhouse gas emissions.</a:t>
            </a:r>
            <a:endParaRPr lang="en-US" sz="1200" dirty="0"/>
          </a:p>
        </p:txBody>
      </p:sp>
      <p:sp>
        <p:nvSpPr>
          <p:cNvPr id="25" name="Shape 23"/>
          <p:cNvSpPr/>
          <p:nvPr/>
        </p:nvSpPr>
        <p:spPr>
          <a:xfrm>
            <a:off x="7394377" y="5003721"/>
            <a:ext cx="6602373" cy="2789039"/>
          </a:xfrm>
          <a:prstGeom prst="roundRect">
            <a:avLst>
              <a:gd name="adj" fmla="val 3934"/>
            </a:avLst>
          </a:prstGeom>
          <a:solidFill>
            <a:srgbClr val="FFFFFF"/>
          </a:solidFill>
          <a:ln/>
        </p:spPr>
      </p:sp>
      <p:sp>
        <p:nvSpPr>
          <p:cNvPr id="26" name="Shape 24"/>
          <p:cNvSpPr/>
          <p:nvPr/>
        </p:nvSpPr>
        <p:spPr>
          <a:xfrm>
            <a:off x="7394377" y="4980861"/>
            <a:ext cx="6602373" cy="91440"/>
          </a:xfrm>
          <a:prstGeom prst="roundRect">
            <a:avLst>
              <a:gd name="adj" fmla="val 72768"/>
            </a:avLst>
          </a:prstGeom>
          <a:solidFill>
            <a:srgbClr val="366183"/>
          </a:solidFill>
          <a:ln/>
        </p:spPr>
      </p:sp>
      <p:sp>
        <p:nvSpPr>
          <p:cNvPr id="27" name="Shape 25"/>
          <p:cNvSpPr/>
          <p:nvPr/>
        </p:nvSpPr>
        <p:spPr>
          <a:xfrm>
            <a:off x="10457914" y="4766191"/>
            <a:ext cx="475178" cy="475178"/>
          </a:xfrm>
          <a:prstGeom prst="roundRect">
            <a:avLst>
              <a:gd name="adj" fmla="val 192433"/>
            </a:avLst>
          </a:prstGeom>
          <a:solidFill>
            <a:srgbClr val="366183"/>
          </a:solidFill>
          <a:ln/>
        </p:spPr>
      </p:sp>
      <p:sp>
        <p:nvSpPr>
          <p:cNvPr id="28" name="Text 26"/>
          <p:cNvSpPr/>
          <p:nvPr/>
        </p:nvSpPr>
        <p:spPr>
          <a:xfrm>
            <a:off x="10600432" y="4885015"/>
            <a:ext cx="190024" cy="237530"/>
          </a:xfrm>
          <a:prstGeom prst="rect">
            <a:avLst/>
          </a:prstGeom>
          <a:noFill/>
          <a:ln/>
        </p:spPr>
        <p:txBody>
          <a:bodyPr wrap="none" lIns="0" tIns="0" rIns="0" bIns="0" rtlCol="0" anchor="t"/>
          <a:lstStyle/>
          <a:p>
            <a:pPr algn="l" indent="0" marL="0">
              <a:lnSpc>
                <a:spcPts val="2350"/>
              </a:lnSpc>
              <a:buNone/>
            </a:pPr>
            <a:r>
              <a:rPr lang="en-US" sz="1450" b="1" dirty="0">
                <a:solidFill>
                  <a:srgbClr val="FFFFFF"/>
                </a:solidFill>
                <a:latin typeface="Inter Bold" pitchFamily="34" charset="0"/>
                <a:ea typeface="Inter Bold" pitchFamily="34" charset="-122"/>
                <a:cs typeface="Inter Bold" pitchFamily="34" charset="-120"/>
              </a:rPr>
              <a:t>4</a:t>
            </a:r>
            <a:endParaRPr lang="en-US" sz="1450" dirty="0"/>
          </a:p>
        </p:txBody>
      </p:sp>
      <p:sp>
        <p:nvSpPr>
          <p:cNvPr id="29" name="Text 27"/>
          <p:cNvSpPr/>
          <p:nvPr/>
        </p:nvSpPr>
        <p:spPr>
          <a:xfrm>
            <a:off x="9172694" y="5399723"/>
            <a:ext cx="3045619" cy="247412"/>
          </a:xfrm>
          <a:prstGeom prst="rect">
            <a:avLst/>
          </a:prstGeom>
          <a:noFill/>
          <a:ln/>
        </p:spPr>
        <p:txBody>
          <a:bodyPr wrap="none" lIns="0" tIns="0" rIns="0" bIns="0" rtlCol="0" anchor="t"/>
          <a:lstStyle/>
          <a:p>
            <a:pPr algn="ctr" indent="0" marL="0">
              <a:lnSpc>
                <a:spcPts val="1900"/>
              </a:lnSpc>
              <a:buNone/>
            </a:pPr>
            <a:r>
              <a:rPr lang="en-US" sz="1550" b="1" dirty="0">
                <a:solidFill>
                  <a:srgbClr val="010141"/>
                </a:solidFill>
                <a:latin typeface="Inter Bold" pitchFamily="34" charset="0"/>
                <a:ea typeface="Inter Bold" pitchFamily="34" charset="-122"/>
                <a:cs typeface="Inter Bold" pitchFamily="34" charset="-120"/>
              </a:rPr>
              <a:t>Energy Technology Innovations</a:t>
            </a:r>
            <a:endParaRPr lang="en-US" sz="1550" dirty="0"/>
          </a:p>
        </p:txBody>
      </p:sp>
      <p:sp>
        <p:nvSpPr>
          <p:cNvPr id="30" name="Text 28"/>
          <p:cNvSpPr/>
          <p:nvPr/>
        </p:nvSpPr>
        <p:spPr>
          <a:xfrm>
            <a:off x="7575590" y="5742146"/>
            <a:ext cx="6239947" cy="1267420"/>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This area is dedicated to the development of emerging and revolutionary technologies that have the potential to reshape the energy industry. It includes advanced battery technologies, green hydrogen, next-generation nuclear power, Carbon Capture, Utilization, and Storage (CCUS), and artificial intelligence for optimizing energy systems.</a:t>
            </a:r>
            <a:endParaRPr lang="en-US" sz="1200" dirty="0"/>
          </a:p>
        </p:txBody>
      </p:sp>
      <p:sp>
        <p:nvSpPr>
          <p:cNvPr id="31" name="Text 29"/>
          <p:cNvSpPr/>
          <p:nvPr/>
        </p:nvSpPr>
        <p:spPr>
          <a:xfrm>
            <a:off x="7575590" y="7104578"/>
            <a:ext cx="6239947" cy="506968"/>
          </a:xfrm>
          <a:prstGeom prst="rect">
            <a:avLst/>
          </a:prstGeom>
          <a:noFill/>
          <a:ln/>
        </p:spPr>
        <p:txBody>
          <a:bodyPr wrap="square" lIns="0" tIns="0" rIns="0" bIns="0" rtlCol="0" anchor="t"/>
          <a:lstStyle/>
          <a:p>
            <a:pPr algn="ctr" indent="0" marL="0">
              <a:lnSpc>
                <a:spcPts val="1950"/>
              </a:lnSpc>
              <a:buNone/>
            </a:pPr>
            <a:r>
              <a:rPr lang="en-US" sz="1200" dirty="0">
                <a:solidFill>
                  <a:srgbClr val="010141"/>
                </a:solidFill>
                <a:latin typeface="Inter" pitchFamily="34" charset="0"/>
                <a:ea typeface="Inter" pitchFamily="34" charset="-122"/>
                <a:cs typeface="Inter" pitchFamily="34" charset="-120"/>
              </a:rPr>
              <a:t>These innovations are the key to solving the complex energy challenges of the future.</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2961084" y="810339"/>
            <a:ext cx="8708231" cy="465177"/>
          </a:xfrm>
          <a:prstGeom prst="rect">
            <a:avLst/>
          </a:prstGeom>
          <a:noFill/>
          <a:ln/>
        </p:spPr>
        <p:txBody>
          <a:bodyPr wrap="none" lIns="0" tIns="0" rIns="0" bIns="0" rtlCol="0" anchor="t"/>
          <a:lstStyle/>
          <a:p>
            <a:pPr algn="ctr" indent="0" marL="0">
              <a:lnSpc>
                <a:spcPts val="3650"/>
              </a:lnSpc>
              <a:buNone/>
            </a:pPr>
            <a:r>
              <a:rPr lang="en-US" sz="2900" b="1" dirty="0">
                <a:solidFill>
                  <a:srgbClr val="010141"/>
                </a:solidFill>
                <a:latin typeface="Inter Bold" pitchFamily="34" charset="0"/>
                <a:ea typeface="Inter Bold" pitchFamily="34" charset="-122"/>
                <a:cs typeface="Inter Bold" pitchFamily="34" charset="-120"/>
              </a:rPr>
              <a:t>Pivotal Challenges in the Global Energy Industry</a:t>
            </a:r>
            <a:endParaRPr lang="en-US" sz="2900" dirty="0"/>
          </a:p>
        </p:txBody>
      </p:sp>
      <p:sp>
        <p:nvSpPr>
          <p:cNvPr id="3" name="Text 1"/>
          <p:cNvSpPr/>
          <p:nvPr/>
        </p:nvSpPr>
        <p:spPr>
          <a:xfrm>
            <a:off x="744260" y="1647587"/>
            <a:ext cx="13141881" cy="297656"/>
          </a:xfrm>
          <a:prstGeom prst="rect">
            <a:avLst/>
          </a:prstGeom>
          <a:noFill/>
          <a:ln/>
        </p:spPr>
        <p:txBody>
          <a:bodyPr wrap="none" lIns="0" tIns="0" rIns="0" bIns="0" rtlCol="0" anchor="t"/>
          <a:lstStyle/>
          <a:p>
            <a:pPr algn="ctr" indent="0" marL="0">
              <a:lnSpc>
                <a:spcPts val="2300"/>
              </a:lnSpc>
              <a:buNone/>
            </a:pPr>
            <a:r>
              <a:rPr lang="en-US" sz="1450" dirty="0">
                <a:solidFill>
                  <a:srgbClr val="010141"/>
                </a:solidFill>
                <a:latin typeface="Inter" pitchFamily="34" charset="0"/>
                <a:ea typeface="Inter" pitchFamily="34" charset="-122"/>
                <a:cs typeface="Inter" pitchFamily="34" charset="-120"/>
              </a:rPr>
              <a:t>The energy industry confronts a spectrum of intricate challenges that demand innovative solutions and a synthesis of cross-functional expertise:</a:t>
            </a:r>
            <a:endParaRPr lang="en-US" sz="1450" dirty="0"/>
          </a:p>
        </p:txBody>
      </p:sp>
      <p:sp>
        <p:nvSpPr>
          <p:cNvPr id="4" name="Shape 2"/>
          <p:cNvSpPr/>
          <p:nvPr/>
        </p:nvSpPr>
        <p:spPr>
          <a:xfrm>
            <a:off x="744260" y="2154555"/>
            <a:ext cx="4256603" cy="2270641"/>
          </a:xfrm>
          <a:prstGeom prst="roundRect">
            <a:avLst>
              <a:gd name="adj" fmla="val 3442"/>
            </a:avLst>
          </a:prstGeom>
          <a:solidFill>
            <a:srgbClr val="DBE7F0"/>
          </a:solidFill>
          <a:ln w="7620">
            <a:solidFill>
              <a:srgbClr val="C1CDD6"/>
            </a:solidFill>
            <a:prstDash val="solid"/>
          </a:ln>
        </p:spPr>
      </p:sp>
      <p:sp>
        <p:nvSpPr>
          <p:cNvPr id="5" name="Text 3"/>
          <p:cNvSpPr/>
          <p:nvPr/>
        </p:nvSpPr>
        <p:spPr>
          <a:xfrm>
            <a:off x="937855" y="2348151"/>
            <a:ext cx="3869412" cy="581263"/>
          </a:xfrm>
          <a:prstGeom prst="rect">
            <a:avLst/>
          </a:prstGeom>
          <a:noFill/>
          <a:ln/>
        </p:spPr>
        <p:txBody>
          <a:bodyPr wrap="square" lIns="0" tIns="0" rIns="0" bIns="0" rtlCol="0" anchor="t"/>
          <a:lstStyle/>
          <a:p>
            <a:pPr algn="ctr" indent="0" marL="0">
              <a:lnSpc>
                <a:spcPts val="2250"/>
              </a:lnSpc>
              <a:buNone/>
            </a:pPr>
            <a:r>
              <a:rPr lang="en-US" sz="1800" b="1" dirty="0">
                <a:solidFill>
                  <a:srgbClr val="010141"/>
                </a:solidFill>
                <a:latin typeface="Inter Bold" pitchFamily="34" charset="0"/>
                <a:ea typeface="Inter Bold" pitchFamily="34" charset="-122"/>
                <a:cs typeface="Inter Bold" pitchFamily="34" charset="-120"/>
              </a:rPr>
              <a:t>Climate Change &amp; Carbon Pressures</a:t>
            </a:r>
            <a:endParaRPr lang="en-US" sz="1800" dirty="0"/>
          </a:p>
        </p:txBody>
      </p:sp>
      <p:sp>
        <p:nvSpPr>
          <p:cNvPr id="6" name="Text 4"/>
          <p:cNvSpPr/>
          <p:nvPr/>
        </p:nvSpPr>
        <p:spPr>
          <a:xfrm>
            <a:off x="937855" y="3040975"/>
            <a:ext cx="3869412" cy="1190625"/>
          </a:xfrm>
          <a:prstGeom prst="rect">
            <a:avLst/>
          </a:prstGeom>
          <a:noFill/>
          <a:ln/>
        </p:spPr>
        <p:txBody>
          <a:bodyPr wrap="square" lIns="0" tIns="0" rIns="0" bIns="0" rtlCol="0" anchor="t"/>
          <a:lstStyle/>
          <a:p>
            <a:pPr algn="ctr" indent="0" marL="0">
              <a:lnSpc>
                <a:spcPts val="2300"/>
              </a:lnSpc>
              <a:buNone/>
            </a:pPr>
            <a:r>
              <a:rPr lang="en-US" sz="1450" dirty="0">
                <a:solidFill>
                  <a:srgbClr val="010141"/>
                </a:solidFill>
                <a:latin typeface="Inter" pitchFamily="34" charset="0"/>
                <a:ea typeface="Inter" pitchFamily="34" charset="-122"/>
                <a:cs typeface="Inter" pitchFamily="34" charset="-120"/>
              </a:rPr>
              <a:t>International agreements like the Paris Accord and societal pressures to reduce greenhouse gas emissions are compelling companies toward decarbonization.</a:t>
            </a:r>
            <a:endParaRPr lang="en-US" sz="1450" dirty="0"/>
          </a:p>
        </p:txBody>
      </p:sp>
      <p:sp>
        <p:nvSpPr>
          <p:cNvPr id="7" name="Shape 5"/>
          <p:cNvSpPr/>
          <p:nvPr/>
        </p:nvSpPr>
        <p:spPr>
          <a:xfrm>
            <a:off x="5186839" y="2154555"/>
            <a:ext cx="4256603" cy="2270641"/>
          </a:xfrm>
          <a:prstGeom prst="roundRect">
            <a:avLst>
              <a:gd name="adj" fmla="val 3442"/>
            </a:avLst>
          </a:prstGeom>
          <a:solidFill>
            <a:srgbClr val="DBE7F0"/>
          </a:solidFill>
          <a:ln w="7620">
            <a:solidFill>
              <a:srgbClr val="C1CDD6"/>
            </a:solidFill>
            <a:prstDash val="solid"/>
          </a:ln>
        </p:spPr>
      </p:sp>
      <p:sp>
        <p:nvSpPr>
          <p:cNvPr id="8" name="Text 6"/>
          <p:cNvSpPr/>
          <p:nvPr/>
        </p:nvSpPr>
        <p:spPr>
          <a:xfrm>
            <a:off x="5389840" y="2348151"/>
            <a:ext cx="3850481" cy="290632"/>
          </a:xfrm>
          <a:prstGeom prst="rect">
            <a:avLst/>
          </a:prstGeom>
          <a:noFill/>
          <a:ln/>
        </p:spPr>
        <p:txBody>
          <a:bodyPr wrap="none" lIns="0" tIns="0" rIns="0" bIns="0" rtlCol="0" anchor="t"/>
          <a:lstStyle/>
          <a:p>
            <a:pPr algn="ctr" indent="0" marL="0">
              <a:lnSpc>
                <a:spcPts val="2250"/>
              </a:lnSpc>
              <a:buNone/>
            </a:pPr>
            <a:r>
              <a:rPr lang="en-US" sz="1800" b="1" dirty="0">
                <a:solidFill>
                  <a:srgbClr val="010141"/>
                </a:solidFill>
                <a:latin typeface="Inter Bold" pitchFamily="34" charset="0"/>
                <a:ea typeface="Inter Bold" pitchFamily="34" charset="-122"/>
                <a:cs typeface="Inter Bold" pitchFamily="34" charset="-120"/>
              </a:rPr>
              <a:t>Price Instability &amp; Energy Security</a:t>
            </a:r>
            <a:endParaRPr lang="en-US" sz="1800" dirty="0"/>
          </a:p>
        </p:txBody>
      </p:sp>
      <p:sp>
        <p:nvSpPr>
          <p:cNvPr id="9" name="Text 7"/>
          <p:cNvSpPr/>
          <p:nvPr/>
        </p:nvSpPr>
        <p:spPr>
          <a:xfrm>
            <a:off x="5380434" y="2750344"/>
            <a:ext cx="3869412" cy="1190625"/>
          </a:xfrm>
          <a:prstGeom prst="rect">
            <a:avLst/>
          </a:prstGeom>
          <a:noFill/>
          <a:ln/>
        </p:spPr>
        <p:txBody>
          <a:bodyPr wrap="square" lIns="0" tIns="0" rIns="0" bIns="0" rtlCol="0" anchor="t"/>
          <a:lstStyle/>
          <a:p>
            <a:pPr algn="ctr" indent="0" marL="0">
              <a:lnSpc>
                <a:spcPts val="2300"/>
              </a:lnSpc>
              <a:buNone/>
            </a:pPr>
            <a:r>
              <a:rPr lang="en-US" sz="1450" dirty="0">
                <a:solidFill>
                  <a:srgbClr val="010141"/>
                </a:solidFill>
                <a:latin typeface="Inter" pitchFamily="34" charset="0"/>
                <a:ea typeface="Inter" pitchFamily="34" charset="-122"/>
                <a:cs typeface="Inter" pitchFamily="34" charset="-120"/>
              </a:rPr>
              <a:t>Extreme volatility in fossil fuel prices and geopolitical concerns over supply security have heightened the need for energy source diversification.</a:t>
            </a:r>
            <a:endParaRPr lang="en-US" sz="1450" dirty="0"/>
          </a:p>
        </p:txBody>
      </p:sp>
      <p:sp>
        <p:nvSpPr>
          <p:cNvPr id="10" name="Shape 8"/>
          <p:cNvSpPr/>
          <p:nvPr/>
        </p:nvSpPr>
        <p:spPr>
          <a:xfrm>
            <a:off x="9629418" y="2154555"/>
            <a:ext cx="4256603" cy="2270641"/>
          </a:xfrm>
          <a:prstGeom prst="roundRect">
            <a:avLst>
              <a:gd name="adj" fmla="val 3442"/>
            </a:avLst>
          </a:prstGeom>
          <a:solidFill>
            <a:srgbClr val="DBE7F0"/>
          </a:solidFill>
          <a:ln w="7620">
            <a:solidFill>
              <a:srgbClr val="C1CDD6"/>
            </a:solidFill>
            <a:prstDash val="solid"/>
          </a:ln>
        </p:spPr>
      </p:sp>
      <p:sp>
        <p:nvSpPr>
          <p:cNvPr id="11" name="Text 9"/>
          <p:cNvSpPr/>
          <p:nvPr/>
        </p:nvSpPr>
        <p:spPr>
          <a:xfrm>
            <a:off x="10594777" y="2348151"/>
            <a:ext cx="2325767" cy="290632"/>
          </a:xfrm>
          <a:prstGeom prst="rect">
            <a:avLst/>
          </a:prstGeom>
          <a:noFill/>
          <a:ln/>
        </p:spPr>
        <p:txBody>
          <a:bodyPr wrap="none" lIns="0" tIns="0" rIns="0" bIns="0" rtlCol="0" anchor="t"/>
          <a:lstStyle/>
          <a:p>
            <a:pPr algn="ctr" indent="0" marL="0">
              <a:lnSpc>
                <a:spcPts val="2250"/>
              </a:lnSpc>
              <a:buNone/>
            </a:pPr>
            <a:r>
              <a:rPr lang="en-US" sz="1800" b="1" dirty="0">
                <a:solidFill>
                  <a:srgbClr val="010141"/>
                </a:solidFill>
                <a:latin typeface="Inter Bold" pitchFamily="34" charset="0"/>
                <a:ea typeface="Inter Bold" pitchFamily="34" charset="-122"/>
                <a:cs typeface="Inter Bold" pitchFamily="34" charset="-120"/>
              </a:rPr>
              <a:t>Aging Infrastructure</a:t>
            </a:r>
            <a:endParaRPr lang="en-US" sz="1800" dirty="0"/>
          </a:p>
        </p:txBody>
      </p:sp>
      <p:sp>
        <p:nvSpPr>
          <p:cNvPr id="12" name="Text 10"/>
          <p:cNvSpPr/>
          <p:nvPr/>
        </p:nvSpPr>
        <p:spPr>
          <a:xfrm>
            <a:off x="9823013" y="2750344"/>
            <a:ext cx="3869412" cy="892969"/>
          </a:xfrm>
          <a:prstGeom prst="rect">
            <a:avLst/>
          </a:prstGeom>
          <a:noFill/>
          <a:ln/>
        </p:spPr>
        <p:txBody>
          <a:bodyPr wrap="square" lIns="0" tIns="0" rIns="0" bIns="0" rtlCol="0" anchor="t"/>
          <a:lstStyle/>
          <a:p>
            <a:pPr algn="ctr" indent="0" marL="0">
              <a:lnSpc>
                <a:spcPts val="2300"/>
              </a:lnSpc>
              <a:buNone/>
            </a:pPr>
            <a:r>
              <a:rPr lang="en-US" sz="1450" dirty="0">
                <a:solidFill>
                  <a:srgbClr val="010141"/>
                </a:solidFill>
                <a:latin typeface="Inter" pitchFamily="34" charset="0"/>
                <a:ea typeface="Inter" pitchFamily="34" charset="-122"/>
                <a:cs typeface="Inter" pitchFamily="34" charset="-120"/>
              </a:rPr>
              <a:t>Much of the world's energy infrastructure is antiquated, requiring massive investment for modernization and intelligent upgrades.</a:t>
            </a:r>
            <a:endParaRPr lang="en-US" sz="1450" dirty="0"/>
          </a:p>
        </p:txBody>
      </p:sp>
      <p:sp>
        <p:nvSpPr>
          <p:cNvPr id="13" name="Shape 11"/>
          <p:cNvSpPr/>
          <p:nvPr/>
        </p:nvSpPr>
        <p:spPr>
          <a:xfrm>
            <a:off x="744260" y="4634508"/>
            <a:ext cx="4256603" cy="1980009"/>
          </a:xfrm>
          <a:prstGeom prst="roundRect">
            <a:avLst>
              <a:gd name="adj" fmla="val 3947"/>
            </a:avLst>
          </a:prstGeom>
          <a:solidFill>
            <a:srgbClr val="DBE7F0"/>
          </a:solidFill>
          <a:ln w="7620">
            <a:solidFill>
              <a:srgbClr val="C1CDD6"/>
            </a:solidFill>
            <a:prstDash val="solid"/>
          </a:ln>
        </p:spPr>
      </p:sp>
      <p:sp>
        <p:nvSpPr>
          <p:cNvPr id="14" name="Text 12"/>
          <p:cNvSpPr/>
          <p:nvPr/>
        </p:nvSpPr>
        <p:spPr>
          <a:xfrm>
            <a:off x="1126450" y="4828103"/>
            <a:ext cx="3492222" cy="290632"/>
          </a:xfrm>
          <a:prstGeom prst="rect">
            <a:avLst/>
          </a:prstGeom>
          <a:noFill/>
          <a:ln/>
        </p:spPr>
        <p:txBody>
          <a:bodyPr wrap="none" lIns="0" tIns="0" rIns="0" bIns="0" rtlCol="0" anchor="t"/>
          <a:lstStyle/>
          <a:p>
            <a:pPr algn="ctr" indent="0" marL="0">
              <a:lnSpc>
                <a:spcPts val="2250"/>
              </a:lnSpc>
              <a:buNone/>
            </a:pPr>
            <a:r>
              <a:rPr lang="en-US" sz="1800" b="1" dirty="0">
                <a:solidFill>
                  <a:srgbClr val="010141"/>
                </a:solidFill>
                <a:latin typeface="Inter Bold" pitchFamily="34" charset="0"/>
                <a:ea typeface="Inter Bold" pitchFamily="34" charset="-122"/>
                <a:cs typeface="Inter Bold" pitchFamily="34" charset="-120"/>
              </a:rPr>
              <a:t>Integrating Variable Resources</a:t>
            </a:r>
            <a:endParaRPr lang="en-US" sz="1800" dirty="0"/>
          </a:p>
        </p:txBody>
      </p:sp>
      <p:sp>
        <p:nvSpPr>
          <p:cNvPr id="15" name="Text 13"/>
          <p:cNvSpPr/>
          <p:nvPr/>
        </p:nvSpPr>
        <p:spPr>
          <a:xfrm>
            <a:off x="937855" y="5230297"/>
            <a:ext cx="3869412" cy="1190625"/>
          </a:xfrm>
          <a:prstGeom prst="rect">
            <a:avLst/>
          </a:prstGeom>
          <a:noFill/>
          <a:ln/>
        </p:spPr>
        <p:txBody>
          <a:bodyPr wrap="square" lIns="0" tIns="0" rIns="0" bIns="0" rtlCol="0" anchor="t"/>
          <a:lstStyle/>
          <a:p>
            <a:pPr algn="ctr" indent="0" marL="0">
              <a:lnSpc>
                <a:spcPts val="2300"/>
              </a:lnSpc>
              <a:buNone/>
            </a:pPr>
            <a:r>
              <a:rPr lang="en-US" sz="1450" dirty="0">
                <a:solidFill>
                  <a:srgbClr val="010141"/>
                </a:solidFill>
                <a:latin typeface="Inter" pitchFamily="34" charset="0"/>
                <a:ea typeface="Inter" pitchFamily="34" charset="-122"/>
                <a:cs typeface="Inter" pitchFamily="34" charset="-120"/>
              </a:rPr>
              <a:t>Incorporating variable renewable sources like wind and solar into existing grids presents significant technical and operational challenges.</a:t>
            </a:r>
            <a:endParaRPr lang="en-US" sz="1450" dirty="0"/>
          </a:p>
        </p:txBody>
      </p:sp>
      <p:sp>
        <p:nvSpPr>
          <p:cNvPr id="16" name="Shape 14"/>
          <p:cNvSpPr/>
          <p:nvPr/>
        </p:nvSpPr>
        <p:spPr>
          <a:xfrm>
            <a:off x="5186839" y="4634508"/>
            <a:ext cx="4256603" cy="1980009"/>
          </a:xfrm>
          <a:prstGeom prst="roundRect">
            <a:avLst>
              <a:gd name="adj" fmla="val 3947"/>
            </a:avLst>
          </a:prstGeom>
          <a:solidFill>
            <a:srgbClr val="DBE7F0"/>
          </a:solidFill>
          <a:ln w="7620">
            <a:solidFill>
              <a:srgbClr val="C1CDD6"/>
            </a:solidFill>
            <a:prstDash val="solid"/>
          </a:ln>
        </p:spPr>
      </p:sp>
      <p:sp>
        <p:nvSpPr>
          <p:cNvPr id="17" name="Text 15"/>
          <p:cNvSpPr/>
          <p:nvPr/>
        </p:nvSpPr>
        <p:spPr>
          <a:xfrm>
            <a:off x="5644277" y="4828103"/>
            <a:ext cx="3341727" cy="290632"/>
          </a:xfrm>
          <a:prstGeom prst="rect">
            <a:avLst/>
          </a:prstGeom>
          <a:noFill/>
          <a:ln/>
        </p:spPr>
        <p:txBody>
          <a:bodyPr wrap="none" lIns="0" tIns="0" rIns="0" bIns="0" rtlCol="0" anchor="t"/>
          <a:lstStyle/>
          <a:p>
            <a:pPr algn="ctr" indent="0" marL="0">
              <a:lnSpc>
                <a:spcPts val="2250"/>
              </a:lnSpc>
              <a:buNone/>
            </a:pPr>
            <a:r>
              <a:rPr lang="en-US" sz="1800" b="1" dirty="0">
                <a:solidFill>
                  <a:srgbClr val="010141"/>
                </a:solidFill>
                <a:latin typeface="Inter Bold" pitchFamily="34" charset="0"/>
                <a:ea typeface="Inter Bold" pitchFamily="34" charset="-122"/>
                <a:cs typeface="Inter Bold" pitchFamily="34" charset="-120"/>
              </a:rPr>
              <a:t>Resistance to Transformation</a:t>
            </a:r>
            <a:endParaRPr lang="en-US" sz="1800" dirty="0"/>
          </a:p>
        </p:txBody>
      </p:sp>
      <p:sp>
        <p:nvSpPr>
          <p:cNvPr id="18" name="Text 16"/>
          <p:cNvSpPr/>
          <p:nvPr/>
        </p:nvSpPr>
        <p:spPr>
          <a:xfrm>
            <a:off x="5380434" y="5230297"/>
            <a:ext cx="3869412" cy="892969"/>
          </a:xfrm>
          <a:prstGeom prst="rect">
            <a:avLst/>
          </a:prstGeom>
          <a:noFill/>
          <a:ln/>
        </p:spPr>
        <p:txBody>
          <a:bodyPr wrap="square" lIns="0" tIns="0" rIns="0" bIns="0" rtlCol="0" anchor="t"/>
          <a:lstStyle/>
          <a:p>
            <a:pPr algn="ctr" indent="0" marL="0">
              <a:lnSpc>
                <a:spcPts val="2300"/>
              </a:lnSpc>
              <a:buNone/>
            </a:pPr>
            <a:r>
              <a:rPr lang="en-US" sz="1450" dirty="0">
                <a:solidFill>
                  <a:srgbClr val="010141"/>
                </a:solidFill>
                <a:latin typeface="Inter" pitchFamily="34" charset="0"/>
                <a:ea typeface="Inter" pitchFamily="34" charset="-122"/>
                <a:cs typeface="Inter" pitchFamily="34" charset="-120"/>
              </a:rPr>
              <a:t>Traditional energy industry structures and incumbent stakeholders may resist the pace of change.</a:t>
            </a:r>
            <a:endParaRPr lang="en-US" sz="1450" dirty="0"/>
          </a:p>
        </p:txBody>
      </p:sp>
      <p:sp>
        <p:nvSpPr>
          <p:cNvPr id="19" name="Shape 17"/>
          <p:cNvSpPr/>
          <p:nvPr/>
        </p:nvSpPr>
        <p:spPr>
          <a:xfrm>
            <a:off x="9629418" y="4634508"/>
            <a:ext cx="4256603" cy="1980009"/>
          </a:xfrm>
          <a:prstGeom prst="roundRect">
            <a:avLst>
              <a:gd name="adj" fmla="val 3947"/>
            </a:avLst>
          </a:prstGeom>
          <a:solidFill>
            <a:srgbClr val="DBE7F0"/>
          </a:solidFill>
          <a:ln w="7620">
            <a:solidFill>
              <a:srgbClr val="C1CDD6"/>
            </a:solidFill>
            <a:prstDash val="solid"/>
          </a:ln>
        </p:spPr>
      </p:sp>
      <p:sp>
        <p:nvSpPr>
          <p:cNvPr id="20" name="Text 18"/>
          <p:cNvSpPr/>
          <p:nvPr/>
        </p:nvSpPr>
        <p:spPr>
          <a:xfrm>
            <a:off x="10544294" y="4828103"/>
            <a:ext cx="2426732" cy="290632"/>
          </a:xfrm>
          <a:prstGeom prst="rect">
            <a:avLst/>
          </a:prstGeom>
          <a:noFill/>
          <a:ln/>
        </p:spPr>
        <p:txBody>
          <a:bodyPr wrap="none" lIns="0" tIns="0" rIns="0" bIns="0" rtlCol="0" anchor="t"/>
          <a:lstStyle/>
          <a:p>
            <a:pPr algn="ctr" indent="0" marL="0">
              <a:lnSpc>
                <a:spcPts val="2250"/>
              </a:lnSpc>
              <a:buNone/>
            </a:pPr>
            <a:r>
              <a:rPr lang="en-US" sz="1800" b="1" dirty="0">
                <a:solidFill>
                  <a:srgbClr val="010141"/>
                </a:solidFill>
                <a:latin typeface="Inter Bold" pitchFamily="34" charset="0"/>
                <a:ea typeface="Inter Bold" pitchFamily="34" charset="-122"/>
                <a:cs typeface="Inter Bold" pitchFamily="34" charset="-120"/>
              </a:rPr>
              <a:t>Investment Shortfalls</a:t>
            </a:r>
            <a:endParaRPr lang="en-US" sz="1800" dirty="0"/>
          </a:p>
        </p:txBody>
      </p:sp>
      <p:sp>
        <p:nvSpPr>
          <p:cNvPr id="21" name="Text 19"/>
          <p:cNvSpPr/>
          <p:nvPr/>
        </p:nvSpPr>
        <p:spPr>
          <a:xfrm>
            <a:off x="9823013" y="5230297"/>
            <a:ext cx="3869412" cy="892969"/>
          </a:xfrm>
          <a:prstGeom prst="rect">
            <a:avLst/>
          </a:prstGeom>
          <a:noFill/>
          <a:ln/>
        </p:spPr>
        <p:txBody>
          <a:bodyPr wrap="square" lIns="0" tIns="0" rIns="0" bIns="0" rtlCol="0" anchor="t"/>
          <a:lstStyle/>
          <a:p>
            <a:pPr algn="ctr" indent="0" marL="0">
              <a:lnSpc>
                <a:spcPts val="2300"/>
              </a:lnSpc>
              <a:buNone/>
            </a:pPr>
            <a:r>
              <a:rPr lang="en-US" sz="1450" dirty="0">
                <a:solidFill>
                  <a:srgbClr val="010141"/>
                </a:solidFill>
                <a:latin typeface="Inter" pitchFamily="34" charset="0"/>
                <a:ea typeface="Inter" pitchFamily="34" charset="-122"/>
                <a:cs typeface="Inter" pitchFamily="34" charset="-120"/>
              </a:rPr>
              <a:t>The energy transition requires colossal investment, which many governments and companies are unable to fully secure.</a:t>
            </a:r>
            <a:endParaRPr lang="en-US" sz="1450" dirty="0"/>
          </a:p>
        </p:txBody>
      </p:sp>
      <p:sp>
        <p:nvSpPr>
          <p:cNvPr id="22" name="Text 20"/>
          <p:cNvSpPr/>
          <p:nvPr/>
        </p:nvSpPr>
        <p:spPr>
          <a:xfrm>
            <a:off x="744260" y="6823829"/>
            <a:ext cx="13141881" cy="595313"/>
          </a:xfrm>
          <a:prstGeom prst="rect">
            <a:avLst/>
          </a:prstGeom>
          <a:noFill/>
          <a:ln/>
        </p:spPr>
        <p:txBody>
          <a:bodyPr wrap="square" lIns="0" tIns="0" rIns="0" bIns="0" rtlCol="0" anchor="t"/>
          <a:lstStyle/>
          <a:p>
            <a:pPr algn="ctr" indent="0" marL="0">
              <a:lnSpc>
                <a:spcPts val="2300"/>
              </a:lnSpc>
              <a:buNone/>
            </a:pPr>
            <a:r>
              <a:rPr lang="en-US" sz="1450" dirty="0">
                <a:solidFill>
                  <a:srgbClr val="010141"/>
                </a:solidFill>
                <a:latin typeface="Inter" pitchFamily="34" charset="0"/>
                <a:ea typeface="Inter" pitchFamily="34" charset="-122"/>
                <a:cs typeface="Inter" pitchFamily="34" charset="-120"/>
              </a:rPr>
              <a:t>Additionally, </a:t>
            </a:r>
            <a:pPr algn="ctr" indent="0" marL="0">
              <a:lnSpc>
                <a:spcPts val="2300"/>
              </a:lnSpc>
              <a:buNone/>
            </a:pPr>
            <a:r>
              <a:rPr lang="en-US" sz="1450" dirty="0">
                <a:solidFill>
                  <a:srgbClr val="366183"/>
                </a:solidFill>
                <a:latin typeface="Inter" pitchFamily="34" charset="0"/>
                <a:ea typeface="Inter" pitchFamily="34" charset="-122"/>
                <a:cs typeface="Inter" pitchFamily="34" charset="-120"/>
              </a:rPr>
              <a:t>Social Acceptance &amp; Public Perception</a:t>
            </a:r>
            <a:pPr algn="ctr" indent="0" marL="0">
              <a:lnSpc>
                <a:spcPts val="2300"/>
              </a:lnSpc>
              <a:buNone/>
            </a:pPr>
            <a:r>
              <a:rPr lang="en-US" sz="1450" dirty="0">
                <a:solidFill>
                  <a:srgbClr val="010141"/>
                </a:solidFill>
                <a:latin typeface="Inter" pitchFamily="34" charset="0"/>
                <a:ea typeface="Inter" pitchFamily="34" charset="-122"/>
                <a:cs typeface="Inter" pitchFamily="34" charset="-120"/>
              </a:rPr>
              <a:t> presents a critical need for public education and overcoming social resistance to sustainable energy projects.</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871204" y="658297"/>
            <a:ext cx="4887992" cy="401241"/>
          </a:xfrm>
          <a:prstGeom prst="rect">
            <a:avLst/>
          </a:prstGeom>
          <a:noFill/>
          <a:ln/>
        </p:spPr>
        <p:txBody>
          <a:bodyPr wrap="none" lIns="0" tIns="0" rIns="0" bIns="0" rtlCol="0" anchor="t"/>
          <a:lstStyle/>
          <a:p>
            <a:pPr algn="ctr" indent="0" marL="0">
              <a:lnSpc>
                <a:spcPts val="3150"/>
              </a:lnSpc>
              <a:buNone/>
            </a:pPr>
            <a:r>
              <a:rPr lang="en-US" sz="2500" b="1" dirty="0">
                <a:solidFill>
                  <a:srgbClr val="010141"/>
                </a:solidFill>
                <a:latin typeface="Inter Bold" pitchFamily="34" charset="0"/>
                <a:ea typeface="Inter Bold" pitchFamily="34" charset="-122"/>
                <a:cs typeface="Inter Bold" pitchFamily="34" charset="-120"/>
              </a:rPr>
              <a:t>The AMETAZ GROUP Approach</a:t>
            </a:r>
            <a:endParaRPr lang="en-US" sz="2500" dirty="0"/>
          </a:p>
        </p:txBody>
      </p:sp>
      <p:sp>
        <p:nvSpPr>
          <p:cNvPr id="3" name="Text 1"/>
          <p:cNvSpPr/>
          <p:nvPr/>
        </p:nvSpPr>
        <p:spPr>
          <a:xfrm>
            <a:off x="4125278" y="1219914"/>
            <a:ext cx="6379845" cy="300871"/>
          </a:xfrm>
          <a:prstGeom prst="rect">
            <a:avLst/>
          </a:prstGeom>
          <a:noFill/>
          <a:ln/>
        </p:spPr>
        <p:txBody>
          <a:bodyPr wrap="none" lIns="0" tIns="0" rIns="0" bIns="0" rtlCol="0" anchor="t"/>
          <a:lstStyle/>
          <a:p>
            <a:pPr algn="ctr" indent="0" marL="0">
              <a:lnSpc>
                <a:spcPts val="2350"/>
              </a:lnSpc>
              <a:buNone/>
            </a:pPr>
            <a:r>
              <a:rPr lang="en-US" sz="1850" b="1" dirty="0">
                <a:solidFill>
                  <a:srgbClr val="010141"/>
                </a:solidFill>
                <a:latin typeface="Inter Bold" pitchFamily="34" charset="0"/>
                <a:ea typeface="Inter Bold" pitchFamily="34" charset="-122"/>
                <a:cs typeface="Inter Bold" pitchFamily="34" charset="-120"/>
              </a:rPr>
              <a:t>A Triad of </a:t>
            </a:r>
            <a:pPr algn="ctr" indent="0" marL="0">
              <a:lnSpc>
                <a:spcPts val="2350"/>
              </a:lnSpc>
              <a:buNone/>
            </a:pPr>
            <a:r>
              <a:rPr lang="en-US" sz="1850" b="1" dirty="0">
                <a:solidFill>
                  <a:srgbClr val="366183"/>
                </a:solidFill>
                <a:latin typeface="Inter Bold" pitchFamily="34" charset="0"/>
                <a:ea typeface="Inter Bold" pitchFamily="34" charset="-122"/>
                <a:cs typeface="Inter Bold" pitchFamily="34" charset="-120"/>
              </a:rPr>
              <a:t>Sustainability</a:t>
            </a:r>
            <a:pPr algn="ctr" indent="0" marL="0">
              <a:lnSpc>
                <a:spcPts val="2350"/>
              </a:lnSpc>
              <a:buNone/>
            </a:pPr>
            <a:r>
              <a:rPr lang="en-US" sz="1850" b="1" dirty="0">
                <a:solidFill>
                  <a:srgbClr val="010141"/>
                </a:solidFill>
                <a:latin typeface="Inter Bold" pitchFamily="34" charset="0"/>
                <a:ea typeface="Inter Bold" pitchFamily="34" charset="-122"/>
                <a:cs typeface="Inter Bold" pitchFamily="34" charset="-120"/>
              </a:rPr>
              <a:t>, </a:t>
            </a:r>
            <a:pPr algn="ctr" indent="0" marL="0">
              <a:lnSpc>
                <a:spcPts val="2350"/>
              </a:lnSpc>
              <a:buNone/>
            </a:pPr>
            <a:r>
              <a:rPr lang="en-US" sz="1850" b="1" dirty="0">
                <a:solidFill>
                  <a:srgbClr val="939FAF"/>
                </a:solidFill>
                <a:latin typeface="Inter Bold" pitchFamily="34" charset="0"/>
                <a:ea typeface="Inter Bold" pitchFamily="34" charset="-122"/>
                <a:cs typeface="Inter Bold" pitchFamily="34" charset="-120"/>
              </a:rPr>
              <a:t>Innovation</a:t>
            </a:r>
            <a:pPr algn="ctr" indent="0" marL="0">
              <a:lnSpc>
                <a:spcPts val="2350"/>
              </a:lnSpc>
              <a:buNone/>
            </a:pPr>
            <a:r>
              <a:rPr lang="en-US" sz="1850" b="1" dirty="0">
                <a:solidFill>
                  <a:srgbClr val="010141"/>
                </a:solidFill>
                <a:latin typeface="Inter Bold" pitchFamily="34" charset="0"/>
                <a:ea typeface="Inter Bold" pitchFamily="34" charset="-122"/>
                <a:cs typeface="Inter Bold" pitchFamily="34" charset="-120"/>
              </a:rPr>
              <a:t>, and </a:t>
            </a:r>
            <a:pPr algn="ctr" indent="0" marL="0">
              <a:lnSpc>
                <a:spcPts val="2350"/>
              </a:lnSpc>
              <a:buNone/>
            </a:pPr>
            <a:r>
              <a:rPr lang="en-US" sz="1850" b="1" dirty="0">
                <a:solidFill>
                  <a:srgbClr val="9099A7"/>
                </a:solidFill>
                <a:latin typeface="Inter Bold" pitchFamily="34" charset="0"/>
                <a:ea typeface="Inter Bold" pitchFamily="34" charset="-122"/>
                <a:cs typeface="Inter Bold" pitchFamily="34" charset="-120"/>
              </a:rPr>
              <a:t>Collaboration</a:t>
            </a:r>
            <a:endParaRPr lang="en-US" sz="1850" dirty="0"/>
          </a:p>
        </p:txBody>
      </p:sp>
      <p:sp>
        <p:nvSpPr>
          <p:cNvPr id="4" name="Text 2"/>
          <p:cNvSpPr/>
          <p:nvPr/>
        </p:nvSpPr>
        <p:spPr>
          <a:xfrm>
            <a:off x="641866" y="1761411"/>
            <a:ext cx="13346668" cy="256699"/>
          </a:xfrm>
          <a:prstGeom prst="rect">
            <a:avLst/>
          </a:prstGeom>
          <a:noFill/>
          <a:ln/>
        </p:spPr>
        <p:txBody>
          <a:bodyPr wrap="non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With a deep understanding of these challenges, AMETAZ GROUP proffers a holistic and forward-thinking approach to its energy services, built upon five foundational pillars:</a:t>
            </a:r>
            <a:endParaRPr lang="en-US" sz="1250" dirty="0"/>
          </a:p>
        </p:txBody>
      </p:sp>
      <p:sp>
        <p:nvSpPr>
          <p:cNvPr id="5" name="Text 3"/>
          <p:cNvSpPr/>
          <p:nvPr/>
        </p:nvSpPr>
        <p:spPr>
          <a:xfrm>
            <a:off x="730210" y="2602111"/>
            <a:ext cx="3920252" cy="250746"/>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Integrated Sustainable Energy Solutions</a:t>
            </a:r>
            <a:endParaRPr lang="en-US" sz="1550" dirty="0"/>
          </a:p>
        </p:txBody>
      </p:sp>
      <p:sp>
        <p:nvSpPr>
          <p:cNvPr id="6" name="Text 4"/>
          <p:cNvSpPr/>
          <p:nvPr/>
        </p:nvSpPr>
        <p:spPr>
          <a:xfrm>
            <a:off x="641866" y="2949059"/>
            <a:ext cx="4097060" cy="1540193"/>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Designing and implementing energy systems that combine various renewable sources with intelligent storage and management. This approach includes assessing energy needs, designing hybrid systems, and optimizing performance for maximum efficiency and sustainability.</a:t>
            </a:r>
            <a:endParaRPr lang="en-US" sz="1250" dirty="0"/>
          </a:p>
        </p:txBody>
      </p:sp>
      <p:pic>
        <p:nvPicPr>
          <p:cNvPr id="7" name="Image 0" descr="preencoded.png">    </p:cNvPr>
          <p:cNvPicPr>
            <a:picLocks noChangeAspect="1"/>
          </p:cNvPicPr>
          <p:nvPr/>
        </p:nvPicPr>
        <p:blipFill>
          <a:blip r:embed="rId1"/>
          <a:stretch>
            <a:fillRect/>
          </a:stretch>
        </p:blipFill>
        <p:spPr>
          <a:xfrm>
            <a:off x="4979551" y="2549247"/>
            <a:ext cx="4671298" cy="4671298"/>
          </a:xfrm>
          <a:prstGeom prst="rect">
            <a:avLst/>
          </a:prstGeom>
        </p:spPr>
      </p:pic>
      <p:pic>
        <p:nvPicPr>
          <p:cNvPr id="8" name="Image 1" descr="preencoded.png">    </p:cNvPr>
          <p:cNvPicPr>
            <a:picLocks noChangeAspect="1"/>
          </p:cNvPicPr>
          <p:nvPr/>
        </p:nvPicPr>
        <p:blipFill>
          <a:blip r:embed="rId2"/>
          <a:stretch>
            <a:fillRect/>
          </a:stretch>
        </p:blipFill>
        <p:spPr>
          <a:xfrm>
            <a:off x="6057245" y="3560624"/>
            <a:ext cx="240030" cy="300038"/>
          </a:xfrm>
          <a:prstGeom prst="rect">
            <a:avLst/>
          </a:prstGeom>
        </p:spPr>
      </p:pic>
      <p:sp>
        <p:nvSpPr>
          <p:cNvPr id="9" name="Text 5"/>
          <p:cNvSpPr/>
          <p:nvPr/>
        </p:nvSpPr>
        <p:spPr>
          <a:xfrm>
            <a:off x="10243185" y="2198608"/>
            <a:ext cx="3393519" cy="250746"/>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Digitalization &amp; Intelligent Systems</a:t>
            </a:r>
            <a:endParaRPr lang="en-US" sz="1550" dirty="0"/>
          </a:p>
        </p:txBody>
      </p:sp>
      <p:sp>
        <p:nvSpPr>
          <p:cNvPr id="10" name="Text 6"/>
          <p:cNvSpPr/>
          <p:nvPr/>
        </p:nvSpPr>
        <p:spPr>
          <a:xfrm>
            <a:off x="9891474" y="2545556"/>
            <a:ext cx="4097060" cy="1540193"/>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Leveraging digital technologies to infuse intelligence across the entire energy value chain. This includes implementing smart grids, IoT-based energy management systems, and utilizing artificial intelligence for predictive analytics and consumption optimization.</a:t>
            </a:r>
            <a:endParaRPr lang="en-US" sz="1250" dirty="0"/>
          </a:p>
        </p:txBody>
      </p:sp>
      <p:pic>
        <p:nvPicPr>
          <p:cNvPr id="11" name="Image 2" descr="preencoded.png">    </p:cNvPr>
          <p:cNvPicPr>
            <a:picLocks noChangeAspect="1"/>
          </p:cNvPicPr>
          <p:nvPr/>
        </p:nvPicPr>
        <p:blipFill>
          <a:blip r:embed="rId3"/>
          <a:stretch>
            <a:fillRect/>
          </a:stretch>
        </p:blipFill>
        <p:spPr>
          <a:xfrm>
            <a:off x="4979551" y="2549247"/>
            <a:ext cx="4671298" cy="4671298"/>
          </a:xfrm>
          <a:prstGeom prst="rect">
            <a:avLst/>
          </a:prstGeom>
        </p:spPr>
      </p:pic>
      <p:pic>
        <p:nvPicPr>
          <p:cNvPr id="12" name="Image 3" descr="preencoded.png">    </p:cNvPr>
          <p:cNvPicPr>
            <a:picLocks noChangeAspect="1"/>
          </p:cNvPicPr>
          <p:nvPr/>
        </p:nvPicPr>
        <p:blipFill>
          <a:blip r:embed="rId4"/>
          <a:stretch>
            <a:fillRect/>
          </a:stretch>
        </p:blipFill>
        <p:spPr>
          <a:xfrm>
            <a:off x="7960102" y="3289875"/>
            <a:ext cx="240030" cy="300038"/>
          </a:xfrm>
          <a:prstGeom prst="rect">
            <a:avLst/>
          </a:prstGeom>
        </p:spPr>
      </p:pic>
      <p:sp>
        <p:nvSpPr>
          <p:cNvPr id="13" name="Text 7"/>
          <p:cNvSpPr/>
          <p:nvPr/>
        </p:nvSpPr>
        <p:spPr>
          <a:xfrm>
            <a:off x="10429518" y="4326374"/>
            <a:ext cx="3101102" cy="250746"/>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Technological Innovation &amp; R&amp;D</a:t>
            </a:r>
            <a:endParaRPr lang="en-US" sz="1550" dirty="0"/>
          </a:p>
        </p:txBody>
      </p:sp>
      <p:sp>
        <p:nvSpPr>
          <p:cNvPr id="14" name="Text 8"/>
          <p:cNvSpPr/>
          <p:nvPr/>
        </p:nvSpPr>
        <p:spPr>
          <a:xfrm>
            <a:off x="9971723" y="4673322"/>
            <a:ext cx="4016812" cy="1026795"/>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Investing in the development of emerging energy technologies poised to transform the industry. This includes research into next-generation batteries, green hydrogen, and carbon capture technologies.</a:t>
            </a:r>
            <a:endParaRPr lang="en-US" sz="1250" dirty="0"/>
          </a:p>
        </p:txBody>
      </p:sp>
      <p:pic>
        <p:nvPicPr>
          <p:cNvPr id="15" name="Image 4" descr="preencoded.png">    </p:cNvPr>
          <p:cNvPicPr>
            <a:picLocks noChangeAspect="1"/>
          </p:cNvPicPr>
          <p:nvPr/>
        </p:nvPicPr>
        <p:blipFill>
          <a:blip r:embed="rId5"/>
          <a:stretch>
            <a:fillRect/>
          </a:stretch>
        </p:blipFill>
        <p:spPr>
          <a:xfrm>
            <a:off x="4979551" y="2549247"/>
            <a:ext cx="4671298" cy="4671298"/>
          </a:xfrm>
          <a:prstGeom prst="rect">
            <a:avLst/>
          </a:prstGeom>
        </p:spPr>
      </p:pic>
      <p:pic>
        <p:nvPicPr>
          <p:cNvPr id="16" name="Image 5" descr="preencoded.png">    </p:cNvPr>
          <p:cNvPicPr>
            <a:picLocks noChangeAspect="1"/>
          </p:cNvPicPr>
          <p:nvPr/>
        </p:nvPicPr>
        <p:blipFill>
          <a:blip r:embed="rId6"/>
          <a:stretch>
            <a:fillRect/>
          </a:stretch>
        </p:blipFill>
        <p:spPr>
          <a:xfrm>
            <a:off x="8805684" y="5015805"/>
            <a:ext cx="240030" cy="300038"/>
          </a:xfrm>
          <a:prstGeom prst="rect">
            <a:avLst/>
          </a:prstGeom>
        </p:spPr>
      </p:pic>
      <p:sp>
        <p:nvSpPr>
          <p:cNvPr id="17" name="Text 9"/>
          <p:cNvSpPr/>
          <p:nvPr/>
        </p:nvSpPr>
        <p:spPr>
          <a:xfrm>
            <a:off x="10803612" y="5940743"/>
            <a:ext cx="2272784" cy="250746"/>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Novel Business Models</a:t>
            </a:r>
            <a:endParaRPr lang="en-US" sz="1550" dirty="0"/>
          </a:p>
        </p:txBody>
      </p:sp>
      <p:sp>
        <p:nvSpPr>
          <p:cNvPr id="18" name="Text 10"/>
          <p:cNvSpPr/>
          <p:nvPr/>
        </p:nvSpPr>
        <p:spPr>
          <a:xfrm>
            <a:off x="9891474" y="6287691"/>
            <a:ext cx="4097060" cy="1283494"/>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Developing innovative business models that accelerate the energy transition. This includes Energy-as-a-Service (EaaS) models, performance-based contracts, and public-private partnerships for large-scale energy projects.</a:t>
            </a:r>
            <a:endParaRPr lang="en-US" sz="1250" dirty="0"/>
          </a:p>
        </p:txBody>
      </p:sp>
      <p:pic>
        <p:nvPicPr>
          <p:cNvPr id="19" name="Image 6" descr="preencoded.png">    </p:cNvPr>
          <p:cNvPicPr>
            <a:picLocks noChangeAspect="1"/>
          </p:cNvPicPr>
          <p:nvPr/>
        </p:nvPicPr>
        <p:blipFill>
          <a:blip r:embed="rId7"/>
          <a:stretch>
            <a:fillRect/>
          </a:stretch>
        </p:blipFill>
        <p:spPr>
          <a:xfrm>
            <a:off x="4979551" y="2549247"/>
            <a:ext cx="4671298" cy="4671298"/>
          </a:xfrm>
          <a:prstGeom prst="rect">
            <a:avLst/>
          </a:prstGeom>
        </p:spPr>
      </p:pic>
      <p:pic>
        <p:nvPicPr>
          <p:cNvPr id="20" name="Image 7" descr="preencoded.png">    </p:cNvPr>
          <p:cNvPicPr>
            <a:picLocks noChangeAspect="1"/>
          </p:cNvPicPr>
          <p:nvPr/>
        </p:nvPicPr>
        <p:blipFill>
          <a:blip r:embed="rId8"/>
          <a:stretch>
            <a:fillRect/>
          </a:stretch>
        </p:blipFill>
        <p:spPr>
          <a:xfrm>
            <a:off x="7425392" y="6353354"/>
            <a:ext cx="240030" cy="300038"/>
          </a:xfrm>
          <a:prstGeom prst="rect">
            <a:avLst/>
          </a:prstGeom>
        </p:spPr>
      </p:pic>
      <p:sp>
        <p:nvSpPr>
          <p:cNvPr id="21" name="Text 11"/>
          <p:cNvSpPr/>
          <p:nvPr/>
        </p:nvSpPr>
        <p:spPr>
          <a:xfrm>
            <a:off x="1371957" y="5537121"/>
            <a:ext cx="2636877" cy="250746"/>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Empowerment &amp; Education</a:t>
            </a:r>
            <a:endParaRPr lang="en-US" sz="1550" dirty="0"/>
          </a:p>
        </p:txBody>
      </p:sp>
      <p:sp>
        <p:nvSpPr>
          <p:cNvPr id="22" name="Text 12"/>
          <p:cNvSpPr/>
          <p:nvPr/>
        </p:nvSpPr>
        <p:spPr>
          <a:xfrm>
            <a:off x="641866" y="5884069"/>
            <a:ext cx="4097060" cy="1283494"/>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Guiding organizations and communities through the energy transition by providing training, knowledge transfer, and building internal capacity. This includes educational programs, practical workshops, and continuous support systems.</a:t>
            </a:r>
            <a:endParaRPr lang="en-US" sz="1250" dirty="0"/>
          </a:p>
        </p:txBody>
      </p:sp>
      <p:pic>
        <p:nvPicPr>
          <p:cNvPr id="23" name="Image 8" descr="preencoded.png">    </p:cNvPr>
          <p:cNvPicPr>
            <a:picLocks noChangeAspect="1"/>
          </p:cNvPicPr>
          <p:nvPr/>
        </p:nvPicPr>
        <p:blipFill>
          <a:blip r:embed="rId9"/>
          <a:stretch>
            <a:fillRect/>
          </a:stretch>
        </p:blipFill>
        <p:spPr>
          <a:xfrm>
            <a:off x="4979551" y="2549247"/>
            <a:ext cx="4671298" cy="4671298"/>
          </a:xfrm>
          <a:prstGeom prst="rect">
            <a:avLst/>
          </a:prstGeom>
        </p:spPr>
      </p:pic>
      <p:pic>
        <p:nvPicPr>
          <p:cNvPr id="24" name="Image 9" descr="preencoded.png">    </p:cNvPr>
          <p:cNvPicPr>
            <a:picLocks noChangeAspect="1"/>
          </p:cNvPicPr>
          <p:nvPr/>
        </p:nvPicPr>
        <p:blipFill>
          <a:blip r:embed="rId10"/>
          <a:stretch>
            <a:fillRect/>
          </a:stretch>
        </p:blipFill>
        <p:spPr>
          <a:xfrm>
            <a:off x="5726847" y="5454075"/>
            <a:ext cx="240030" cy="3000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322683" y="419695"/>
            <a:ext cx="5985034" cy="381595"/>
          </a:xfrm>
          <a:prstGeom prst="rect">
            <a:avLst/>
          </a:prstGeom>
          <a:noFill/>
          <a:ln/>
        </p:spPr>
        <p:txBody>
          <a:bodyPr wrap="none" lIns="0" tIns="0" rIns="0" bIns="0" rtlCol="0" anchor="t"/>
          <a:lstStyle/>
          <a:p>
            <a:pPr algn="ctr" indent="0" marL="0">
              <a:lnSpc>
                <a:spcPts val="3000"/>
              </a:lnSpc>
              <a:buNone/>
            </a:pPr>
            <a:r>
              <a:rPr lang="en-US" sz="2400" b="1" dirty="0">
                <a:solidFill>
                  <a:srgbClr val="FFFFFF"/>
                </a:solidFill>
                <a:latin typeface="Inter Bold" pitchFamily="34" charset="0"/>
                <a:ea typeface="Inter Bold" pitchFamily="34" charset="-122"/>
                <a:cs typeface="Inter Bold" pitchFamily="34" charset="-120"/>
              </a:rPr>
              <a:t>Specialized Domains of Energy Services</a:t>
            </a:r>
            <a:endParaRPr lang="en-US" sz="2400" dirty="0"/>
          </a:p>
        </p:txBody>
      </p:sp>
      <p:sp>
        <p:nvSpPr>
          <p:cNvPr id="3" name="Text 1"/>
          <p:cNvSpPr/>
          <p:nvPr/>
        </p:nvSpPr>
        <p:spPr>
          <a:xfrm>
            <a:off x="610433" y="1106448"/>
            <a:ext cx="13409533" cy="244197"/>
          </a:xfrm>
          <a:prstGeom prst="rect">
            <a:avLst/>
          </a:prstGeom>
          <a:noFill/>
          <a:ln/>
        </p:spPr>
        <p:txBody>
          <a:bodyPr wrap="none" lIns="0" tIns="0" rIns="0" bIns="0" rtlCol="0" anchor="t"/>
          <a:lstStyle/>
          <a:p>
            <a:pPr algn="ctr" indent="0" marL="0">
              <a:lnSpc>
                <a:spcPts val="1900"/>
              </a:lnSpc>
              <a:buNone/>
            </a:pPr>
            <a:r>
              <a:rPr lang="en-US" sz="1200" dirty="0">
                <a:solidFill>
                  <a:srgbClr val="FFFFFF"/>
                </a:solidFill>
                <a:latin typeface="Inter" pitchFamily="34" charset="0"/>
                <a:ea typeface="Inter" pitchFamily="34" charset="-122"/>
                <a:cs typeface="Inter" pitchFamily="34" charset="-120"/>
              </a:rPr>
              <a:t>AMETAZ GROUP delivers its energy services across six specialized domains, each demanding unique expertise and tailored methodologies:</a:t>
            </a:r>
            <a:endParaRPr lang="en-US" sz="1200" dirty="0"/>
          </a:p>
        </p:txBody>
      </p:sp>
      <p:sp>
        <p:nvSpPr>
          <p:cNvPr id="4" name="Shape 2"/>
          <p:cNvSpPr/>
          <p:nvPr/>
        </p:nvSpPr>
        <p:spPr>
          <a:xfrm>
            <a:off x="610433" y="1694021"/>
            <a:ext cx="6518672" cy="1962626"/>
          </a:xfrm>
          <a:prstGeom prst="roundRect">
            <a:avLst>
              <a:gd name="adj" fmla="val 3266"/>
            </a:avLst>
          </a:prstGeom>
          <a:solidFill>
            <a:srgbClr val="366183"/>
          </a:solidFill>
          <a:ln w="22860">
            <a:solidFill>
              <a:srgbClr val="C1CDD6"/>
            </a:solidFill>
            <a:prstDash val="solid"/>
          </a:ln>
        </p:spPr>
      </p:sp>
      <p:sp>
        <p:nvSpPr>
          <p:cNvPr id="5" name="Shape 3"/>
          <p:cNvSpPr/>
          <p:nvPr/>
        </p:nvSpPr>
        <p:spPr>
          <a:xfrm>
            <a:off x="610433" y="1694021"/>
            <a:ext cx="91440" cy="1962626"/>
          </a:xfrm>
          <a:prstGeom prst="roundRect">
            <a:avLst>
              <a:gd name="adj" fmla="val 70103"/>
            </a:avLst>
          </a:prstGeom>
          <a:solidFill>
            <a:srgbClr val="366183"/>
          </a:solidFill>
          <a:ln/>
        </p:spPr>
      </p:sp>
      <p:sp>
        <p:nvSpPr>
          <p:cNvPr id="6" name="Text 4"/>
          <p:cNvSpPr/>
          <p:nvPr/>
        </p:nvSpPr>
        <p:spPr>
          <a:xfrm>
            <a:off x="2201942" y="1869400"/>
            <a:ext cx="3427095" cy="238363"/>
          </a:xfrm>
          <a:prstGeom prst="rect">
            <a:avLst/>
          </a:prstGeom>
          <a:noFill/>
          <a:ln/>
        </p:spPr>
        <p:txBody>
          <a:bodyPr wrap="none" lIns="0" tIns="0" rIns="0" bIns="0" rtlCol="0" anchor="t"/>
          <a:lstStyle/>
          <a:p>
            <a:pPr algn="ctr" indent="0" marL="0">
              <a:lnSpc>
                <a:spcPts val="1850"/>
              </a:lnSpc>
              <a:buNone/>
            </a:pPr>
            <a:r>
              <a:rPr lang="en-US" sz="1500" b="1" dirty="0">
                <a:solidFill>
                  <a:srgbClr val="FFFFFF"/>
                </a:solidFill>
                <a:latin typeface="Inter Bold" pitchFamily="34" charset="0"/>
                <a:ea typeface="Inter Bold" pitchFamily="34" charset="-122"/>
                <a:cs typeface="Inter Bold" pitchFamily="34" charset="-120"/>
              </a:rPr>
              <a:t>Renewable Energy &amp; Hybrid Systems</a:t>
            </a:r>
            <a:endParaRPr lang="en-US" sz="1500" dirty="0"/>
          </a:p>
        </p:txBody>
      </p:sp>
      <p:sp>
        <p:nvSpPr>
          <p:cNvPr id="7" name="Text 5"/>
          <p:cNvSpPr/>
          <p:nvPr/>
        </p:nvSpPr>
        <p:spPr>
          <a:xfrm>
            <a:off x="877253" y="2260283"/>
            <a:ext cx="6076474" cy="1220986"/>
          </a:xfrm>
          <a:prstGeom prst="rect">
            <a:avLst/>
          </a:prstGeom>
          <a:noFill/>
          <a:ln/>
        </p:spPr>
        <p:txBody>
          <a:bodyPr wrap="square" lIns="0" tIns="0" rIns="0" bIns="0" rtlCol="0" anchor="t"/>
          <a:lstStyle/>
          <a:p>
            <a:pPr algn="ctr" indent="0" marL="0">
              <a:lnSpc>
                <a:spcPts val="1900"/>
              </a:lnSpc>
              <a:buNone/>
            </a:pPr>
            <a:r>
              <a:rPr lang="en-US" sz="1200" dirty="0">
                <a:solidFill>
                  <a:srgbClr val="FFFFFF"/>
                </a:solidFill>
                <a:latin typeface="Inter" pitchFamily="34" charset="0"/>
                <a:ea typeface="Inter" pitchFamily="34" charset="-122"/>
                <a:cs typeface="Inter" pitchFamily="34" charset="-120"/>
              </a:rPr>
              <a:t>This service focuses on the design, implementation, and optimization of renewable energy systems. Offerings include resource potential assessment (solar, wind, hydro), hybrid system design, integration of energy storage, and performance optimization. The primary focus is on creating resilient and economically viable systems.</a:t>
            </a:r>
            <a:endParaRPr lang="en-US" sz="1200" dirty="0"/>
          </a:p>
        </p:txBody>
      </p:sp>
      <p:sp>
        <p:nvSpPr>
          <p:cNvPr id="8" name="Shape 6"/>
          <p:cNvSpPr/>
          <p:nvPr/>
        </p:nvSpPr>
        <p:spPr>
          <a:xfrm>
            <a:off x="610433" y="3809167"/>
            <a:ext cx="6518672" cy="1962626"/>
          </a:xfrm>
          <a:prstGeom prst="roundRect">
            <a:avLst>
              <a:gd name="adj" fmla="val 3266"/>
            </a:avLst>
          </a:prstGeom>
          <a:solidFill>
            <a:srgbClr val="366183"/>
          </a:solidFill>
          <a:ln w="22860">
            <a:solidFill>
              <a:srgbClr val="C1CDD6"/>
            </a:solidFill>
            <a:prstDash val="solid"/>
          </a:ln>
        </p:spPr>
      </p:sp>
      <p:sp>
        <p:nvSpPr>
          <p:cNvPr id="9" name="Shape 7"/>
          <p:cNvSpPr/>
          <p:nvPr/>
        </p:nvSpPr>
        <p:spPr>
          <a:xfrm>
            <a:off x="610433" y="3809167"/>
            <a:ext cx="91440" cy="1962626"/>
          </a:xfrm>
          <a:prstGeom prst="roundRect">
            <a:avLst>
              <a:gd name="adj" fmla="val 70103"/>
            </a:avLst>
          </a:prstGeom>
          <a:solidFill>
            <a:srgbClr val="366183"/>
          </a:solidFill>
          <a:ln/>
        </p:spPr>
      </p:sp>
      <p:sp>
        <p:nvSpPr>
          <p:cNvPr id="10" name="Text 8"/>
          <p:cNvSpPr/>
          <p:nvPr/>
        </p:nvSpPr>
        <p:spPr>
          <a:xfrm>
            <a:off x="2255758" y="3984546"/>
            <a:ext cx="3319343" cy="238363"/>
          </a:xfrm>
          <a:prstGeom prst="rect">
            <a:avLst/>
          </a:prstGeom>
          <a:noFill/>
          <a:ln/>
        </p:spPr>
        <p:txBody>
          <a:bodyPr wrap="none" lIns="0" tIns="0" rIns="0" bIns="0" rtlCol="0" anchor="t"/>
          <a:lstStyle/>
          <a:p>
            <a:pPr algn="ctr" indent="0" marL="0">
              <a:lnSpc>
                <a:spcPts val="1850"/>
              </a:lnSpc>
              <a:buNone/>
            </a:pPr>
            <a:r>
              <a:rPr lang="en-US" sz="1500" b="1" dirty="0">
                <a:solidFill>
                  <a:srgbClr val="FFFFFF"/>
                </a:solidFill>
                <a:latin typeface="Inter Bold" pitchFamily="34" charset="0"/>
                <a:ea typeface="Inter Bold" pitchFamily="34" charset="-122"/>
                <a:cs typeface="Inter Bold" pitchFamily="34" charset="-120"/>
              </a:rPr>
              <a:t>Smart Grids &amp; Energy Infrastructure</a:t>
            </a:r>
            <a:endParaRPr lang="en-US" sz="1500" dirty="0"/>
          </a:p>
        </p:txBody>
      </p:sp>
      <p:sp>
        <p:nvSpPr>
          <p:cNvPr id="11" name="Text 9"/>
          <p:cNvSpPr/>
          <p:nvPr/>
        </p:nvSpPr>
        <p:spPr>
          <a:xfrm>
            <a:off x="877253" y="4375428"/>
            <a:ext cx="6076474" cy="1220986"/>
          </a:xfrm>
          <a:prstGeom prst="rect">
            <a:avLst/>
          </a:prstGeom>
          <a:noFill/>
          <a:ln/>
        </p:spPr>
        <p:txBody>
          <a:bodyPr wrap="square" lIns="0" tIns="0" rIns="0" bIns="0" rtlCol="0" anchor="t"/>
          <a:lstStyle/>
          <a:p>
            <a:pPr algn="ctr" indent="0" marL="0">
              <a:lnSpc>
                <a:spcPts val="1900"/>
              </a:lnSpc>
              <a:buNone/>
            </a:pPr>
            <a:r>
              <a:rPr lang="en-US" sz="1200" dirty="0">
                <a:solidFill>
                  <a:srgbClr val="FFFFFF"/>
                </a:solidFill>
                <a:latin typeface="Inter" pitchFamily="34" charset="0"/>
                <a:ea typeface="Inter" pitchFamily="34" charset="-122"/>
                <a:cs typeface="Inter" pitchFamily="34" charset="-120"/>
              </a:rPr>
              <a:t>This domain is dedicated to designing and modernizing energy infrastructure for the digital age. Services include smart grid design, implementation of distribution management systems, development of intelligent charging stations, and upgrading existing infrastructure. Expertise in integrating digital technologies with physical assets is a core strength.</a:t>
            </a:r>
            <a:endParaRPr lang="en-US" sz="1200" dirty="0"/>
          </a:p>
        </p:txBody>
      </p:sp>
      <p:sp>
        <p:nvSpPr>
          <p:cNvPr id="12" name="Shape 10"/>
          <p:cNvSpPr/>
          <p:nvPr/>
        </p:nvSpPr>
        <p:spPr>
          <a:xfrm>
            <a:off x="610433" y="5924312"/>
            <a:ext cx="6518672" cy="1718429"/>
          </a:xfrm>
          <a:prstGeom prst="roundRect">
            <a:avLst>
              <a:gd name="adj" fmla="val 3730"/>
            </a:avLst>
          </a:prstGeom>
          <a:solidFill>
            <a:srgbClr val="366183"/>
          </a:solidFill>
          <a:ln w="22860">
            <a:solidFill>
              <a:srgbClr val="C1CDD6"/>
            </a:solidFill>
            <a:prstDash val="solid"/>
          </a:ln>
        </p:spPr>
      </p:sp>
      <p:sp>
        <p:nvSpPr>
          <p:cNvPr id="13" name="Shape 11"/>
          <p:cNvSpPr/>
          <p:nvPr/>
        </p:nvSpPr>
        <p:spPr>
          <a:xfrm>
            <a:off x="610433" y="5924312"/>
            <a:ext cx="91440" cy="1718429"/>
          </a:xfrm>
          <a:prstGeom prst="roundRect">
            <a:avLst>
              <a:gd name="adj" fmla="val 70103"/>
            </a:avLst>
          </a:prstGeom>
          <a:solidFill>
            <a:srgbClr val="366183"/>
          </a:solidFill>
          <a:ln/>
        </p:spPr>
      </p:sp>
      <p:sp>
        <p:nvSpPr>
          <p:cNvPr id="14" name="Text 12"/>
          <p:cNvSpPr/>
          <p:nvPr/>
        </p:nvSpPr>
        <p:spPr>
          <a:xfrm>
            <a:off x="2323386" y="6099691"/>
            <a:ext cx="3184208" cy="238363"/>
          </a:xfrm>
          <a:prstGeom prst="rect">
            <a:avLst/>
          </a:prstGeom>
          <a:noFill/>
          <a:ln/>
        </p:spPr>
        <p:txBody>
          <a:bodyPr wrap="none" lIns="0" tIns="0" rIns="0" bIns="0" rtlCol="0" anchor="t"/>
          <a:lstStyle/>
          <a:p>
            <a:pPr algn="ctr" indent="0" marL="0">
              <a:lnSpc>
                <a:spcPts val="1850"/>
              </a:lnSpc>
              <a:buNone/>
            </a:pPr>
            <a:r>
              <a:rPr lang="en-US" sz="1500" b="1" dirty="0">
                <a:solidFill>
                  <a:srgbClr val="FFFFFF"/>
                </a:solidFill>
                <a:latin typeface="Inter Bold" pitchFamily="34" charset="0"/>
                <a:ea typeface="Inter Bold" pitchFamily="34" charset="-122"/>
                <a:cs typeface="Inter Bold" pitchFamily="34" charset="-120"/>
              </a:rPr>
              <a:t>Energy Storage &amp; Battery Systems</a:t>
            </a:r>
            <a:endParaRPr lang="en-US" sz="1500" dirty="0"/>
          </a:p>
        </p:txBody>
      </p:sp>
      <p:sp>
        <p:nvSpPr>
          <p:cNvPr id="15" name="Text 13"/>
          <p:cNvSpPr/>
          <p:nvPr/>
        </p:nvSpPr>
        <p:spPr>
          <a:xfrm>
            <a:off x="877253" y="6490573"/>
            <a:ext cx="6076474" cy="976789"/>
          </a:xfrm>
          <a:prstGeom prst="rect">
            <a:avLst/>
          </a:prstGeom>
          <a:noFill/>
          <a:ln/>
        </p:spPr>
        <p:txBody>
          <a:bodyPr wrap="square" lIns="0" tIns="0" rIns="0" bIns="0" rtlCol="0" anchor="t"/>
          <a:lstStyle/>
          <a:p>
            <a:pPr algn="ctr" indent="0" marL="0">
              <a:lnSpc>
                <a:spcPts val="1900"/>
              </a:lnSpc>
              <a:buNone/>
            </a:pPr>
            <a:r>
              <a:rPr lang="en-US" sz="1200" dirty="0">
                <a:solidFill>
                  <a:srgbClr val="FFFFFF"/>
                </a:solidFill>
                <a:latin typeface="Inter" pitchFamily="34" charset="0"/>
                <a:ea typeface="Inter" pitchFamily="34" charset="-122"/>
                <a:cs typeface="Inter" pitchFamily="34" charset="-120"/>
              </a:rPr>
              <a:t>This service concentrates on the design and implementation of energy storage solutions. Offerings include assessing storage requirements, selecting appropriate technologies (lithium-ion, flow, hydrogen), designing Battery Management Systems (BMS), and integrating them with existing grids.</a:t>
            </a:r>
            <a:endParaRPr lang="en-US" sz="1200" dirty="0"/>
          </a:p>
        </p:txBody>
      </p:sp>
      <p:sp>
        <p:nvSpPr>
          <p:cNvPr id="16" name="Shape 14"/>
          <p:cNvSpPr/>
          <p:nvPr/>
        </p:nvSpPr>
        <p:spPr>
          <a:xfrm>
            <a:off x="7508915" y="1694021"/>
            <a:ext cx="6518672" cy="1962626"/>
          </a:xfrm>
          <a:prstGeom prst="roundRect">
            <a:avLst>
              <a:gd name="adj" fmla="val 3266"/>
            </a:avLst>
          </a:prstGeom>
          <a:solidFill>
            <a:srgbClr val="366183"/>
          </a:solidFill>
          <a:ln w="22860">
            <a:solidFill>
              <a:srgbClr val="C1CDD6"/>
            </a:solidFill>
            <a:prstDash val="solid"/>
          </a:ln>
        </p:spPr>
      </p:sp>
      <p:sp>
        <p:nvSpPr>
          <p:cNvPr id="17" name="Shape 15"/>
          <p:cNvSpPr/>
          <p:nvPr/>
        </p:nvSpPr>
        <p:spPr>
          <a:xfrm>
            <a:off x="7508915" y="1694021"/>
            <a:ext cx="91440" cy="1962626"/>
          </a:xfrm>
          <a:prstGeom prst="roundRect">
            <a:avLst>
              <a:gd name="adj" fmla="val 70103"/>
            </a:avLst>
          </a:prstGeom>
          <a:solidFill>
            <a:srgbClr val="366183"/>
          </a:solidFill>
          <a:ln/>
        </p:spPr>
      </p:sp>
      <p:sp>
        <p:nvSpPr>
          <p:cNvPr id="18" name="Text 16"/>
          <p:cNvSpPr/>
          <p:nvPr/>
        </p:nvSpPr>
        <p:spPr>
          <a:xfrm>
            <a:off x="9274135" y="1869400"/>
            <a:ext cx="3079671" cy="238363"/>
          </a:xfrm>
          <a:prstGeom prst="rect">
            <a:avLst/>
          </a:prstGeom>
          <a:noFill/>
          <a:ln/>
        </p:spPr>
        <p:txBody>
          <a:bodyPr wrap="none" lIns="0" tIns="0" rIns="0" bIns="0" rtlCol="0" anchor="t"/>
          <a:lstStyle/>
          <a:p>
            <a:pPr algn="ctr" indent="0" marL="0">
              <a:lnSpc>
                <a:spcPts val="1850"/>
              </a:lnSpc>
              <a:buNone/>
            </a:pPr>
            <a:r>
              <a:rPr lang="en-US" sz="1500" b="1" dirty="0">
                <a:solidFill>
                  <a:srgbClr val="FFFFFF"/>
                </a:solidFill>
                <a:latin typeface="Inter Bold" pitchFamily="34" charset="0"/>
                <a:ea typeface="Inter Bold" pitchFamily="34" charset="-122"/>
                <a:cs typeface="Inter Bold" pitchFamily="34" charset="-120"/>
              </a:rPr>
              <a:t>Energy Efficiency &amp; Management</a:t>
            </a:r>
            <a:endParaRPr lang="en-US" sz="1500" dirty="0"/>
          </a:p>
        </p:txBody>
      </p:sp>
      <p:sp>
        <p:nvSpPr>
          <p:cNvPr id="19" name="Text 17"/>
          <p:cNvSpPr/>
          <p:nvPr/>
        </p:nvSpPr>
        <p:spPr>
          <a:xfrm>
            <a:off x="7775734" y="2260283"/>
            <a:ext cx="6076474" cy="1220986"/>
          </a:xfrm>
          <a:prstGeom prst="rect">
            <a:avLst/>
          </a:prstGeom>
          <a:noFill/>
          <a:ln/>
        </p:spPr>
        <p:txBody>
          <a:bodyPr wrap="square" lIns="0" tIns="0" rIns="0" bIns="0" rtlCol="0" anchor="t"/>
          <a:lstStyle/>
          <a:p>
            <a:pPr algn="ctr" indent="0" marL="0">
              <a:lnSpc>
                <a:spcPts val="1900"/>
              </a:lnSpc>
              <a:buNone/>
            </a:pPr>
            <a:r>
              <a:rPr lang="en-US" sz="1200" dirty="0">
                <a:solidFill>
                  <a:srgbClr val="FFFFFF"/>
                </a:solidFill>
                <a:latin typeface="Inter" pitchFamily="34" charset="0"/>
                <a:ea typeface="Inter" pitchFamily="34" charset="-122"/>
                <a:cs typeface="Inter" pitchFamily="34" charset="-120"/>
              </a:rPr>
              <a:t>This area is dedicated to optimizing energy consumption in industries, buildings, and processes. Services include energy audits, design of energy management systems, implementation of efficiency solutions, and continuous performance monitoring. The focus is on reducing costs and environmental impact through consumption optimization.</a:t>
            </a:r>
            <a:endParaRPr lang="en-US" sz="1200" dirty="0"/>
          </a:p>
        </p:txBody>
      </p:sp>
      <p:sp>
        <p:nvSpPr>
          <p:cNvPr id="20" name="Shape 18"/>
          <p:cNvSpPr/>
          <p:nvPr/>
        </p:nvSpPr>
        <p:spPr>
          <a:xfrm>
            <a:off x="7508915" y="3809167"/>
            <a:ext cx="6518672" cy="1718429"/>
          </a:xfrm>
          <a:prstGeom prst="roundRect">
            <a:avLst>
              <a:gd name="adj" fmla="val 3730"/>
            </a:avLst>
          </a:prstGeom>
          <a:solidFill>
            <a:srgbClr val="366183"/>
          </a:solidFill>
          <a:ln w="22860">
            <a:solidFill>
              <a:srgbClr val="C1CDD6"/>
            </a:solidFill>
            <a:prstDash val="solid"/>
          </a:ln>
        </p:spPr>
      </p:sp>
      <p:sp>
        <p:nvSpPr>
          <p:cNvPr id="21" name="Shape 19"/>
          <p:cNvSpPr/>
          <p:nvPr/>
        </p:nvSpPr>
        <p:spPr>
          <a:xfrm>
            <a:off x="7508915" y="3809167"/>
            <a:ext cx="91440" cy="1718429"/>
          </a:xfrm>
          <a:prstGeom prst="roundRect">
            <a:avLst>
              <a:gd name="adj" fmla="val 70103"/>
            </a:avLst>
          </a:prstGeom>
          <a:solidFill>
            <a:srgbClr val="366183"/>
          </a:solidFill>
          <a:ln/>
        </p:spPr>
      </p:sp>
      <p:sp>
        <p:nvSpPr>
          <p:cNvPr id="22" name="Text 20"/>
          <p:cNvSpPr/>
          <p:nvPr/>
        </p:nvSpPr>
        <p:spPr>
          <a:xfrm>
            <a:off x="8920758" y="3984546"/>
            <a:ext cx="3786426" cy="238363"/>
          </a:xfrm>
          <a:prstGeom prst="rect">
            <a:avLst/>
          </a:prstGeom>
          <a:noFill/>
          <a:ln/>
        </p:spPr>
        <p:txBody>
          <a:bodyPr wrap="none" lIns="0" tIns="0" rIns="0" bIns="0" rtlCol="0" anchor="t"/>
          <a:lstStyle/>
          <a:p>
            <a:pPr algn="ctr" indent="0" marL="0">
              <a:lnSpc>
                <a:spcPts val="1850"/>
              </a:lnSpc>
              <a:buNone/>
            </a:pPr>
            <a:r>
              <a:rPr lang="en-US" sz="1500" b="1" dirty="0">
                <a:solidFill>
                  <a:srgbClr val="FFFFFF"/>
                </a:solidFill>
                <a:latin typeface="Inter Bold" pitchFamily="34" charset="0"/>
                <a:ea typeface="Inter Bold" pitchFamily="34" charset="-122"/>
                <a:cs typeface="Inter Bold" pitchFamily="34" charset="-120"/>
              </a:rPr>
              <a:t>Green Hydrogen &amp; Clean Energy Carriers</a:t>
            </a:r>
            <a:endParaRPr lang="en-US" sz="1500" dirty="0"/>
          </a:p>
        </p:txBody>
      </p:sp>
      <p:sp>
        <p:nvSpPr>
          <p:cNvPr id="23" name="Text 21"/>
          <p:cNvSpPr/>
          <p:nvPr/>
        </p:nvSpPr>
        <p:spPr>
          <a:xfrm>
            <a:off x="7775734" y="4375428"/>
            <a:ext cx="6076474" cy="976789"/>
          </a:xfrm>
          <a:prstGeom prst="rect">
            <a:avLst/>
          </a:prstGeom>
          <a:noFill/>
          <a:ln/>
        </p:spPr>
        <p:txBody>
          <a:bodyPr wrap="square" lIns="0" tIns="0" rIns="0" bIns="0" rtlCol="0" anchor="t"/>
          <a:lstStyle/>
          <a:p>
            <a:pPr algn="ctr" indent="0" marL="0">
              <a:lnSpc>
                <a:spcPts val="1900"/>
              </a:lnSpc>
              <a:buNone/>
            </a:pPr>
            <a:r>
              <a:rPr lang="en-US" sz="1200" dirty="0">
                <a:solidFill>
                  <a:srgbClr val="FFFFFF"/>
                </a:solidFill>
                <a:latin typeface="Inter" pitchFamily="34" charset="0"/>
                <a:ea typeface="Inter" pitchFamily="34" charset="-122"/>
                <a:cs typeface="Inter" pitchFamily="34" charset="-120"/>
              </a:rPr>
              <a:t>This service focuses on developing solutions based on green hydrogen as the energy carrier of the future. Offerings include assessing hydrogen production potential, designing electrolyzers, developing hydrogen storage and transport infrastructure, and integrating it with existing energy systems.</a:t>
            </a:r>
            <a:endParaRPr lang="en-US" sz="1200" dirty="0"/>
          </a:p>
        </p:txBody>
      </p:sp>
      <p:sp>
        <p:nvSpPr>
          <p:cNvPr id="24" name="Shape 22"/>
          <p:cNvSpPr/>
          <p:nvPr/>
        </p:nvSpPr>
        <p:spPr>
          <a:xfrm>
            <a:off x="7508915" y="5680115"/>
            <a:ext cx="6518672" cy="1718429"/>
          </a:xfrm>
          <a:prstGeom prst="roundRect">
            <a:avLst>
              <a:gd name="adj" fmla="val 3730"/>
            </a:avLst>
          </a:prstGeom>
          <a:solidFill>
            <a:srgbClr val="366183"/>
          </a:solidFill>
          <a:ln w="22860">
            <a:solidFill>
              <a:srgbClr val="C1CDD6"/>
            </a:solidFill>
            <a:prstDash val="solid"/>
          </a:ln>
        </p:spPr>
      </p:sp>
      <p:sp>
        <p:nvSpPr>
          <p:cNvPr id="25" name="Shape 23"/>
          <p:cNvSpPr/>
          <p:nvPr/>
        </p:nvSpPr>
        <p:spPr>
          <a:xfrm>
            <a:off x="7508915" y="5680115"/>
            <a:ext cx="91440" cy="1718429"/>
          </a:xfrm>
          <a:prstGeom prst="roundRect">
            <a:avLst>
              <a:gd name="adj" fmla="val 70103"/>
            </a:avLst>
          </a:prstGeom>
          <a:solidFill>
            <a:srgbClr val="366183"/>
          </a:solidFill>
          <a:ln/>
        </p:spPr>
      </p:sp>
      <p:sp>
        <p:nvSpPr>
          <p:cNvPr id="26" name="Text 24"/>
          <p:cNvSpPr/>
          <p:nvPr/>
        </p:nvSpPr>
        <p:spPr>
          <a:xfrm>
            <a:off x="8779312" y="5855494"/>
            <a:ext cx="4069199" cy="238363"/>
          </a:xfrm>
          <a:prstGeom prst="rect">
            <a:avLst/>
          </a:prstGeom>
          <a:noFill/>
          <a:ln/>
        </p:spPr>
        <p:txBody>
          <a:bodyPr wrap="none" lIns="0" tIns="0" rIns="0" bIns="0" rtlCol="0" anchor="t"/>
          <a:lstStyle/>
          <a:p>
            <a:pPr algn="ctr" indent="0" marL="0">
              <a:lnSpc>
                <a:spcPts val="1850"/>
              </a:lnSpc>
              <a:buNone/>
            </a:pPr>
            <a:r>
              <a:rPr lang="en-US" sz="1500" b="1" dirty="0">
                <a:solidFill>
                  <a:srgbClr val="FFFFFF"/>
                </a:solidFill>
                <a:latin typeface="Inter Bold" pitchFamily="34" charset="0"/>
                <a:ea typeface="Inter Bold" pitchFamily="34" charset="-122"/>
                <a:cs typeface="Inter Bold" pitchFamily="34" charset="-120"/>
              </a:rPr>
              <a:t>Strategic Consulting &amp; Project Development</a:t>
            </a:r>
            <a:endParaRPr lang="en-US" sz="1500" dirty="0"/>
          </a:p>
        </p:txBody>
      </p:sp>
      <p:sp>
        <p:nvSpPr>
          <p:cNvPr id="27" name="Text 25"/>
          <p:cNvSpPr/>
          <p:nvPr/>
        </p:nvSpPr>
        <p:spPr>
          <a:xfrm>
            <a:off x="7775734" y="6246376"/>
            <a:ext cx="6076474" cy="976789"/>
          </a:xfrm>
          <a:prstGeom prst="rect">
            <a:avLst/>
          </a:prstGeom>
          <a:noFill/>
          <a:ln/>
        </p:spPr>
        <p:txBody>
          <a:bodyPr wrap="square" lIns="0" tIns="0" rIns="0" bIns="0" rtlCol="0" anchor="t"/>
          <a:lstStyle/>
          <a:p>
            <a:pPr algn="ctr" indent="0" marL="0">
              <a:lnSpc>
                <a:spcPts val="1900"/>
              </a:lnSpc>
              <a:buNone/>
            </a:pPr>
            <a:r>
              <a:rPr lang="en-US" sz="1200" dirty="0">
                <a:solidFill>
                  <a:srgbClr val="FFFFFF"/>
                </a:solidFill>
                <a:latin typeface="Inter" pitchFamily="34" charset="0"/>
                <a:ea typeface="Inter" pitchFamily="34" charset="-122"/>
                <a:cs typeface="Inter" pitchFamily="34" charset="-120"/>
              </a:rPr>
              <a:t>This domain assists organizations in formulating long-term energy strategies and developing large-scale projects. Services include feasibility assessments, business model development, investment attraction, risk management, and project execution oversight. Expertise in large-scale, international projects is a distinguishing feature.</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2575917" y="497800"/>
            <a:ext cx="9478566" cy="441365"/>
          </a:xfrm>
          <a:prstGeom prst="rect">
            <a:avLst/>
          </a:prstGeom>
          <a:noFill/>
          <a:ln/>
        </p:spPr>
        <p:txBody>
          <a:bodyPr wrap="none" lIns="0" tIns="0" rIns="0" bIns="0" rtlCol="0" anchor="t"/>
          <a:lstStyle/>
          <a:p>
            <a:pPr algn="ctr" indent="0" marL="0">
              <a:lnSpc>
                <a:spcPts val="3450"/>
              </a:lnSpc>
              <a:buNone/>
            </a:pPr>
            <a:r>
              <a:rPr lang="en-US" sz="2750" b="1" dirty="0">
                <a:solidFill>
                  <a:srgbClr val="FFFFFF"/>
                </a:solidFill>
                <a:latin typeface="Inter Bold" pitchFamily="34" charset="0"/>
                <a:ea typeface="Inter Bold" pitchFamily="34" charset="-122"/>
                <a:cs typeface="Inter Bold" pitchFamily="34" charset="-120"/>
              </a:rPr>
              <a:t>The Role of Advanced Technologies in Energy Services</a:t>
            </a:r>
            <a:endParaRPr lang="en-US" sz="2750" dirty="0"/>
          </a:p>
        </p:txBody>
      </p:sp>
      <p:sp>
        <p:nvSpPr>
          <p:cNvPr id="3" name="Text 1"/>
          <p:cNvSpPr/>
          <p:nvPr/>
        </p:nvSpPr>
        <p:spPr>
          <a:xfrm>
            <a:off x="706279" y="1292304"/>
            <a:ext cx="13217843" cy="282416"/>
          </a:xfrm>
          <a:prstGeom prst="rect">
            <a:avLst/>
          </a:prstGeom>
          <a:noFill/>
          <a:ln/>
        </p:spPr>
        <p:txBody>
          <a:bodyPr wrap="none" lIns="0" tIns="0" rIns="0" bIns="0" rtlCol="0" anchor="t"/>
          <a:lstStyle/>
          <a:p>
            <a:pPr algn="ctr" indent="0" marL="0">
              <a:lnSpc>
                <a:spcPts val="2200"/>
              </a:lnSpc>
              <a:buNone/>
            </a:pPr>
            <a:r>
              <a:rPr lang="en-US" sz="1350" dirty="0">
                <a:solidFill>
                  <a:srgbClr val="FFFFFF"/>
                </a:solidFill>
                <a:latin typeface="Inter" pitchFamily="34" charset="0"/>
                <a:ea typeface="Inter" pitchFamily="34" charset="-122"/>
                <a:cs typeface="Inter" pitchFamily="34" charset="-120"/>
              </a:rPr>
              <a:t>By harnessing the world's most advanced technologies, AMETAZ GROUP has elevated its energy services to a new level of sophistication.</a:t>
            </a:r>
            <a:endParaRPr lang="en-US" sz="1350" dirty="0"/>
          </a:p>
        </p:txBody>
      </p:sp>
      <p:pic>
        <p:nvPicPr>
          <p:cNvPr id="4" name="Image 0" descr="preencoded.png">    </p:cNvPr>
          <p:cNvPicPr>
            <a:picLocks noChangeAspect="1"/>
          </p:cNvPicPr>
          <p:nvPr/>
        </p:nvPicPr>
        <p:blipFill>
          <a:blip r:embed="rId1"/>
          <a:stretch>
            <a:fillRect/>
          </a:stretch>
        </p:blipFill>
        <p:spPr>
          <a:xfrm>
            <a:off x="706279" y="1773317"/>
            <a:ext cx="441365" cy="441365"/>
          </a:xfrm>
          <a:prstGeom prst="rect">
            <a:avLst/>
          </a:prstGeom>
        </p:spPr>
      </p:pic>
      <p:sp>
        <p:nvSpPr>
          <p:cNvPr id="5" name="Text 2"/>
          <p:cNvSpPr/>
          <p:nvPr/>
        </p:nvSpPr>
        <p:spPr>
          <a:xfrm>
            <a:off x="706279" y="2435304"/>
            <a:ext cx="4258866" cy="551736"/>
          </a:xfrm>
          <a:prstGeom prst="rect">
            <a:avLst/>
          </a:prstGeom>
          <a:noFill/>
          <a:ln/>
        </p:spPr>
        <p:txBody>
          <a:bodyPr wrap="square" lIns="0" tIns="0" rIns="0" bIns="0" rtlCol="0" anchor="t"/>
          <a:lstStyle/>
          <a:p>
            <a:pPr algn="ctr" indent="0" marL="0">
              <a:lnSpc>
                <a:spcPts val="2150"/>
              </a:lnSpc>
              <a:buNone/>
            </a:pPr>
            <a:r>
              <a:rPr lang="en-US" sz="1700" b="1" dirty="0">
                <a:solidFill>
                  <a:srgbClr val="FFFFFF"/>
                </a:solidFill>
                <a:latin typeface="Inter Bold" pitchFamily="34" charset="0"/>
                <a:ea typeface="Inter Bold" pitchFamily="34" charset="-122"/>
                <a:cs typeface="Inter Bold" pitchFamily="34" charset="-120"/>
              </a:rPr>
              <a:t>Artificial Intelligence &amp; Machine Learning</a:t>
            </a:r>
            <a:endParaRPr lang="en-US" sz="1700" dirty="0"/>
          </a:p>
        </p:txBody>
      </p:sp>
      <p:sp>
        <p:nvSpPr>
          <p:cNvPr id="6" name="Text 3"/>
          <p:cNvSpPr/>
          <p:nvPr/>
        </p:nvSpPr>
        <p:spPr>
          <a:xfrm>
            <a:off x="706279" y="3092887"/>
            <a:ext cx="4258866" cy="2541746"/>
          </a:xfrm>
          <a:prstGeom prst="rect">
            <a:avLst/>
          </a:prstGeom>
          <a:noFill/>
          <a:ln/>
        </p:spPr>
        <p:txBody>
          <a:bodyPr wrap="square" lIns="0" tIns="0" rIns="0" bIns="0" rtlCol="0" anchor="t"/>
          <a:lstStyle/>
          <a:p>
            <a:pPr algn="ctr" indent="0" marL="0">
              <a:lnSpc>
                <a:spcPts val="2200"/>
              </a:lnSpc>
              <a:buNone/>
            </a:pPr>
            <a:r>
              <a:rPr lang="en-US" sz="1350" dirty="0">
                <a:solidFill>
                  <a:srgbClr val="FFFFFF"/>
                </a:solidFill>
                <a:latin typeface="Inter" pitchFamily="34" charset="0"/>
                <a:ea typeface="Inter" pitchFamily="34" charset="-122"/>
                <a:cs typeface="Inter" pitchFamily="34" charset="-120"/>
              </a:rPr>
              <a:t>Production &amp; Consumption Forecasting: Using advanced algorithms to accurately predict renewable energy output and consumption patterns. Grid Optimization: Real-time optimization of energy grid performance using reinforcement learning and multi-objective optimization. Anomaly Detection: Automatically identifying faults and anomalies in energy systems before they escalate into major disruptions.</a:t>
            </a:r>
            <a:endParaRPr lang="en-US" sz="1350" dirty="0"/>
          </a:p>
        </p:txBody>
      </p:sp>
      <p:pic>
        <p:nvPicPr>
          <p:cNvPr id="7" name="Image 1" descr="preencoded.png">    </p:cNvPr>
          <p:cNvPicPr>
            <a:picLocks noChangeAspect="1"/>
          </p:cNvPicPr>
          <p:nvPr/>
        </p:nvPicPr>
        <p:blipFill>
          <a:blip r:embed="rId2"/>
          <a:stretch>
            <a:fillRect/>
          </a:stretch>
        </p:blipFill>
        <p:spPr>
          <a:xfrm>
            <a:off x="5185767" y="1773317"/>
            <a:ext cx="441365" cy="441365"/>
          </a:xfrm>
          <a:prstGeom prst="rect">
            <a:avLst/>
          </a:prstGeom>
        </p:spPr>
      </p:pic>
      <p:sp>
        <p:nvSpPr>
          <p:cNvPr id="8" name="Text 4"/>
          <p:cNvSpPr/>
          <p:nvPr/>
        </p:nvSpPr>
        <p:spPr>
          <a:xfrm>
            <a:off x="5512475" y="2435304"/>
            <a:ext cx="3605332" cy="275868"/>
          </a:xfrm>
          <a:prstGeom prst="rect">
            <a:avLst/>
          </a:prstGeom>
          <a:noFill/>
          <a:ln/>
        </p:spPr>
        <p:txBody>
          <a:bodyPr wrap="none" lIns="0" tIns="0" rIns="0" bIns="0" rtlCol="0" anchor="t"/>
          <a:lstStyle/>
          <a:p>
            <a:pPr algn="ctr" indent="0" marL="0">
              <a:lnSpc>
                <a:spcPts val="2150"/>
              </a:lnSpc>
              <a:buNone/>
            </a:pPr>
            <a:r>
              <a:rPr lang="en-US" sz="1700" b="1" dirty="0">
                <a:solidFill>
                  <a:srgbClr val="FFFFFF"/>
                </a:solidFill>
                <a:latin typeface="Inter Bold" pitchFamily="34" charset="0"/>
                <a:ea typeface="Inter Bold" pitchFamily="34" charset="-122"/>
                <a:cs typeface="Inter Bold" pitchFamily="34" charset="-120"/>
              </a:rPr>
              <a:t>Industrial Internet of Things (IIoT)</a:t>
            </a:r>
            <a:endParaRPr lang="en-US" sz="1700" dirty="0"/>
          </a:p>
        </p:txBody>
      </p:sp>
      <p:sp>
        <p:nvSpPr>
          <p:cNvPr id="9" name="Text 5"/>
          <p:cNvSpPr/>
          <p:nvPr/>
        </p:nvSpPr>
        <p:spPr>
          <a:xfrm>
            <a:off x="5185767" y="2817019"/>
            <a:ext cx="4258866" cy="2259330"/>
          </a:xfrm>
          <a:prstGeom prst="rect">
            <a:avLst/>
          </a:prstGeom>
          <a:noFill/>
          <a:ln/>
        </p:spPr>
        <p:txBody>
          <a:bodyPr wrap="square" lIns="0" tIns="0" rIns="0" bIns="0" rtlCol="0" anchor="t"/>
          <a:lstStyle/>
          <a:p>
            <a:pPr algn="ctr" indent="0" marL="0">
              <a:lnSpc>
                <a:spcPts val="2200"/>
              </a:lnSpc>
              <a:buNone/>
            </a:pPr>
            <a:r>
              <a:rPr lang="en-US" sz="1350" dirty="0">
                <a:solidFill>
                  <a:srgbClr val="FFFFFF"/>
                </a:solidFill>
                <a:latin typeface="Inter" pitchFamily="34" charset="0"/>
                <a:ea typeface="Inter" pitchFamily="34" charset="-122"/>
                <a:cs typeface="Inter" pitchFamily="34" charset="-120"/>
              </a:rPr>
              <a:t>Predictive Maintenance: Utilizing smart sensors to monitor the condition of energy equipment and predict maintenance needs. Distributed Resource Management: Integrating small, distributed energy sources into intelligent grids. Consumption Optimization: Collecting real-time data from consumers to provide feedback and optimize usage.</a:t>
            </a:r>
            <a:endParaRPr lang="en-US" sz="1350" dirty="0"/>
          </a:p>
        </p:txBody>
      </p:sp>
      <p:pic>
        <p:nvPicPr>
          <p:cNvPr id="10" name="Image 2" descr="preencoded.png">    </p:cNvPr>
          <p:cNvPicPr>
            <a:picLocks noChangeAspect="1"/>
          </p:cNvPicPr>
          <p:nvPr/>
        </p:nvPicPr>
        <p:blipFill>
          <a:blip r:embed="rId3"/>
          <a:stretch>
            <a:fillRect/>
          </a:stretch>
        </p:blipFill>
        <p:spPr>
          <a:xfrm>
            <a:off x="9665256" y="1773317"/>
            <a:ext cx="441365" cy="441365"/>
          </a:xfrm>
          <a:prstGeom prst="rect">
            <a:avLst/>
          </a:prstGeom>
        </p:spPr>
      </p:pic>
      <p:sp>
        <p:nvSpPr>
          <p:cNvPr id="11" name="Text 6"/>
          <p:cNvSpPr/>
          <p:nvPr/>
        </p:nvSpPr>
        <p:spPr>
          <a:xfrm>
            <a:off x="10670977" y="2435304"/>
            <a:ext cx="2247424" cy="275868"/>
          </a:xfrm>
          <a:prstGeom prst="rect">
            <a:avLst/>
          </a:prstGeom>
          <a:noFill/>
          <a:ln/>
        </p:spPr>
        <p:txBody>
          <a:bodyPr wrap="none" lIns="0" tIns="0" rIns="0" bIns="0" rtlCol="0" anchor="t"/>
          <a:lstStyle/>
          <a:p>
            <a:pPr algn="ctr" indent="0" marL="0">
              <a:lnSpc>
                <a:spcPts val="2150"/>
              </a:lnSpc>
              <a:buNone/>
            </a:pPr>
            <a:r>
              <a:rPr lang="en-US" sz="1700" b="1" dirty="0">
                <a:solidFill>
                  <a:srgbClr val="FFFFFF"/>
                </a:solidFill>
                <a:latin typeface="Inter Bold" pitchFamily="34" charset="0"/>
                <a:ea typeface="Inter Bold" pitchFamily="34" charset="-122"/>
                <a:cs typeface="Inter Bold" pitchFamily="34" charset="-120"/>
              </a:rPr>
              <a:t>Blockchain in Energy</a:t>
            </a:r>
            <a:endParaRPr lang="en-US" sz="1700" dirty="0"/>
          </a:p>
        </p:txBody>
      </p:sp>
      <p:sp>
        <p:nvSpPr>
          <p:cNvPr id="12" name="Text 7"/>
          <p:cNvSpPr/>
          <p:nvPr/>
        </p:nvSpPr>
        <p:spPr>
          <a:xfrm>
            <a:off x="9665256" y="2817019"/>
            <a:ext cx="4258866" cy="1976914"/>
          </a:xfrm>
          <a:prstGeom prst="rect">
            <a:avLst/>
          </a:prstGeom>
          <a:noFill/>
          <a:ln/>
        </p:spPr>
        <p:txBody>
          <a:bodyPr wrap="square" lIns="0" tIns="0" rIns="0" bIns="0" rtlCol="0" anchor="t"/>
          <a:lstStyle/>
          <a:p>
            <a:pPr algn="ctr" indent="0" marL="0">
              <a:lnSpc>
                <a:spcPts val="2200"/>
              </a:lnSpc>
              <a:buNone/>
            </a:pPr>
            <a:r>
              <a:rPr lang="en-US" sz="1350" dirty="0">
                <a:solidFill>
                  <a:srgbClr val="FFFFFF"/>
                </a:solidFill>
                <a:latin typeface="Inter" pitchFamily="34" charset="0"/>
                <a:ea typeface="Inter" pitchFamily="34" charset="-122"/>
                <a:cs typeface="Inter" pitchFamily="34" charset="-120"/>
              </a:rPr>
              <a:t>Peer-to-Peer (P2P) Transactions: Enabling direct buying and selling of energy between producers and consumers without intermediaries. Energy Origin Tracking: Verifying and tracing the source of green energy throughout the supply chain. Transaction Security: Enhancing the security and transparency of energy transactions.</a:t>
            </a:r>
            <a:endParaRPr lang="en-US" sz="1350" dirty="0"/>
          </a:p>
        </p:txBody>
      </p:sp>
      <p:pic>
        <p:nvPicPr>
          <p:cNvPr id="13" name="Image 3" descr="preencoded.png">    </p:cNvPr>
          <p:cNvPicPr>
            <a:picLocks noChangeAspect="1"/>
          </p:cNvPicPr>
          <p:nvPr/>
        </p:nvPicPr>
        <p:blipFill>
          <a:blip r:embed="rId4"/>
          <a:stretch>
            <a:fillRect/>
          </a:stretch>
        </p:blipFill>
        <p:spPr>
          <a:xfrm>
            <a:off x="706279" y="5833229"/>
            <a:ext cx="441365" cy="441365"/>
          </a:xfrm>
          <a:prstGeom prst="rect">
            <a:avLst/>
          </a:prstGeom>
        </p:spPr>
      </p:pic>
      <p:sp>
        <p:nvSpPr>
          <p:cNvPr id="14" name="Text 8"/>
          <p:cNvSpPr/>
          <p:nvPr/>
        </p:nvSpPr>
        <p:spPr>
          <a:xfrm>
            <a:off x="1368266" y="5938004"/>
            <a:ext cx="2319576" cy="275868"/>
          </a:xfrm>
          <a:prstGeom prst="rect">
            <a:avLst/>
          </a:prstGeom>
          <a:noFill/>
          <a:ln/>
        </p:spPr>
        <p:txBody>
          <a:bodyPr wrap="none" lIns="0" tIns="0" rIns="0" bIns="0" rtlCol="0" anchor="t"/>
          <a:lstStyle/>
          <a:p>
            <a:pPr algn="ctr" indent="0" marL="0">
              <a:lnSpc>
                <a:spcPts val="2150"/>
              </a:lnSpc>
              <a:buNone/>
            </a:pPr>
            <a:r>
              <a:rPr lang="en-US" sz="1700" b="1" dirty="0">
                <a:solidFill>
                  <a:srgbClr val="FFFFFF"/>
                </a:solidFill>
                <a:latin typeface="Inter Bold" pitchFamily="34" charset="0"/>
                <a:ea typeface="Inter Bold" pitchFamily="34" charset="-122"/>
                <a:cs typeface="Inter Bold" pitchFamily="34" charset="-120"/>
              </a:rPr>
              <a:t>Digital Twin in Energy</a:t>
            </a:r>
            <a:endParaRPr lang="en-US" sz="1700" dirty="0"/>
          </a:p>
        </p:txBody>
      </p:sp>
      <p:sp>
        <p:nvSpPr>
          <p:cNvPr id="15" name="Text 9"/>
          <p:cNvSpPr/>
          <p:nvPr/>
        </p:nvSpPr>
        <p:spPr>
          <a:xfrm>
            <a:off x="1368266" y="6319718"/>
            <a:ext cx="5836563" cy="1412081"/>
          </a:xfrm>
          <a:prstGeom prst="rect">
            <a:avLst/>
          </a:prstGeom>
          <a:noFill/>
          <a:ln/>
        </p:spPr>
        <p:txBody>
          <a:bodyPr wrap="square" lIns="0" tIns="0" rIns="0" bIns="0" rtlCol="0" anchor="t"/>
          <a:lstStyle/>
          <a:p>
            <a:pPr algn="ctr" indent="0" marL="0">
              <a:lnSpc>
                <a:spcPts val="2200"/>
              </a:lnSpc>
              <a:buNone/>
            </a:pPr>
            <a:r>
              <a:rPr lang="en-US" sz="1350" dirty="0">
                <a:solidFill>
                  <a:srgbClr val="FFFFFF"/>
                </a:solidFill>
                <a:latin typeface="Inter" pitchFamily="34" charset="0"/>
                <a:ea typeface="Inter" pitchFamily="34" charset="-122"/>
                <a:cs typeface="Inter" pitchFamily="34" charset="-120"/>
              </a:rPr>
              <a:t>System Simulation: Creating precise digital replicas of energy systems for simulation and optimization. Performance Prediction: Forecasting system performance under various conditions and identifying areas for improvement. Training &amp; Testing: Using digital models for training operators and testing different scenarios.</a:t>
            </a:r>
            <a:endParaRPr lang="en-US" sz="1350" dirty="0"/>
          </a:p>
        </p:txBody>
      </p:sp>
      <p:pic>
        <p:nvPicPr>
          <p:cNvPr id="16" name="Image 4" descr="preencoded.png">    </p:cNvPr>
          <p:cNvPicPr>
            <a:picLocks noChangeAspect="1"/>
          </p:cNvPicPr>
          <p:nvPr/>
        </p:nvPicPr>
        <p:blipFill>
          <a:blip r:embed="rId5"/>
          <a:stretch>
            <a:fillRect/>
          </a:stretch>
        </p:blipFill>
        <p:spPr>
          <a:xfrm>
            <a:off x="7425452" y="5833229"/>
            <a:ext cx="441365" cy="441365"/>
          </a:xfrm>
          <a:prstGeom prst="rect">
            <a:avLst/>
          </a:prstGeom>
        </p:spPr>
      </p:pic>
      <p:sp>
        <p:nvSpPr>
          <p:cNvPr id="17" name="Text 10"/>
          <p:cNvSpPr/>
          <p:nvPr/>
        </p:nvSpPr>
        <p:spPr>
          <a:xfrm>
            <a:off x="8087439" y="5938004"/>
            <a:ext cx="3300651" cy="275868"/>
          </a:xfrm>
          <a:prstGeom prst="rect">
            <a:avLst/>
          </a:prstGeom>
          <a:noFill/>
          <a:ln/>
        </p:spPr>
        <p:txBody>
          <a:bodyPr wrap="none" lIns="0" tIns="0" rIns="0" bIns="0" rtlCol="0" anchor="t"/>
          <a:lstStyle/>
          <a:p>
            <a:pPr algn="ctr" indent="0" marL="0">
              <a:lnSpc>
                <a:spcPts val="2150"/>
              </a:lnSpc>
              <a:buNone/>
            </a:pPr>
            <a:r>
              <a:rPr lang="en-US" sz="1700" b="1" dirty="0">
                <a:solidFill>
                  <a:srgbClr val="FFFFFF"/>
                </a:solidFill>
                <a:latin typeface="Inter Bold" pitchFamily="34" charset="0"/>
                <a:ea typeface="Inter Bold" pitchFamily="34" charset="-122"/>
                <a:cs typeface="Inter Bold" pitchFamily="34" charset="-120"/>
              </a:rPr>
              <a:t>Quantum Computing in Energy</a:t>
            </a:r>
            <a:endParaRPr lang="en-US" sz="1700" dirty="0"/>
          </a:p>
        </p:txBody>
      </p:sp>
      <p:sp>
        <p:nvSpPr>
          <p:cNvPr id="18" name="Text 11"/>
          <p:cNvSpPr/>
          <p:nvPr/>
        </p:nvSpPr>
        <p:spPr>
          <a:xfrm>
            <a:off x="8087439" y="6319718"/>
            <a:ext cx="5836682" cy="1412081"/>
          </a:xfrm>
          <a:prstGeom prst="rect">
            <a:avLst/>
          </a:prstGeom>
          <a:noFill/>
          <a:ln/>
        </p:spPr>
        <p:txBody>
          <a:bodyPr wrap="square" lIns="0" tIns="0" rIns="0" bIns="0" rtlCol="0" anchor="t"/>
          <a:lstStyle/>
          <a:p>
            <a:pPr algn="ctr" indent="0" marL="0">
              <a:lnSpc>
                <a:spcPts val="2200"/>
              </a:lnSpc>
              <a:buNone/>
            </a:pPr>
            <a:r>
              <a:rPr lang="en-US" sz="1350" dirty="0">
                <a:solidFill>
                  <a:srgbClr val="FFFFFF"/>
                </a:solidFill>
                <a:latin typeface="Inter" pitchFamily="34" charset="0"/>
                <a:ea typeface="Inter" pitchFamily="34" charset="-122"/>
                <a:cs typeface="Inter" pitchFamily="34" charset="-120"/>
              </a:rPr>
              <a:t>Complex Optimization: Solving highly complex optimization problems in energy networks that are intractable for classical computers. New Materials Discovery: Accelerating the discovery of new materials for batteries and solar cells. Climate Modeling: Creating more accurate models of climate impacts on energy systems.</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996101" y="275034"/>
            <a:ext cx="4638080" cy="250031"/>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Core Competencies and Distinctive Capabilities</a:t>
            </a:r>
            <a:endParaRPr lang="en-US" sz="1550" dirty="0"/>
          </a:p>
        </p:txBody>
      </p:sp>
      <p:sp>
        <p:nvSpPr>
          <p:cNvPr id="3" name="Text 1"/>
          <p:cNvSpPr/>
          <p:nvPr/>
        </p:nvSpPr>
        <p:spPr>
          <a:xfrm>
            <a:off x="400050" y="725091"/>
            <a:ext cx="13830300" cy="160020"/>
          </a:xfrm>
          <a:prstGeom prst="rect">
            <a:avLst/>
          </a:prstGeom>
          <a:noFill/>
          <a:ln/>
        </p:spPr>
        <p:txBody>
          <a:bodyPr wrap="none" lIns="0" tIns="0" rIns="0" bIns="0" rtlCol="0" anchor="t"/>
          <a:lstStyle/>
          <a:p>
            <a:pPr algn="ctr" indent="0" marL="0">
              <a:lnSpc>
                <a:spcPts val="1250"/>
              </a:lnSpc>
              <a:buNone/>
            </a:pPr>
            <a:r>
              <a:rPr lang="en-US" sz="750" dirty="0">
                <a:solidFill>
                  <a:srgbClr val="366183"/>
                </a:solidFill>
                <a:latin typeface="Inter" pitchFamily="34" charset="0"/>
                <a:ea typeface="Inter" pitchFamily="34" charset="-122"/>
                <a:cs typeface="Inter" pitchFamily="34" charset="-120"/>
              </a:rPr>
              <a:t>The success of AMETAZ GROUP in delivering superior energy services is attributable to a unique amalgamation of specialized team expertise spanning technology, engineering, and international management:</a:t>
            </a:r>
            <a:endParaRPr lang="en-US" sz="750" dirty="0"/>
          </a:p>
        </p:txBody>
      </p:sp>
      <p:sp>
        <p:nvSpPr>
          <p:cNvPr id="4" name="Text 2"/>
          <p:cNvSpPr/>
          <p:nvPr/>
        </p:nvSpPr>
        <p:spPr>
          <a:xfrm>
            <a:off x="3046333" y="1097637"/>
            <a:ext cx="1500426" cy="187523"/>
          </a:xfrm>
          <a:prstGeom prst="rect">
            <a:avLst/>
          </a:prstGeom>
          <a:noFill/>
          <a:ln/>
        </p:spPr>
        <p:txBody>
          <a:bodyPr wrap="none" lIns="0" tIns="0" rIns="0" bIns="0" rtlCol="0" anchor="t"/>
          <a:lstStyle/>
          <a:p>
            <a:pPr algn="ctr" indent="0" marL="0">
              <a:lnSpc>
                <a:spcPts val="1450"/>
              </a:lnSpc>
              <a:buNone/>
            </a:pPr>
            <a:r>
              <a:rPr lang="en-US" sz="1150" b="1" dirty="0">
                <a:solidFill>
                  <a:srgbClr val="010141"/>
                </a:solidFill>
                <a:latin typeface="Inter Bold" pitchFamily="34" charset="0"/>
                <a:ea typeface="Inter Bold" pitchFamily="34" charset="-122"/>
                <a:cs typeface="Inter Bold" pitchFamily="34" charset="-120"/>
              </a:rPr>
              <a:t>Key Team Expertise</a:t>
            </a:r>
            <a:endParaRPr lang="en-US" sz="1150" dirty="0"/>
          </a:p>
        </p:txBody>
      </p:sp>
      <p:sp>
        <p:nvSpPr>
          <p:cNvPr id="5" name="Text 3"/>
          <p:cNvSpPr/>
          <p:nvPr/>
        </p:nvSpPr>
        <p:spPr>
          <a:xfrm>
            <a:off x="2818448" y="1397675"/>
            <a:ext cx="2281357" cy="156210"/>
          </a:xfrm>
          <a:prstGeom prst="rect">
            <a:avLst/>
          </a:prstGeom>
          <a:noFill/>
          <a:ln/>
        </p:spPr>
        <p:txBody>
          <a:bodyPr wrap="none" lIns="0" tIns="0" rIns="0" bIns="0" rtlCol="0" anchor="t"/>
          <a:lstStyle/>
          <a:p>
            <a:pPr algn="ctr" indent="0" marL="0">
              <a:lnSpc>
                <a:spcPts val="1200"/>
              </a:lnSpc>
              <a:buNone/>
            </a:pPr>
            <a:r>
              <a:rPr lang="en-US" sz="950" b="1" dirty="0">
                <a:solidFill>
                  <a:srgbClr val="010141"/>
                </a:solidFill>
                <a:latin typeface="Inter Bold" pitchFamily="34" charset="0"/>
                <a:ea typeface="Inter Bold" pitchFamily="34" charset="-122"/>
                <a:cs typeface="Inter Bold" pitchFamily="34" charset="-120"/>
              </a:rPr>
              <a:t>Energy Engineering &amp; Power Systems</a:t>
            </a:r>
            <a:endParaRPr lang="en-US" sz="950" dirty="0"/>
          </a:p>
        </p:txBody>
      </p:sp>
      <p:sp>
        <p:nvSpPr>
          <p:cNvPr id="6" name="Text 4"/>
          <p:cNvSpPr/>
          <p:nvPr/>
        </p:nvSpPr>
        <p:spPr>
          <a:xfrm>
            <a:off x="725091" y="1653897"/>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Expertise in designing and analyzing complex energy systems</a:t>
            </a:r>
            <a:endParaRPr lang="en-US" sz="750" dirty="0"/>
          </a:p>
        </p:txBody>
      </p:sp>
      <p:sp>
        <p:nvSpPr>
          <p:cNvPr id="7" name="Text 5"/>
          <p:cNvSpPr/>
          <p:nvPr/>
        </p:nvSpPr>
        <p:spPr>
          <a:xfrm>
            <a:off x="725091" y="1848922"/>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Experience in integrating renewable energy sources into existing grids</a:t>
            </a:r>
            <a:endParaRPr lang="en-US" sz="750" dirty="0"/>
          </a:p>
        </p:txBody>
      </p:sp>
      <p:sp>
        <p:nvSpPr>
          <p:cNvPr id="8" name="Text 6"/>
          <p:cNvSpPr/>
          <p:nvPr/>
        </p:nvSpPr>
        <p:spPr>
          <a:xfrm>
            <a:off x="725091" y="2043946"/>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Proficiency in optimizing power system performance</a:t>
            </a:r>
            <a:endParaRPr lang="en-US" sz="750" dirty="0"/>
          </a:p>
        </p:txBody>
      </p:sp>
      <p:sp>
        <p:nvSpPr>
          <p:cNvPr id="9" name="Text 7"/>
          <p:cNvSpPr/>
          <p:nvPr/>
        </p:nvSpPr>
        <p:spPr>
          <a:xfrm>
            <a:off x="2968585" y="2403991"/>
            <a:ext cx="1980962" cy="156210"/>
          </a:xfrm>
          <a:prstGeom prst="rect">
            <a:avLst/>
          </a:prstGeom>
          <a:noFill/>
          <a:ln/>
        </p:spPr>
        <p:txBody>
          <a:bodyPr wrap="none" lIns="0" tIns="0" rIns="0" bIns="0" rtlCol="0" anchor="t"/>
          <a:lstStyle/>
          <a:p>
            <a:pPr algn="ctr" indent="0" marL="0">
              <a:lnSpc>
                <a:spcPts val="1200"/>
              </a:lnSpc>
              <a:buNone/>
            </a:pPr>
            <a:r>
              <a:rPr lang="en-US" sz="950" b="1" dirty="0">
                <a:solidFill>
                  <a:srgbClr val="010141"/>
                </a:solidFill>
                <a:latin typeface="Inter Bold" pitchFamily="34" charset="0"/>
                <a:ea typeface="Inter Bold" pitchFamily="34" charset="-122"/>
                <a:cs typeface="Inter Bold" pitchFamily="34" charset="-120"/>
              </a:rPr>
              <a:t>Renewable Energy Technologies</a:t>
            </a:r>
            <a:endParaRPr lang="en-US" sz="950" dirty="0"/>
          </a:p>
        </p:txBody>
      </p:sp>
      <p:sp>
        <p:nvSpPr>
          <p:cNvPr id="10" name="Text 8"/>
          <p:cNvSpPr/>
          <p:nvPr/>
        </p:nvSpPr>
        <p:spPr>
          <a:xfrm>
            <a:off x="725091" y="2660213"/>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Deep knowledge of solar, wind, hydro, and biomass technologies</a:t>
            </a:r>
            <a:endParaRPr lang="en-US" sz="750" dirty="0"/>
          </a:p>
        </p:txBody>
      </p:sp>
      <p:sp>
        <p:nvSpPr>
          <p:cNvPr id="11" name="Text 9"/>
          <p:cNvSpPr/>
          <p:nvPr/>
        </p:nvSpPr>
        <p:spPr>
          <a:xfrm>
            <a:off x="725091" y="2855238"/>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Experience in designing and implementing hybrid systems</a:t>
            </a:r>
            <a:endParaRPr lang="en-US" sz="750" dirty="0"/>
          </a:p>
        </p:txBody>
      </p:sp>
      <p:sp>
        <p:nvSpPr>
          <p:cNvPr id="12" name="Text 10"/>
          <p:cNvSpPr/>
          <p:nvPr/>
        </p:nvSpPr>
        <p:spPr>
          <a:xfrm>
            <a:off x="725091" y="3050262"/>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Expertise in assessing renewable energy resource potential</a:t>
            </a:r>
            <a:endParaRPr lang="en-US" sz="750" dirty="0"/>
          </a:p>
        </p:txBody>
      </p:sp>
      <p:sp>
        <p:nvSpPr>
          <p:cNvPr id="13" name="Text 11"/>
          <p:cNvSpPr/>
          <p:nvPr/>
        </p:nvSpPr>
        <p:spPr>
          <a:xfrm>
            <a:off x="2579608" y="3410307"/>
            <a:ext cx="2759035" cy="156210"/>
          </a:xfrm>
          <a:prstGeom prst="rect">
            <a:avLst/>
          </a:prstGeom>
          <a:noFill/>
          <a:ln/>
        </p:spPr>
        <p:txBody>
          <a:bodyPr wrap="none" lIns="0" tIns="0" rIns="0" bIns="0" rtlCol="0" anchor="t"/>
          <a:lstStyle/>
          <a:p>
            <a:pPr algn="ctr" indent="0" marL="0">
              <a:lnSpc>
                <a:spcPts val="1200"/>
              </a:lnSpc>
              <a:buNone/>
            </a:pPr>
            <a:r>
              <a:rPr lang="en-US" sz="950" b="1" dirty="0">
                <a:solidFill>
                  <a:srgbClr val="010141"/>
                </a:solidFill>
                <a:latin typeface="Inter Bold" pitchFamily="34" charset="0"/>
                <a:ea typeface="Inter Bold" pitchFamily="34" charset="-122"/>
                <a:cs typeface="Inter Bold" pitchFamily="34" charset="-120"/>
              </a:rPr>
              <a:t>Artificial Intelligence &amp; Energy Data Analytics</a:t>
            </a:r>
            <a:endParaRPr lang="en-US" sz="950" dirty="0"/>
          </a:p>
        </p:txBody>
      </p:sp>
      <p:sp>
        <p:nvSpPr>
          <p:cNvPr id="14" name="Text 12"/>
          <p:cNvSpPr/>
          <p:nvPr/>
        </p:nvSpPr>
        <p:spPr>
          <a:xfrm>
            <a:off x="725091" y="3666530"/>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Mastery of advanced machine learning algorithms for energy applications</a:t>
            </a:r>
            <a:endParaRPr lang="en-US" sz="750" dirty="0"/>
          </a:p>
        </p:txBody>
      </p:sp>
      <p:sp>
        <p:nvSpPr>
          <p:cNvPr id="15" name="Text 13"/>
          <p:cNvSpPr/>
          <p:nvPr/>
        </p:nvSpPr>
        <p:spPr>
          <a:xfrm>
            <a:off x="725091" y="3861554"/>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Experience in analyzing large-scale energy data and extracting actionable insights</a:t>
            </a:r>
            <a:endParaRPr lang="en-US" sz="750" dirty="0"/>
          </a:p>
        </p:txBody>
      </p:sp>
      <p:sp>
        <p:nvSpPr>
          <p:cNvPr id="16" name="Text 14"/>
          <p:cNvSpPr/>
          <p:nvPr/>
        </p:nvSpPr>
        <p:spPr>
          <a:xfrm>
            <a:off x="725091" y="4056578"/>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Proficiency in developing predictive and optimization systems</a:t>
            </a:r>
            <a:endParaRPr lang="en-US" sz="750" dirty="0"/>
          </a:p>
        </p:txBody>
      </p:sp>
      <p:sp>
        <p:nvSpPr>
          <p:cNvPr id="17" name="Text 15"/>
          <p:cNvSpPr/>
          <p:nvPr/>
        </p:nvSpPr>
        <p:spPr>
          <a:xfrm>
            <a:off x="2711172" y="4416623"/>
            <a:ext cx="2495788" cy="156210"/>
          </a:xfrm>
          <a:prstGeom prst="rect">
            <a:avLst/>
          </a:prstGeom>
          <a:noFill/>
          <a:ln/>
        </p:spPr>
        <p:txBody>
          <a:bodyPr wrap="none" lIns="0" tIns="0" rIns="0" bIns="0" rtlCol="0" anchor="t"/>
          <a:lstStyle/>
          <a:p>
            <a:pPr algn="ctr" indent="0" marL="0">
              <a:lnSpc>
                <a:spcPts val="1200"/>
              </a:lnSpc>
              <a:buNone/>
            </a:pPr>
            <a:r>
              <a:rPr lang="en-US" sz="950" b="1" dirty="0">
                <a:solidFill>
                  <a:srgbClr val="010141"/>
                </a:solidFill>
                <a:latin typeface="Inter Bold" pitchFamily="34" charset="0"/>
                <a:ea typeface="Inter Bold" pitchFamily="34" charset="-122"/>
                <a:cs typeface="Inter Bold" pitchFamily="34" charset="-120"/>
              </a:rPr>
              <a:t>Large-Scale Energy Project Management</a:t>
            </a:r>
            <a:endParaRPr lang="en-US" sz="950" dirty="0"/>
          </a:p>
        </p:txBody>
      </p:sp>
      <p:sp>
        <p:nvSpPr>
          <p:cNvPr id="18" name="Text 16"/>
          <p:cNvSpPr/>
          <p:nvPr/>
        </p:nvSpPr>
        <p:spPr>
          <a:xfrm>
            <a:off x="725091" y="4672846"/>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Knowledge of managing large-scale infrastructure projects</a:t>
            </a:r>
            <a:endParaRPr lang="en-US" sz="750" dirty="0"/>
          </a:p>
        </p:txBody>
      </p:sp>
      <p:sp>
        <p:nvSpPr>
          <p:cNvPr id="19" name="Text 17"/>
          <p:cNvSpPr/>
          <p:nvPr/>
        </p:nvSpPr>
        <p:spPr>
          <a:xfrm>
            <a:off x="725091" y="4867870"/>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Experience in risk and budget management within energy projects</a:t>
            </a:r>
            <a:endParaRPr lang="en-US" sz="750" dirty="0"/>
          </a:p>
        </p:txBody>
      </p:sp>
      <p:sp>
        <p:nvSpPr>
          <p:cNvPr id="20" name="Text 18"/>
          <p:cNvSpPr/>
          <p:nvPr/>
        </p:nvSpPr>
        <p:spPr>
          <a:xfrm>
            <a:off x="725091" y="5062895"/>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Expertise in coordinating multidisciplinary and international teams</a:t>
            </a:r>
            <a:endParaRPr lang="en-US" sz="750" dirty="0"/>
          </a:p>
        </p:txBody>
      </p:sp>
      <p:pic>
        <p:nvPicPr>
          <p:cNvPr id="21" name="Image 0" descr="preencoded.png">    </p:cNvPr>
          <p:cNvPicPr>
            <a:picLocks noChangeAspect="1"/>
          </p:cNvPicPr>
          <p:nvPr/>
        </p:nvPicPr>
        <p:blipFill>
          <a:blip r:embed="rId1"/>
          <a:stretch>
            <a:fillRect/>
          </a:stretch>
        </p:blipFill>
        <p:spPr>
          <a:xfrm>
            <a:off x="7640360" y="1110139"/>
            <a:ext cx="6401991" cy="6401991"/>
          </a:xfrm>
          <a:prstGeom prst="rect">
            <a:avLst/>
          </a:prstGeom>
        </p:spPr>
      </p:pic>
      <p:sp>
        <p:nvSpPr>
          <p:cNvPr id="22" name="Text 19"/>
          <p:cNvSpPr/>
          <p:nvPr/>
        </p:nvSpPr>
        <p:spPr>
          <a:xfrm>
            <a:off x="9848969" y="7624643"/>
            <a:ext cx="2309932" cy="156210"/>
          </a:xfrm>
          <a:prstGeom prst="rect">
            <a:avLst/>
          </a:prstGeom>
          <a:noFill/>
          <a:ln/>
        </p:spPr>
        <p:txBody>
          <a:bodyPr wrap="none" lIns="0" tIns="0" rIns="0" bIns="0" rtlCol="0" anchor="t"/>
          <a:lstStyle/>
          <a:p>
            <a:pPr algn="ctr" indent="0" marL="0">
              <a:lnSpc>
                <a:spcPts val="1200"/>
              </a:lnSpc>
              <a:buNone/>
            </a:pPr>
            <a:r>
              <a:rPr lang="en-US" sz="950" b="1" dirty="0">
                <a:solidFill>
                  <a:srgbClr val="010141"/>
                </a:solidFill>
                <a:latin typeface="Inter Bold" pitchFamily="34" charset="0"/>
                <a:ea typeface="Inter Bold" pitchFamily="34" charset="-122"/>
                <a:cs typeface="Inter Bold" pitchFamily="34" charset="-120"/>
              </a:rPr>
              <a:t>Energy Economics &amp; Business Models</a:t>
            </a:r>
            <a:endParaRPr lang="en-US" sz="950" dirty="0"/>
          </a:p>
        </p:txBody>
      </p:sp>
      <p:sp>
        <p:nvSpPr>
          <p:cNvPr id="23" name="Text 20"/>
          <p:cNvSpPr/>
          <p:nvPr/>
        </p:nvSpPr>
        <p:spPr>
          <a:xfrm>
            <a:off x="7769900" y="7880866"/>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Deep understanding of energy markets and pricing mechanisms</a:t>
            </a:r>
            <a:endParaRPr lang="en-US" sz="750" dirty="0"/>
          </a:p>
        </p:txBody>
      </p:sp>
      <p:sp>
        <p:nvSpPr>
          <p:cNvPr id="24" name="Text 21"/>
          <p:cNvSpPr/>
          <p:nvPr/>
        </p:nvSpPr>
        <p:spPr>
          <a:xfrm>
            <a:off x="7769900" y="8075890"/>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Experience in developing innovative business models in the energy sector</a:t>
            </a:r>
            <a:endParaRPr lang="en-US" sz="750" dirty="0"/>
          </a:p>
        </p:txBody>
      </p:sp>
      <p:sp>
        <p:nvSpPr>
          <p:cNvPr id="25" name="Text 22"/>
          <p:cNvSpPr/>
          <p:nvPr/>
        </p:nvSpPr>
        <p:spPr>
          <a:xfrm>
            <a:off x="7769900" y="8270915"/>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Proficiency in financial analysis and investment attraction</a:t>
            </a:r>
            <a:endParaRPr lang="en-US" sz="750" dirty="0"/>
          </a:p>
        </p:txBody>
      </p:sp>
      <p:sp>
        <p:nvSpPr>
          <p:cNvPr id="26" name="Text 23"/>
          <p:cNvSpPr/>
          <p:nvPr/>
        </p:nvSpPr>
        <p:spPr>
          <a:xfrm>
            <a:off x="9963388" y="8630960"/>
            <a:ext cx="2080974" cy="156210"/>
          </a:xfrm>
          <a:prstGeom prst="rect">
            <a:avLst/>
          </a:prstGeom>
          <a:noFill/>
          <a:ln/>
        </p:spPr>
        <p:txBody>
          <a:bodyPr wrap="none" lIns="0" tIns="0" rIns="0" bIns="0" rtlCol="0" anchor="t"/>
          <a:lstStyle/>
          <a:p>
            <a:pPr algn="ctr" indent="0" marL="0">
              <a:lnSpc>
                <a:spcPts val="1200"/>
              </a:lnSpc>
              <a:buNone/>
            </a:pPr>
            <a:r>
              <a:rPr lang="en-US" sz="950" b="1" dirty="0">
                <a:solidFill>
                  <a:srgbClr val="010141"/>
                </a:solidFill>
                <a:latin typeface="Inter Bold" pitchFamily="34" charset="0"/>
                <a:ea typeface="Inter Bold" pitchFamily="34" charset="-122"/>
                <a:cs typeface="Inter Bold" pitchFamily="34" charset="-120"/>
              </a:rPr>
              <a:t>Energy Policy &amp; Regulatory Affairs</a:t>
            </a:r>
            <a:endParaRPr lang="en-US" sz="950" dirty="0"/>
          </a:p>
        </p:txBody>
      </p:sp>
      <p:sp>
        <p:nvSpPr>
          <p:cNvPr id="27" name="Text 24"/>
          <p:cNvSpPr/>
          <p:nvPr/>
        </p:nvSpPr>
        <p:spPr>
          <a:xfrm>
            <a:off x="7769900" y="8887182"/>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Knowledge of energy policies at national and international levels</a:t>
            </a:r>
            <a:endParaRPr lang="en-US" sz="750" dirty="0"/>
          </a:p>
        </p:txBody>
      </p:sp>
      <p:sp>
        <p:nvSpPr>
          <p:cNvPr id="28" name="Text 25"/>
          <p:cNvSpPr/>
          <p:nvPr/>
        </p:nvSpPr>
        <p:spPr>
          <a:xfrm>
            <a:off x="7769900" y="9082207"/>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Experience in navigating regulatory processes and obtaining permits</a:t>
            </a:r>
            <a:endParaRPr lang="en-US" sz="750" dirty="0"/>
          </a:p>
        </p:txBody>
      </p:sp>
      <p:sp>
        <p:nvSpPr>
          <p:cNvPr id="29" name="Text 26"/>
          <p:cNvSpPr/>
          <p:nvPr/>
        </p:nvSpPr>
        <p:spPr>
          <a:xfrm>
            <a:off x="7769900" y="9277231"/>
            <a:ext cx="6468070" cy="160020"/>
          </a:xfrm>
          <a:prstGeom prst="rect">
            <a:avLst/>
          </a:prstGeom>
          <a:noFill/>
          <a:ln/>
        </p:spPr>
        <p:txBody>
          <a:bodyPr wrap="none" lIns="0" tIns="0" rIns="0" bIns="0" rtlCol="0" anchor="t"/>
          <a:lstStyle/>
          <a:p>
            <a:pPr algn="l" marL="342900" indent="-342900">
              <a:lnSpc>
                <a:spcPts val="1250"/>
              </a:lnSpc>
              <a:buSzPct val="100000"/>
              <a:buChar char="•"/>
            </a:pPr>
            <a:r>
              <a:rPr lang="en-US" sz="750" dirty="0">
                <a:solidFill>
                  <a:srgbClr val="010141"/>
                </a:solidFill>
                <a:latin typeface="Inter" pitchFamily="34" charset="0"/>
                <a:ea typeface="Inter" pitchFamily="34" charset="-122"/>
                <a:cs typeface="Inter" pitchFamily="34" charset="-120"/>
              </a:rPr>
              <a:t>Expertise in developing compliance strategies with evolving regulations</a:t>
            </a:r>
            <a:endParaRPr lang="en-US" sz="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74633" y="613648"/>
            <a:ext cx="12881134" cy="369808"/>
          </a:xfrm>
          <a:prstGeom prst="rect">
            <a:avLst/>
          </a:prstGeom>
          <a:noFill/>
          <a:ln/>
        </p:spPr>
        <p:txBody>
          <a:bodyPr wrap="none" lIns="0" tIns="0" rIns="0" bIns="0" rtlCol="0" anchor="t"/>
          <a:lstStyle/>
          <a:p>
            <a:pPr algn="ctr" indent="0" marL="0">
              <a:lnSpc>
                <a:spcPts val="2900"/>
              </a:lnSpc>
              <a:buNone/>
            </a:pPr>
            <a:r>
              <a:rPr lang="en-US" sz="2300" b="1" dirty="0">
                <a:solidFill>
                  <a:srgbClr val="010141"/>
                </a:solidFill>
                <a:latin typeface="Inter Bold" pitchFamily="34" charset="0"/>
                <a:ea typeface="Inter Bold" pitchFamily="34" charset="-122"/>
                <a:cs typeface="Inter Bold" pitchFamily="34" charset="-120"/>
              </a:rPr>
              <a:t>Strategic Advantages of Collaboration &amp; Commitment to Responsible Energy Stewardship</a:t>
            </a:r>
            <a:endParaRPr lang="en-US" sz="2300" dirty="0"/>
          </a:p>
        </p:txBody>
      </p:sp>
      <p:sp>
        <p:nvSpPr>
          <p:cNvPr id="3" name="Text 1"/>
          <p:cNvSpPr/>
          <p:nvPr/>
        </p:nvSpPr>
        <p:spPr>
          <a:xfrm>
            <a:off x="2690693" y="1297662"/>
            <a:ext cx="2345055" cy="277416"/>
          </a:xfrm>
          <a:prstGeom prst="rect">
            <a:avLst/>
          </a:prstGeom>
          <a:noFill/>
          <a:ln/>
        </p:spPr>
        <p:txBody>
          <a:bodyPr wrap="none" lIns="0" tIns="0" rIns="0" bIns="0" rtlCol="0" anchor="t"/>
          <a:lstStyle/>
          <a:p>
            <a:pPr algn="ctr" indent="0" marL="0">
              <a:lnSpc>
                <a:spcPts val="2150"/>
              </a:lnSpc>
              <a:buNone/>
            </a:pPr>
            <a:r>
              <a:rPr lang="en-US" sz="1700" b="1" dirty="0">
                <a:solidFill>
                  <a:srgbClr val="366183"/>
                </a:solidFill>
                <a:latin typeface="Inter Bold" pitchFamily="34" charset="0"/>
                <a:ea typeface="Inter Bold" pitchFamily="34" charset="-122"/>
                <a:cs typeface="Inter Bold" pitchFamily="34" charset="-120"/>
              </a:rPr>
              <a:t>Strategic Advantages</a:t>
            </a:r>
            <a:endParaRPr lang="en-US" sz="1700" dirty="0"/>
          </a:p>
        </p:txBody>
      </p:sp>
      <p:sp>
        <p:nvSpPr>
          <p:cNvPr id="4" name="Text 2"/>
          <p:cNvSpPr/>
          <p:nvPr/>
        </p:nvSpPr>
        <p:spPr>
          <a:xfrm>
            <a:off x="591622" y="1722953"/>
            <a:ext cx="6543199" cy="946309"/>
          </a:xfrm>
          <a:prstGeom prst="rect">
            <a:avLst/>
          </a:prstGeom>
          <a:noFill/>
          <a:ln/>
        </p:spPr>
        <p:txBody>
          <a:bodyPr wrap="square" lIns="0" tIns="0" rIns="0" bIns="0" rtlCol="0" anchor="t"/>
          <a:lstStyle/>
          <a:p>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Partnering with AMETAZ GROUP in the energy sector offers numerous strategic advantages, providing access to multidisciplinary expertise that combines a unique blend of technical knowledge, deep market understanding, and international experience to deliver comprehensive and integrated solutions.</a:t>
            </a:r>
            <a:endParaRPr lang="en-US" sz="1150" dirty="0"/>
          </a:p>
        </p:txBody>
      </p:sp>
      <p:sp>
        <p:nvSpPr>
          <p:cNvPr id="5" name="Text 3"/>
          <p:cNvSpPr/>
          <p:nvPr/>
        </p:nvSpPr>
        <p:spPr>
          <a:xfrm>
            <a:off x="591622" y="2802374"/>
            <a:ext cx="6543199" cy="709732"/>
          </a:xfrm>
          <a:prstGeom prst="rect">
            <a:avLst/>
          </a:prstGeom>
          <a:noFill/>
          <a:ln/>
        </p:spPr>
        <p:txBody>
          <a:bodyPr wrap="squar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The group's commitment to continuous innovation, through the application of the latest technologies and methodologies in the energy industry, empowers organizations to achieve competitive leadership.</a:t>
            </a:r>
            <a:endParaRPr lang="en-US" sz="1150" dirty="0"/>
          </a:p>
        </p:txBody>
      </p:sp>
      <p:sp>
        <p:nvSpPr>
          <p:cNvPr id="6" name="Text 4"/>
          <p:cNvSpPr/>
          <p:nvPr/>
        </p:nvSpPr>
        <p:spPr>
          <a:xfrm>
            <a:off x="591622" y="3563779"/>
            <a:ext cx="6543199" cy="473154"/>
          </a:xfrm>
          <a:prstGeom prst="rect">
            <a:avLst/>
          </a:prstGeom>
          <a:noFill/>
          <a:ln/>
        </p:spPr>
        <p:txBody>
          <a:bodyPr wrap="squar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The use of proven methodologies and team expertise reduces the technical, financial, and operational risks in energy projects while increasing implementation certainty.</a:t>
            </a:r>
            <a:endParaRPr lang="en-US" sz="1150" dirty="0"/>
          </a:p>
        </p:txBody>
      </p:sp>
      <p:sp>
        <p:nvSpPr>
          <p:cNvPr id="7" name="Text 5"/>
          <p:cNvSpPr/>
          <p:nvPr/>
        </p:nvSpPr>
        <p:spPr>
          <a:xfrm>
            <a:off x="591622" y="4088606"/>
            <a:ext cx="6543199" cy="473154"/>
          </a:xfrm>
          <a:prstGeom prst="rect">
            <a:avLst/>
          </a:prstGeom>
          <a:noFill/>
          <a:ln/>
        </p:spPr>
        <p:txBody>
          <a:bodyPr wrap="squar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A focus on solutions that are not only sustainable but also economically viable and offer a rapid return on investment ensures cost optimization.</a:t>
            </a:r>
            <a:endParaRPr lang="en-US" sz="1150" dirty="0"/>
          </a:p>
        </p:txBody>
      </p:sp>
      <p:sp>
        <p:nvSpPr>
          <p:cNvPr id="8" name="Text 6"/>
          <p:cNvSpPr/>
          <p:nvPr/>
        </p:nvSpPr>
        <p:spPr>
          <a:xfrm>
            <a:off x="591622" y="4613434"/>
            <a:ext cx="6543199" cy="473154"/>
          </a:xfrm>
          <a:prstGeom prst="rect">
            <a:avLst/>
          </a:prstGeom>
          <a:noFill/>
          <a:ln/>
        </p:spPr>
        <p:txBody>
          <a:bodyPr wrap="squar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Continuous advisory support and post-implementation services guarantee optimal performance and adaptation to evolving needs.</a:t>
            </a:r>
            <a:endParaRPr lang="en-US" sz="1150" dirty="0"/>
          </a:p>
        </p:txBody>
      </p:sp>
      <p:sp>
        <p:nvSpPr>
          <p:cNvPr id="9" name="Text 7"/>
          <p:cNvSpPr/>
          <p:nvPr/>
        </p:nvSpPr>
        <p:spPr>
          <a:xfrm>
            <a:off x="591622" y="5138261"/>
            <a:ext cx="6543199" cy="473154"/>
          </a:xfrm>
          <a:prstGeom prst="rect">
            <a:avLst/>
          </a:prstGeom>
          <a:noFill/>
          <a:ln/>
        </p:spPr>
        <p:txBody>
          <a:bodyPr wrap="squar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Access to an extensive network of suppliers, contractors, and specialists on an international scale further enriches these benefits.</a:t>
            </a:r>
            <a:endParaRPr lang="en-US" sz="1150" dirty="0"/>
          </a:p>
        </p:txBody>
      </p:sp>
      <p:sp>
        <p:nvSpPr>
          <p:cNvPr id="10" name="Text 8"/>
          <p:cNvSpPr/>
          <p:nvPr/>
        </p:nvSpPr>
        <p:spPr>
          <a:xfrm>
            <a:off x="591622" y="5663089"/>
            <a:ext cx="6543199" cy="709732"/>
          </a:xfrm>
          <a:prstGeom prst="rect">
            <a:avLst/>
          </a:prstGeom>
          <a:noFill/>
          <a:ln/>
        </p:spPr>
        <p:txBody>
          <a:bodyPr wrap="squar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A commitment to developing solutions with a real, measurable impact on reducing greenhouse gas emissions and preserving the environment reinforces the aspect of environmental stewardship in the collaboration.</a:t>
            </a:r>
            <a:endParaRPr lang="en-US" sz="1150" dirty="0"/>
          </a:p>
        </p:txBody>
      </p:sp>
      <p:sp>
        <p:nvSpPr>
          <p:cNvPr id="11" name="Text 9"/>
          <p:cNvSpPr/>
          <p:nvPr/>
        </p:nvSpPr>
        <p:spPr>
          <a:xfrm>
            <a:off x="8996958" y="1297662"/>
            <a:ext cx="3555563" cy="277416"/>
          </a:xfrm>
          <a:prstGeom prst="rect">
            <a:avLst/>
          </a:prstGeom>
          <a:noFill/>
          <a:ln/>
        </p:spPr>
        <p:txBody>
          <a:bodyPr wrap="none" lIns="0" tIns="0" rIns="0" bIns="0" rtlCol="0" anchor="t"/>
          <a:lstStyle/>
          <a:p>
            <a:pPr algn="ctr" indent="0" marL="0">
              <a:lnSpc>
                <a:spcPts val="2150"/>
              </a:lnSpc>
              <a:buNone/>
            </a:pPr>
            <a:r>
              <a:rPr lang="en-US" sz="1700" b="1" dirty="0">
                <a:solidFill>
                  <a:srgbClr val="366183"/>
                </a:solidFill>
                <a:latin typeface="Inter Bold" pitchFamily="34" charset="0"/>
                <a:ea typeface="Inter Bold" pitchFamily="34" charset="-122"/>
                <a:cs typeface="Inter Bold" pitchFamily="34" charset="-120"/>
              </a:rPr>
              <a:t>Responsible Energy Stewardship</a:t>
            </a:r>
            <a:endParaRPr lang="en-US" sz="1700" dirty="0"/>
          </a:p>
        </p:txBody>
      </p:sp>
      <p:sp>
        <p:nvSpPr>
          <p:cNvPr id="12" name="Text 10"/>
          <p:cNvSpPr/>
          <p:nvPr/>
        </p:nvSpPr>
        <p:spPr>
          <a:xfrm>
            <a:off x="7503200" y="1722953"/>
            <a:ext cx="6543199" cy="709732"/>
          </a:xfrm>
          <a:prstGeom prst="rect">
            <a:avLst/>
          </a:prstGeom>
          <a:noFill/>
          <a:ln/>
        </p:spPr>
        <p:txBody>
          <a:bodyPr wrap="square" lIns="0" tIns="0" rIns="0" bIns="0" rtlCol="0" anchor="t"/>
          <a:lstStyle/>
          <a:p>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AMETAZ GROUP views energy not merely as an economic commodity but as a catalyst for creating a positive impact on society and the environment. This commitment is manifested in three principal domains:</a:t>
            </a:r>
            <a:endParaRPr lang="en-US" sz="1150" dirty="0"/>
          </a:p>
        </p:txBody>
      </p:sp>
      <p:sp>
        <p:nvSpPr>
          <p:cNvPr id="13" name="Shape 11"/>
          <p:cNvSpPr/>
          <p:nvPr/>
        </p:nvSpPr>
        <p:spPr>
          <a:xfrm>
            <a:off x="7503200" y="2599015"/>
            <a:ext cx="6543199" cy="1518285"/>
          </a:xfrm>
          <a:prstGeom prst="roundRect">
            <a:avLst>
              <a:gd name="adj" fmla="val 4092"/>
            </a:avLst>
          </a:prstGeom>
          <a:solidFill>
            <a:srgbClr val="939FAF"/>
          </a:solidFill>
          <a:ln w="15240">
            <a:solidFill>
              <a:srgbClr val="C1CDD6"/>
            </a:solidFill>
            <a:prstDash val="solid"/>
          </a:ln>
        </p:spPr>
      </p:sp>
      <p:sp>
        <p:nvSpPr>
          <p:cNvPr id="14" name="Text 12"/>
          <p:cNvSpPr/>
          <p:nvPr/>
        </p:nvSpPr>
        <p:spPr>
          <a:xfrm>
            <a:off x="9395698" y="2762131"/>
            <a:ext cx="2758083" cy="231100"/>
          </a:xfrm>
          <a:prstGeom prst="rect">
            <a:avLst/>
          </a:prstGeom>
          <a:noFill/>
          <a:ln/>
        </p:spPr>
        <p:txBody>
          <a:bodyPr wrap="none" lIns="0" tIns="0" rIns="0" bIns="0" rtlCol="0" anchor="t"/>
          <a:lstStyle/>
          <a:p>
            <a:pPr algn="ctr" indent="0" marL="0">
              <a:lnSpc>
                <a:spcPts val="1800"/>
              </a:lnSpc>
              <a:buNone/>
            </a:pPr>
            <a:r>
              <a:rPr lang="en-US" sz="1450" b="1" dirty="0">
                <a:solidFill>
                  <a:srgbClr val="010141"/>
                </a:solidFill>
                <a:latin typeface="Inter Bold" pitchFamily="34" charset="0"/>
                <a:ea typeface="Inter Bold" pitchFamily="34" charset="-122"/>
                <a:cs typeface="Inter Bold" pitchFamily="34" charset="-120"/>
              </a:rPr>
              <a:t>Energy Equity &amp; Global Access</a:t>
            </a:r>
            <a:endParaRPr lang="en-US" sz="1450" dirty="0"/>
          </a:p>
        </p:txBody>
      </p:sp>
      <p:sp>
        <p:nvSpPr>
          <p:cNvPr id="15" name="Text 13"/>
          <p:cNvSpPr/>
          <p:nvPr/>
        </p:nvSpPr>
        <p:spPr>
          <a:xfrm>
            <a:off x="7666315" y="3141107"/>
            <a:ext cx="6216968" cy="236577"/>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Developing cost-effective energy solutions for underserved regions</a:t>
            </a:r>
            <a:endParaRPr lang="en-US" sz="1150" dirty="0"/>
          </a:p>
        </p:txBody>
      </p:sp>
      <p:sp>
        <p:nvSpPr>
          <p:cNvPr id="16" name="Text 14"/>
          <p:cNvSpPr/>
          <p:nvPr/>
        </p:nvSpPr>
        <p:spPr>
          <a:xfrm>
            <a:off x="7666315" y="3429357"/>
            <a:ext cx="6216968" cy="236577"/>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Supporting energy projects in developing countries</a:t>
            </a:r>
            <a:endParaRPr lang="en-US" sz="1150" dirty="0"/>
          </a:p>
        </p:txBody>
      </p:sp>
      <p:sp>
        <p:nvSpPr>
          <p:cNvPr id="17" name="Text 15"/>
          <p:cNvSpPr/>
          <p:nvPr/>
        </p:nvSpPr>
        <p:spPr>
          <a:xfrm>
            <a:off x="7666315" y="3717608"/>
            <a:ext cx="6216968" cy="236577"/>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Promoting equitable access to clean energy for all</a:t>
            </a:r>
            <a:endParaRPr lang="en-US" sz="1150" dirty="0"/>
          </a:p>
        </p:txBody>
      </p:sp>
      <p:sp>
        <p:nvSpPr>
          <p:cNvPr id="18" name="Shape 16"/>
          <p:cNvSpPr/>
          <p:nvPr/>
        </p:nvSpPr>
        <p:spPr>
          <a:xfrm>
            <a:off x="7503200" y="4265176"/>
            <a:ext cx="6543199" cy="1518285"/>
          </a:xfrm>
          <a:prstGeom prst="roundRect">
            <a:avLst>
              <a:gd name="adj" fmla="val 4092"/>
            </a:avLst>
          </a:prstGeom>
          <a:solidFill>
            <a:srgbClr val="939FAF"/>
          </a:solidFill>
          <a:ln w="15240">
            <a:solidFill>
              <a:srgbClr val="C1CDD6"/>
            </a:solidFill>
            <a:prstDash val="solid"/>
          </a:ln>
        </p:spPr>
      </p:sp>
      <p:sp>
        <p:nvSpPr>
          <p:cNvPr id="19" name="Text 17"/>
          <p:cNvSpPr/>
          <p:nvPr/>
        </p:nvSpPr>
        <p:spPr>
          <a:xfrm>
            <a:off x="9535597" y="4428292"/>
            <a:ext cx="2478286" cy="231100"/>
          </a:xfrm>
          <a:prstGeom prst="rect">
            <a:avLst/>
          </a:prstGeom>
          <a:noFill/>
          <a:ln/>
        </p:spPr>
        <p:txBody>
          <a:bodyPr wrap="none" lIns="0" tIns="0" rIns="0" bIns="0" rtlCol="0" anchor="t"/>
          <a:lstStyle/>
          <a:p>
            <a:pPr algn="ctr" indent="0" marL="0">
              <a:lnSpc>
                <a:spcPts val="1800"/>
              </a:lnSpc>
              <a:buNone/>
            </a:pPr>
            <a:r>
              <a:rPr lang="en-US" sz="1450" b="1" dirty="0">
                <a:solidFill>
                  <a:srgbClr val="010141"/>
                </a:solidFill>
                <a:latin typeface="Inter Bold" pitchFamily="34" charset="0"/>
                <a:ea typeface="Inter Bold" pitchFamily="34" charset="-122"/>
                <a:cs typeface="Inter Bold" pitchFamily="34" charset="-120"/>
              </a:rPr>
              <a:t>Environmental Stewardship</a:t>
            </a:r>
            <a:endParaRPr lang="en-US" sz="1450" dirty="0"/>
          </a:p>
        </p:txBody>
      </p:sp>
      <p:sp>
        <p:nvSpPr>
          <p:cNvPr id="20" name="Text 18"/>
          <p:cNvSpPr/>
          <p:nvPr/>
        </p:nvSpPr>
        <p:spPr>
          <a:xfrm>
            <a:off x="7666315" y="4807268"/>
            <a:ext cx="6216968" cy="236577"/>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Commitment to developing projects with minimal impact on ecosystems</a:t>
            </a:r>
            <a:endParaRPr lang="en-US" sz="1150" dirty="0"/>
          </a:p>
        </p:txBody>
      </p:sp>
      <p:sp>
        <p:nvSpPr>
          <p:cNvPr id="21" name="Text 19"/>
          <p:cNvSpPr/>
          <p:nvPr/>
        </p:nvSpPr>
        <p:spPr>
          <a:xfrm>
            <a:off x="7666315" y="5095518"/>
            <a:ext cx="6216968" cy="236577"/>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Utilizing technologies that protect biodiversity</a:t>
            </a:r>
            <a:endParaRPr lang="en-US" sz="1150" dirty="0"/>
          </a:p>
        </p:txBody>
      </p:sp>
      <p:sp>
        <p:nvSpPr>
          <p:cNvPr id="22" name="Text 20"/>
          <p:cNvSpPr/>
          <p:nvPr/>
        </p:nvSpPr>
        <p:spPr>
          <a:xfrm>
            <a:off x="7666315" y="5383768"/>
            <a:ext cx="6216968" cy="236577"/>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Participating in ecosystem restoration initiatives</a:t>
            </a:r>
            <a:endParaRPr lang="en-US" sz="1150" dirty="0"/>
          </a:p>
        </p:txBody>
      </p:sp>
      <p:sp>
        <p:nvSpPr>
          <p:cNvPr id="23" name="Shape 21"/>
          <p:cNvSpPr/>
          <p:nvPr/>
        </p:nvSpPr>
        <p:spPr>
          <a:xfrm>
            <a:off x="7503200" y="5931337"/>
            <a:ext cx="6543199" cy="1518285"/>
          </a:xfrm>
          <a:prstGeom prst="roundRect">
            <a:avLst>
              <a:gd name="adj" fmla="val 4092"/>
            </a:avLst>
          </a:prstGeom>
          <a:solidFill>
            <a:srgbClr val="939FAF"/>
          </a:solidFill>
          <a:ln w="15240">
            <a:solidFill>
              <a:srgbClr val="C1CDD6"/>
            </a:solidFill>
            <a:prstDash val="solid"/>
          </a:ln>
        </p:spPr>
      </p:sp>
      <p:sp>
        <p:nvSpPr>
          <p:cNvPr id="24" name="Text 22"/>
          <p:cNvSpPr/>
          <p:nvPr/>
        </p:nvSpPr>
        <p:spPr>
          <a:xfrm>
            <a:off x="9327237" y="6094452"/>
            <a:ext cx="2895124" cy="231100"/>
          </a:xfrm>
          <a:prstGeom prst="rect">
            <a:avLst/>
          </a:prstGeom>
          <a:noFill/>
          <a:ln/>
        </p:spPr>
        <p:txBody>
          <a:bodyPr wrap="none" lIns="0" tIns="0" rIns="0" bIns="0" rtlCol="0" anchor="t"/>
          <a:lstStyle/>
          <a:p>
            <a:pPr algn="ctr" indent="0" marL="0">
              <a:lnSpc>
                <a:spcPts val="1800"/>
              </a:lnSpc>
              <a:buNone/>
            </a:pPr>
            <a:r>
              <a:rPr lang="en-US" sz="1450" b="1" dirty="0">
                <a:solidFill>
                  <a:srgbClr val="010141"/>
                </a:solidFill>
                <a:latin typeface="Inter Bold" pitchFamily="34" charset="0"/>
                <a:ea typeface="Inter Bold" pitchFamily="34" charset="-122"/>
                <a:cs typeface="Inter Bold" pitchFamily="34" charset="-120"/>
              </a:rPr>
              <a:t>Social &amp; Economic Development</a:t>
            </a:r>
            <a:endParaRPr lang="en-US" sz="1450" dirty="0"/>
          </a:p>
        </p:txBody>
      </p:sp>
      <p:sp>
        <p:nvSpPr>
          <p:cNvPr id="25" name="Text 23"/>
          <p:cNvSpPr/>
          <p:nvPr/>
        </p:nvSpPr>
        <p:spPr>
          <a:xfrm>
            <a:off x="7666315" y="6473428"/>
            <a:ext cx="6216968" cy="236577"/>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Creating local job opportunities in energy projects</a:t>
            </a:r>
            <a:endParaRPr lang="en-US" sz="1150" dirty="0"/>
          </a:p>
        </p:txBody>
      </p:sp>
      <p:sp>
        <p:nvSpPr>
          <p:cNvPr id="26" name="Text 24"/>
          <p:cNvSpPr/>
          <p:nvPr/>
        </p:nvSpPr>
        <p:spPr>
          <a:xfrm>
            <a:off x="7666315" y="6761678"/>
            <a:ext cx="6216968" cy="236577"/>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Investing in education and local community empowerment</a:t>
            </a:r>
            <a:endParaRPr lang="en-US" sz="1150" dirty="0"/>
          </a:p>
        </p:txBody>
      </p:sp>
      <p:sp>
        <p:nvSpPr>
          <p:cNvPr id="27" name="Text 25"/>
          <p:cNvSpPr/>
          <p:nvPr/>
        </p:nvSpPr>
        <p:spPr>
          <a:xfrm>
            <a:off x="7666315" y="7049929"/>
            <a:ext cx="6216968" cy="236577"/>
          </a:xfrm>
          <a:prstGeom prst="rect">
            <a:avLst/>
          </a:prstGeom>
          <a:noFill/>
          <a:ln/>
        </p:spPr>
        <p:txBody>
          <a:bodyPr wrap="none" lIns="0" tIns="0" rIns="0" bIns="0" rtlCol="0" anchor="t"/>
          <a:lstStyle/>
          <a:p>
            <a:pPr algn="l" marL="342900" indent="-342900">
              <a:lnSpc>
                <a:spcPts val="1850"/>
              </a:lnSpc>
              <a:buSzPct val="100000"/>
              <a:buChar char="•"/>
            </a:pPr>
            <a:r>
              <a:rPr lang="en-US" sz="1150" dirty="0">
                <a:solidFill>
                  <a:srgbClr val="010141"/>
                </a:solidFill>
                <a:latin typeface="Inter" pitchFamily="34" charset="0"/>
                <a:ea typeface="Inter" pitchFamily="34" charset="-122"/>
                <a:cs typeface="Inter" pitchFamily="34" charset="-120"/>
              </a:rPr>
              <a:t>Promoting economic development through the energy transition</a:t>
            </a:r>
            <a:endParaRPr lang="en-US" sz="11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2025-08-31T21:00:45Z</dcterms:created>
  <dcterms:modified xsi:type="dcterms:W3CDTF">2025-08-31T21:00:45Z</dcterms:modified>
</cp:coreProperties>
</file>