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Inter"/>
      <p:regular r:id="rId17"/>
    </p:embeddedFont>
    <p:embeddedFont>
      <p:font typeface="Inter"/>
      <p:regular r:id="rId18"/>
    </p:embeddedFont>
    <p:embeddedFont>
      <p:font typeface="Inter"/>
      <p:regular r:id="rId19"/>
    </p:embeddedFont>
    <p:embeddedFont>
      <p:font typeface="Inter"/>
      <p:regular r:id="rId20"/>
    </p:embeddedFont>
    <p:embeddedFont>
      <p:font typeface="Inter"/>
      <p:regular r:id="rId21"/>
    </p:embeddedFont>
    <p:embeddedFont>
      <p:font typeface="Inter"/>
      <p:regular r:id="rId22"/>
    </p:embeddedFont>
    <p:embeddedFont>
      <p:font typeface="Inter"/>
      <p:regular r:id="rId23"/>
    </p:embeddedFont>
    <p:embeddedFont>
      <p:font typeface="Inter"/>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366183"/>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939FAF"/>
          </a:solidFill>
          <a:ln/>
        </p:spPr>
      </p:sp>
      <p:sp>
        <p:nvSpPr>
          <p:cNvPr id="3" name="Shape 1"/>
          <p:cNvSpPr/>
          <p:nvPr/>
        </p:nvSpPr>
        <p:spPr>
          <a:xfrm>
            <a:off x="0" y="0"/>
            <a:ext cx="14630400" cy="8229600"/>
          </a:xfrm>
          <a:prstGeom prst="rect">
            <a:avLst/>
          </a:prstGeom>
          <a:solidFill>
            <a:srgbClr val="366183"/>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9099A7"/>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9099A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9099A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366183"/>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9099A7"/>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 TargetMode="External"/><Relationship Id="rId5" Type="http://schemas.openxmlformats.org/officeDocument/2006/relationships/hyperlink" Target="#" TargetMode="External"/><Relationship Id="rId1" Type="http://schemas.openxmlformats.org/officeDocument/2006/relationships/image" Target="../media/image-1-1.png"/><Relationship Id="rId2" Type="http://schemas.openxmlformats.org/officeDocument/2006/relationships/image" Target="../media/image-1-2.png"/><Relationship Id="rId4" Type="http://schemas.openxmlformats.org/officeDocument/2006/relationships/image" Target="../media/image-1-3.png"/><Relationship Id="rId6" Type="http://schemas.openxmlformats.org/officeDocument/2006/relationships/slideLayout" Target="../slideLayouts/slideLayout2.xml"/><Relationship Id="rId7"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6.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8.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9.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86420" y="2953822"/>
            <a:ext cx="7371040" cy="620078"/>
          </a:xfrm>
          <a:prstGeom prst="rect">
            <a:avLst/>
          </a:prstGeom>
          <a:noFill/>
          <a:ln/>
        </p:spPr>
        <p:txBody>
          <a:bodyPr wrap="none" lIns="0" tIns="0" rIns="0" bIns="0" rtlCol="0" anchor="t"/>
          <a:lstStyle/>
          <a:p>
            <a:pPr algn="ctr" indent="0" marL="0">
              <a:lnSpc>
                <a:spcPts val="4850"/>
              </a:lnSpc>
              <a:buNone/>
            </a:pPr>
            <a:r>
              <a:rPr lang="en-US" sz="3900" b="1" dirty="0">
                <a:solidFill>
                  <a:srgbClr val="010141"/>
                </a:solidFill>
                <a:latin typeface="Inter Bold" pitchFamily="34" charset="0"/>
                <a:ea typeface="Inter Bold" pitchFamily="34" charset="-122"/>
                <a:cs typeface="Inter Bold" pitchFamily="34" charset="-120"/>
              </a:rPr>
              <a:t>Healthcare at AMETAZ GROUP</a:t>
            </a:r>
            <a:endParaRPr lang="en-US" sz="3900" dirty="0"/>
          </a:p>
        </p:txBody>
      </p:sp>
      <p:sp>
        <p:nvSpPr>
          <p:cNvPr id="4" name="Text 1"/>
          <p:cNvSpPr/>
          <p:nvPr/>
        </p:nvSpPr>
        <p:spPr>
          <a:xfrm>
            <a:off x="793790" y="3871555"/>
            <a:ext cx="7556421" cy="63507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Revolutionizing Disease Diagnosis and Prediction with Artificial Intelligence, Delivering Personalized Care, and Cultivating Global Leadership</a:t>
            </a:r>
            <a:endParaRPr lang="en-US" sz="1550" dirty="0"/>
          </a:p>
        </p:txBody>
      </p:sp>
      <p:pic>
        <p:nvPicPr>
          <p:cNvPr id="5" name="Image 1" descr="preencoded.png">
            <a:hlinkClick r:id="rId3" tooltip=""/>
          </p:cNvPr>
          <p:cNvPicPr>
            <a:picLocks noChangeAspect="1"/>
          </p:cNvPicPr>
          <p:nvPr/>
        </p:nvPicPr>
        <p:blipFill>
          <a:blip r:embed="rId2"/>
          <a:stretch>
            <a:fillRect/>
          </a:stretch>
        </p:blipFill>
        <p:spPr>
          <a:xfrm>
            <a:off x="2086808" y="4729877"/>
            <a:ext cx="3410664" cy="545783"/>
          </a:xfrm>
          <a:prstGeom prst="rect">
            <a:avLst/>
          </a:prstGeom>
        </p:spPr>
      </p:pic>
      <p:pic>
        <p:nvPicPr>
          <p:cNvPr id="6" name="Image 2" descr="preencoded.png">
            <a:hlinkClick r:id="rId5" tooltip=""/>
          </p:cNvPr>
          <p:cNvPicPr>
            <a:picLocks noChangeAspect="1"/>
          </p:cNvPicPr>
          <p:nvPr/>
        </p:nvPicPr>
        <p:blipFill>
          <a:blip r:embed="rId4"/>
          <a:stretch>
            <a:fillRect/>
          </a:stretch>
        </p:blipFill>
        <p:spPr>
          <a:xfrm>
            <a:off x="5596652" y="4729877"/>
            <a:ext cx="1460421" cy="5457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640229" y="729139"/>
            <a:ext cx="3349823" cy="418743"/>
          </a:xfrm>
          <a:prstGeom prst="rect">
            <a:avLst/>
          </a:prstGeom>
          <a:noFill/>
          <a:ln/>
        </p:spPr>
        <p:txBody>
          <a:bodyPr wrap="none" lIns="0" tIns="0" rIns="0" bIns="0" rtlCol="0" anchor="t"/>
          <a:lstStyle/>
          <a:p>
            <a:pPr algn="ctr" indent="0" marL="0">
              <a:lnSpc>
                <a:spcPts val="3250"/>
              </a:lnSpc>
              <a:buNone/>
            </a:pPr>
            <a:r>
              <a:rPr lang="en-US" sz="2600" b="1" dirty="0">
                <a:solidFill>
                  <a:srgbClr val="FFFFFF"/>
                </a:solidFill>
                <a:latin typeface="Inter Bold" pitchFamily="34" charset="0"/>
                <a:ea typeface="Inter Bold" pitchFamily="34" charset="-122"/>
                <a:cs typeface="Inter Bold" pitchFamily="34" charset="-120"/>
              </a:rPr>
              <a:t>Conclusion</a:t>
            </a:r>
            <a:endParaRPr lang="en-US" sz="2600" dirty="0"/>
          </a:p>
        </p:txBody>
      </p:sp>
      <p:sp>
        <p:nvSpPr>
          <p:cNvPr id="3" name="Text 1"/>
          <p:cNvSpPr/>
          <p:nvPr/>
        </p:nvSpPr>
        <p:spPr>
          <a:xfrm>
            <a:off x="669965" y="1482804"/>
            <a:ext cx="13290471" cy="804029"/>
          </a:xfrm>
          <a:prstGeom prst="rect">
            <a:avLst/>
          </a:prstGeom>
          <a:noFill/>
          <a:ln/>
        </p:spPr>
        <p:txBody>
          <a:bodyPr wrap="square" lIns="0" tIns="0" rIns="0" bIns="0" rtlCol="0" anchor="t"/>
          <a:lstStyle/>
          <a:p>
            <a:pPr algn="ctr" indent="0" marL="0">
              <a:lnSpc>
                <a:spcPts val="2100"/>
              </a:lnSpc>
              <a:buNone/>
            </a:pPr>
            <a:r>
              <a:rPr lang="en-US" sz="1300" dirty="0">
                <a:solidFill>
                  <a:srgbClr val="FFFFFF"/>
                </a:solidFill>
                <a:latin typeface="Inter" pitchFamily="34" charset="0"/>
                <a:ea typeface="Inter" pitchFamily="34" charset="-122"/>
                <a:cs typeface="Inter" pitchFamily="34" charset="-120"/>
              </a:rPr>
              <a:t>In today's complex healthcare landscape, organizational success hinges on the ability to embrace new technologies, uphold clinical standards, and maintain a commitment to professional ethics. With a profound understanding of this necessity, AMETAZ GROUP positions itself as the strategic partner of choice for medical organizations on their digital health transformation journey.</a:t>
            </a:r>
            <a:endParaRPr lang="en-US" sz="1300" dirty="0"/>
          </a:p>
        </p:txBody>
      </p:sp>
      <p:sp>
        <p:nvSpPr>
          <p:cNvPr id="4" name="Shape 2"/>
          <p:cNvSpPr/>
          <p:nvPr/>
        </p:nvSpPr>
        <p:spPr>
          <a:xfrm>
            <a:off x="669965" y="2475190"/>
            <a:ext cx="4318516" cy="1248132"/>
          </a:xfrm>
          <a:prstGeom prst="roundRect">
            <a:avLst>
              <a:gd name="adj" fmla="val 5636"/>
            </a:avLst>
          </a:prstGeom>
          <a:solidFill>
            <a:srgbClr val="DBE7F0"/>
          </a:solidFill>
          <a:ln w="7620">
            <a:solidFill>
              <a:srgbClr val="C1CDD6"/>
            </a:solidFill>
            <a:prstDash val="solid"/>
          </a:ln>
        </p:spPr>
      </p:sp>
      <p:sp>
        <p:nvSpPr>
          <p:cNvPr id="5" name="Text 3"/>
          <p:cNvSpPr/>
          <p:nvPr/>
        </p:nvSpPr>
        <p:spPr>
          <a:xfrm>
            <a:off x="1782366" y="2650212"/>
            <a:ext cx="2093595" cy="261580"/>
          </a:xfrm>
          <a:prstGeom prst="rect">
            <a:avLst/>
          </a:prstGeom>
          <a:noFill/>
          <a:ln/>
        </p:spPr>
        <p:txBody>
          <a:bodyPr wrap="none" lIns="0" tIns="0" rIns="0" bIns="0" rtlCol="0" anchor="t"/>
          <a:lstStyle/>
          <a:p>
            <a:pPr algn="ctr" indent="0" marL="0">
              <a:lnSpc>
                <a:spcPts val="2050"/>
              </a:lnSpc>
              <a:buNone/>
            </a:pPr>
            <a:r>
              <a:rPr lang="en-US" sz="1600" b="1" dirty="0">
                <a:solidFill>
                  <a:srgbClr val="000000"/>
                </a:solidFill>
                <a:latin typeface="Inter Bold" pitchFamily="34" charset="0"/>
                <a:ea typeface="Inter Bold" pitchFamily="34" charset="-122"/>
                <a:cs typeface="Inter Bold" pitchFamily="34" charset="-120"/>
              </a:rPr>
              <a:t>Precision</a:t>
            </a:r>
            <a:endParaRPr lang="en-US" sz="1600" dirty="0"/>
          </a:p>
        </p:txBody>
      </p:sp>
      <p:sp>
        <p:nvSpPr>
          <p:cNvPr id="6" name="Text 4"/>
          <p:cNvSpPr/>
          <p:nvPr/>
        </p:nvSpPr>
        <p:spPr>
          <a:xfrm>
            <a:off x="844987" y="3012281"/>
            <a:ext cx="3968472" cy="536019"/>
          </a:xfrm>
          <a:prstGeom prst="rect">
            <a:avLst/>
          </a:prstGeom>
          <a:noFill/>
          <a:ln/>
        </p:spPr>
        <p:txBody>
          <a:bodyPr wrap="square" lIns="0" tIns="0" rIns="0" bIns="0" rtlCol="0" anchor="t"/>
          <a:lstStyle/>
          <a:p>
            <a:pPr algn="ctr" indent="0" marL="0">
              <a:lnSpc>
                <a:spcPts val="2100"/>
              </a:lnSpc>
              <a:buNone/>
            </a:pPr>
            <a:r>
              <a:rPr lang="en-US" sz="1300" dirty="0">
                <a:solidFill>
                  <a:srgbClr val="000000"/>
                </a:solidFill>
                <a:latin typeface="Inter" pitchFamily="34" charset="0"/>
                <a:ea typeface="Inter" pitchFamily="34" charset="-122"/>
                <a:cs typeface="Inter" pitchFamily="34" charset="-120"/>
              </a:rPr>
              <a:t>Developing diagnostic and predictive systems with the highest possible accuracy</a:t>
            </a:r>
            <a:endParaRPr lang="en-US" sz="1300" dirty="0"/>
          </a:p>
        </p:txBody>
      </p:sp>
      <p:sp>
        <p:nvSpPr>
          <p:cNvPr id="7" name="Shape 5"/>
          <p:cNvSpPr/>
          <p:nvPr/>
        </p:nvSpPr>
        <p:spPr>
          <a:xfrm>
            <a:off x="5155882" y="2475190"/>
            <a:ext cx="4318516" cy="1248132"/>
          </a:xfrm>
          <a:prstGeom prst="roundRect">
            <a:avLst>
              <a:gd name="adj" fmla="val 5636"/>
            </a:avLst>
          </a:prstGeom>
          <a:solidFill>
            <a:srgbClr val="DBE7F0"/>
          </a:solidFill>
          <a:ln w="7620">
            <a:solidFill>
              <a:srgbClr val="C1CDD6"/>
            </a:solidFill>
            <a:prstDash val="solid"/>
          </a:ln>
        </p:spPr>
      </p:sp>
      <p:sp>
        <p:nvSpPr>
          <p:cNvPr id="8" name="Text 6"/>
          <p:cNvSpPr/>
          <p:nvPr/>
        </p:nvSpPr>
        <p:spPr>
          <a:xfrm>
            <a:off x="6268283" y="2650212"/>
            <a:ext cx="2093595" cy="261580"/>
          </a:xfrm>
          <a:prstGeom prst="rect">
            <a:avLst/>
          </a:prstGeom>
          <a:noFill/>
          <a:ln/>
        </p:spPr>
        <p:txBody>
          <a:bodyPr wrap="none" lIns="0" tIns="0" rIns="0" bIns="0" rtlCol="0" anchor="t"/>
          <a:lstStyle/>
          <a:p>
            <a:pPr algn="ctr" indent="0" marL="0">
              <a:lnSpc>
                <a:spcPts val="2050"/>
              </a:lnSpc>
              <a:buNone/>
            </a:pPr>
            <a:r>
              <a:rPr lang="en-US" sz="1600" b="1" dirty="0">
                <a:solidFill>
                  <a:srgbClr val="000000"/>
                </a:solidFill>
                <a:latin typeface="Inter Bold" pitchFamily="34" charset="0"/>
                <a:ea typeface="Inter Bold" pitchFamily="34" charset="-122"/>
                <a:cs typeface="Inter Bold" pitchFamily="34" charset="-120"/>
              </a:rPr>
              <a:t>Human-centricity</a:t>
            </a:r>
            <a:endParaRPr lang="en-US" sz="1600" dirty="0"/>
          </a:p>
        </p:txBody>
      </p:sp>
      <p:sp>
        <p:nvSpPr>
          <p:cNvPr id="9" name="Text 7"/>
          <p:cNvSpPr/>
          <p:nvPr/>
        </p:nvSpPr>
        <p:spPr>
          <a:xfrm>
            <a:off x="5330904" y="3012281"/>
            <a:ext cx="3968472" cy="536019"/>
          </a:xfrm>
          <a:prstGeom prst="rect">
            <a:avLst/>
          </a:prstGeom>
          <a:noFill/>
          <a:ln/>
        </p:spPr>
        <p:txBody>
          <a:bodyPr wrap="square" lIns="0" tIns="0" rIns="0" bIns="0" rtlCol="0" anchor="t"/>
          <a:lstStyle/>
          <a:p>
            <a:pPr algn="ctr" indent="0" marL="0">
              <a:lnSpc>
                <a:spcPts val="2100"/>
              </a:lnSpc>
              <a:buNone/>
            </a:pPr>
            <a:r>
              <a:rPr lang="en-US" sz="1300" dirty="0">
                <a:solidFill>
                  <a:srgbClr val="000000"/>
                </a:solidFill>
                <a:latin typeface="Inter" pitchFamily="34" charset="0"/>
                <a:ea typeface="Inter" pitchFamily="34" charset="-122"/>
                <a:cs typeface="Inter" pitchFamily="34" charset="-120"/>
              </a:rPr>
              <a:t>Designing solutions that empower clinicians while preserving their decision-making authority</a:t>
            </a:r>
            <a:endParaRPr lang="en-US" sz="1300" dirty="0"/>
          </a:p>
        </p:txBody>
      </p:sp>
      <p:sp>
        <p:nvSpPr>
          <p:cNvPr id="10" name="Shape 8"/>
          <p:cNvSpPr/>
          <p:nvPr/>
        </p:nvSpPr>
        <p:spPr>
          <a:xfrm>
            <a:off x="9641800" y="2475190"/>
            <a:ext cx="4318635" cy="1248132"/>
          </a:xfrm>
          <a:prstGeom prst="roundRect">
            <a:avLst>
              <a:gd name="adj" fmla="val 5636"/>
            </a:avLst>
          </a:prstGeom>
          <a:solidFill>
            <a:srgbClr val="DBE7F0"/>
          </a:solidFill>
          <a:ln w="7620">
            <a:solidFill>
              <a:srgbClr val="C1CDD6"/>
            </a:solidFill>
            <a:prstDash val="solid"/>
          </a:ln>
        </p:spPr>
      </p:sp>
      <p:sp>
        <p:nvSpPr>
          <p:cNvPr id="11" name="Text 9"/>
          <p:cNvSpPr/>
          <p:nvPr/>
        </p:nvSpPr>
        <p:spPr>
          <a:xfrm>
            <a:off x="10754320" y="2650212"/>
            <a:ext cx="2093595" cy="261580"/>
          </a:xfrm>
          <a:prstGeom prst="rect">
            <a:avLst/>
          </a:prstGeom>
          <a:noFill/>
          <a:ln/>
        </p:spPr>
        <p:txBody>
          <a:bodyPr wrap="none" lIns="0" tIns="0" rIns="0" bIns="0" rtlCol="0" anchor="t"/>
          <a:lstStyle/>
          <a:p>
            <a:pPr algn="ctr" indent="0" marL="0">
              <a:lnSpc>
                <a:spcPts val="2050"/>
              </a:lnSpc>
              <a:buNone/>
            </a:pPr>
            <a:r>
              <a:rPr lang="en-US" sz="1600" b="1" dirty="0">
                <a:solidFill>
                  <a:srgbClr val="000000"/>
                </a:solidFill>
                <a:latin typeface="Inter Bold" pitchFamily="34" charset="0"/>
                <a:ea typeface="Inter Bold" pitchFamily="34" charset="-122"/>
                <a:cs typeface="Inter Bold" pitchFamily="34" charset="-120"/>
              </a:rPr>
              <a:t>Prevention</a:t>
            </a:r>
            <a:endParaRPr lang="en-US" sz="1600" dirty="0"/>
          </a:p>
        </p:txBody>
      </p:sp>
      <p:sp>
        <p:nvSpPr>
          <p:cNvPr id="12" name="Text 10"/>
          <p:cNvSpPr/>
          <p:nvPr/>
        </p:nvSpPr>
        <p:spPr>
          <a:xfrm>
            <a:off x="9816822" y="3012281"/>
            <a:ext cx="3968591" cy="536019"/>
          </a:xfrm>
          <a:prstGeom prst="rect">
            <a:avLst/>
          </a:prstGeom>
          <a:noFill/>
          <a:ln/>
        </p:spPr>
        <p:txBody>
          <a:bodyPr wrap="square" lIns="0" tIns="0" rIns="0" bIns="0" rtlCol="0" anchor="t"/>
          <a:lstStyle/>
          <a:p>
            <a:pPr algn="ctr" indent="0" marL="0">
              <a:lnSpc>
                <a:spcPts val="2100"/>
              </a:lnSpc>
              <a:buNone/>
            </a:pPr>
            <a:r>
              <a:rPr lang="en-US" sz="1300" dirty="0">
                <a:solidFill>
                  <a:srgbClr val="000000"/>
                </a:solidFill>
                <a:latin typeface="Inter" pitchFamily="34" charset="0"/>
                <a:ea typeface="Inter" pitchFamily="34" charset="-122"/>
                <a:cs typeface="Inter" pitchFamily="34" charset="-120"/>
              </a:rPr>
              <a:t>Focusing on predicting and preventing diseases rather than merely treating them</a:t>
            </a:r>
            <a:endParaRPr lang="en-US" sz="1300" dirty="0"/>
          </a:p>
        </p:txBody>
      </p:sp>
      <p:sp>
        <p:nvSpPr>
          <p:cNvPr id="13" name="Shape 11"/>
          <p:cNvSpPr/>
          <p:nvPr/>
        </p:nvSpPr>
        <p:spPr>
          <a:xfrm>
            <a:off x="669965" y="3890724"/>
            <a:ext cx="6561534" cy="980123"/>
          </a:xfrm>
          <a:prstGeom prst="roundRect">
            <a:avLst>
              <a:gd name="adj" fmla="val 7178"/>
            </a:avLst>
          </a:prstGeom>
          <a:solidFill>
            <a:srgbClr val="DBE7F0"/>
          </a:solidFill>
          <a:ln w="7620">
            <a:solidFill>
              <a:srgbClr val="C1CDD6"/>
            </a:solidFill>
            <a:prstDash val="solid"/>
          </a:ln>
        </p:spPr>
      </p:sp>
      <p:sp>
        <p:nvSpPr>
          <p:cNvPr id="14" name="Text 12"/>
          <p:cNvSpPr/>
          <p:nvPr/>
        </p:nvSpPr>
        <p:spPr>
          <a:xfrm>
            <a:off x="2903934" y="4065746"/>
            <a:ext cx="2093595" cy="261580"/>
          </a:xfrm>
          <a:prstGeom prst="rect">
            <a:avLst/>
          </a:prstGeom>
          <a:noFill/>
          <a:ln/>
        </p:spPr>
        <p:txBody>
          <a:bodyPr wrap="none" lIns="0" tIns="0" rIns="0" bIns="0" rtlCol="0" anchor="t"/>
          <a:lstStyle/>
          <a:p>
            <a:pPr algn="ctr" indent="0" marL="0">
              <a:lnSpc>
                <a:spcPts val="2050"/>
              </a:lnSpc>
              <a:buNone/>
            </a:pPr>
            <a:r>
              <a:rPr lang="en-US" sz="1600" b="1" dirty="0">
                <a:solidFill>
                  <a:srgbClr val="000000"/>
                </a:solidFill>
                <a:latin typeface="Inter Bold" pitchFamily="34" charset="0"/>
                <a:ea typeface="Inter Bold" pitchFamily="34" charset="-122"/>
                <a:cs typeface="Inter Bold" pitchFamily="34" charset="-120"/>
              </a:rPr>
              <a:t>Personalization</a:t>
            </a:r>
            <a:endParaRPr lang="en-US" sz="1600" dirty="0"/>
          </a:p>
        </p:txBody>
      </p:sp>
      <p:sp>
        <p:nvSpPr>
          <p:cNvPr id="15" name="Text 13"/>
          <p:cNvSpPr/>
          <p:nvPr/>
        </p:nvSpPr>
        <p:spPr>
          <a:xfrm>
            <a:off x="844987" y="4427815"/>
            <a:ext cx="6211491" cy="268010"/>
          </a:xfrm>
          <a:prstGeom prst="rect">
            <a:avLst/>
          </a:prstGeom>
          <a:noFill/>
          <a:ln/>
        </p:spPr>
        <p:txBody>
          <a:bodyPr wrap="none" lIns="0" tIns="0" rIns="0" bIns="0" rtlCol="0" anchor="t"/>
          <a:lstStyle/>
          <a:p>
            <a:pPr algn="ctr" indent="0" marL="0">
              <a:lnSpc>
                <a:spcPts val="2100"/>
              </a:lnSpc>
              <a:buNone/>
            </a:pPr>
            <a:r>
              <a:rPr lang="en-US" sz="1300" dirty="0">
                <a:solidFill>
                  <a:srgbClr val="000000"/>
                </a:solidFill>
                <a:latin typeface="Inter" pitchFamily="34" charset="0"/>
                <a:ea typeface="Inter" pitchFamily="34" charset="-122"/>
                <a:cs typeface="Inter" pitchFamily="34" charset="-120"/>
              </a:rPr>
              <a:t>Delivering customized solutions for each patient based on their unique profile</a:t>
            </a:r>
            <a:endParaRPr lang="en-US" sz="1300" dirty="0"/>
          </a:p>
        </p:txBody>
      </p:sp>
      <p:sp>
        <p:nvSpPr>
          <p:cNvPr id="16" name="Shape 14"/>
          <p:cNvSpPr/>
          <p:nvPr/>
        </p:nvSpPr>
        <p:spPr>
          <a:xfrm>
            <a:off x="7398901" y="3890724"/>
            <a:ext cx="6561534" cy="980123"/>
          </a:xfrm>
          <a:prstGeom prst="roundRect">
            <a:avLst>
              <a:gd name="adj" fmla="val 7178"/>
            </a:avLst>
          </a:prstGeom>
          <a:solidFill>
            <a:srgbClr val="DBE7F0"/>
          </a:solidFill>
          <a:ln w="7620">
            <a:solidFill>
              <a:srgbClr val="C1CDD6"/>
            </a:solidFill>
            <a:prstDash val="solid"/>
          </a:ln>
        </p:spPr>
      </p:sp>
      <p:sp>
        <p:nvSpPr>
          <p:cNvPr id="17" name="Text 15"/>
          <p:cNvSpPr/>
          <p:nvPr/>
        </p:nvSpPr>
        <p:spPr>
          <a:xfrm>
            <a:off x="9632871" y="4065746"/>
            <a:ext cx="2093595" cy="261580"/>
          </a:xfrm>
          <a:prstGeom prst="rect">
            <a:avLst/>
          </a:prstGeom>
          <a:noFill/>
          <a:ln/>
        </p:spPr>
        <p:txBody>
          <a:bodyPr wrap="none" lIns="0" tIns="0" rIns="0" bIns="0" rtlCol="0" anchor="t"/>
          <a:lstStyle/>
          <a:p>
            <a:pPr algn="ctr" indent="0" marL="0">
              <a:lnSpc>
                <a:spcPts val="2050"/>
              </a:lnSpc>
              <a:buNone/>
            </a:pPr>
            <a:r>
              <a:rPr lang="en-US" sz="1600" b="1" dirty="0">
                <a:solidFill>
                  <a:srgbClr val="000000"/>
                </a:solidFill>
                <a:latin typeface="Inter Bold" pitchFamily="34" charset="0"/>
                <a:ea typeface="Inter Bold" pitchFamily="34" charset="-122"/>
                <a:cs typeface="Inter Bold" pitchFamily="34" charset="-120"/>
              </a:rPr>
              <a:t>Ethics</a:t>
            </a:r>
            <a:endParaRPr lang="en-US" sz="1600" dirty="0"/>
          </a:p>
        </p:txBody>
      </p:sp>
      <p:sp>
        <p:nvSpPr>
          <p:cNvPr id="18" name="Text 16"/>
          <p:cNvSpPr/>
          <p:nvPr/>
        </p:nvSpPr>
        <p:spPr>
          <a:xfrm>
            <a:off x="7573923" y="4427815"/>
            <a:ext cx="6211491" cy="268010"/>
          </a:xfrm>
          <a:prstGeom prst="rect">
            <a:avLst/>
          </a:prstGeom>
          <a:noFill/>
          <a:ln/>
        </p:spPr>
        <p:txBody>
          <a:bodyPr wrap="none" lIns="0" tIns="0" rIns="0" bIns="0" rtlCol="0" anchor="t"/>
          <a:lstStyle/>
          <a:p>
            <a:pPr algn="ctr" indent="0" marL="0">
              <a:lnSpc>
                <a:spcPts val="2100"/>
              </a:lnSpc>
              <a:buNone/>
            </a:pPr>
            <a:r>
              <a:rPr lang="en-US" sz="1300" dirty="0">
                <a:solidFill>
                  <a:srgbClr val="000000"/>
                </a:solidFill>
                <a:latin typeface="Inter" pitchFamily="34" charset="0"/>
                <a:ea typeface="Inter" pitchFamily="34" charset="-122"/>
                <a:cs typeface="Inter" pitchFamily="34" charset="-120"/>
              </a:rPr>
              <a:t>A commitment to developing fair, transparent, and responsible systems</a:t>
            </a:r>
            <a:endParaRPr lang="en-US" sz="1300" dirty="0"/>
          </a:p>
        </p:txBody>
      </p:sp>
      <p:sp>
        <p:nvSpPr>
          <p:cNvPr id="19" name="Text 17"/>
          <p:cNvSpPr/>
          <p:nvPr/>
        </p:nvSpPr>
        <p:spPr>
          <a:xfrm>
            <a:off x="669965" y="5059204"/>
            <a:ext cx="13290471" cy="1340048"/>
          </a:xfrm>
          <a:prstGeom prst="rect">
            <a:avLst/>
          </a:prstGeom>
          <a:noFill/>
          <a:ln/>
        </p:spPr>
        <p:txBody>
          <a:bodyPr wrap="square" lIns="0" tIns="0" rIns="0" bIns="0" rtlCol="0" anchor="t"/>
          <a:lstStyle/>
          <a:p>
            <a:pPr algn="ctr" indent="0" marL="0">
              <a:lnSpc>
                <a:spcPts val="2100"/>
              </a:lnSpc>
              <a:buNone/>
            </a:pPr>
            <a:r>
              <a:rPr lang="en-US" sz="1300" dirty="0">
                <a:solidFill>
                  <a:srgbClr val="FFFFFF"/>
                </a:solidFill>
                <a:latin typeface="Inter" pitchFamily="34" charset="0"/>
                <a:ea typeface="Inter" pitchFamily="34" charset="-122"/>
                <a:cs typeface="Inter" pitchFamily="34" charset="-120"/>
              </a:rPr>
              <a:t>Collaborating with AMETAZ GROUP enables medical organizations to achieve unprecedented diagnostic accuracy and reduce medical errors, identify diseases at early stages and prevent their progression, deliver personalized treatment plans that enhance therapeutic efficacy, reduce operational costs and increase clinical efficiency, and position themselves at the vanguard of the digital health revolution, securing market leadership. The confluence of unique team expertise, international experience, and a relentless commitment to continuous innovation establishes AMETAZ GROUP as the trusted partner for organizations seeking long-term success in the healthcare revolution.</a:t>
            </a:r>
            <a:endParaRPr lang="en-US" sz="1300" dirty="0"/>
          </a:p>
        </p:txBody>
      </p:sp>
      <p:sp>
        <p:nvSpPr>
          <p:cNvPr id="20" name="Text 18"/>
          <p:cNvSpPr/>
          <p:nvPr/>
        </p:nvSpPr>
        <p:spPr>
          <a:xfrm>
            <a:off x="921187" y="6775966"/>
            <a:ext cx="13039249" cy="536019"/>
          </a:xfrm>
          <a:prstGeom prst="rect">
            <a:avLst/>
          </a:prstGeom>
          <a:noFill/>
          <a:ln/>
        </p:spPr>
        <p:txBody>
          <a:bodyPr wrap="square" lIns="0" tIns="0" rIns="0" bIns="0" rtlCol="0" anchor="t"/>
          <a:lstStyle/>
          <a:p>
            <a:pPr algn="ctr" indent="0" marL="0">
              <a:lnSpc>
                <a:spcPts val="2100"/>
              </a:lnSpc>
              <a:buNone/>
            </a:pPr>
            <a:r>
              <a:rPr lang="en-US" sz="1300" dirty="0">
                <a:solidFill>
                  <a:srgbClr val="FFFFFF"/>
                </a:solidFill>
                <a:latin typeface="Inter" pitchFamily="34" charset="0"/>
                <a:ea typeface="Inter" pitchFamily="34" charset="-122"/>
                <a:cs typeface="Inter" pitchFamily="34" charset="-120"/>
              </a:rPr>
              <a:t>"At AMETAZ GROUP, we perceive healthcare not merely as a science, but as the art of blending artificial intelligence with human compassion; an intelligent, precise, and human-centric system that restores hope and makes health attainable for all."</a:t>
            </a:r>
            <a:endParaRPr lang="en-US" sz="1300" dirty="0"/>
          </a:p>
        </p:txBody>
      </p:sp>
      <p:sp>
        <p:nvSpPr>
          <p:cNvPr id="21" name="Shape 19"/>
          <p:cNvSpPr/>
          <p:nvPr/>
        </p:nvSpPr>
        <p:spPr>
          <a:xfrm>
            <a:off x="669965" y="6587609"/>
            <a:ext cx="22860" cy="912733"/>
          </a:xfrm>
          <a:prstGeom prst="rect">
            <a:avLst/>
          </a:prstGeom>
          <a:solidFill>
            <a:srgbClr val="366183"/>
          </a:solid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59882" y="1068586"/>
            <a:ext cx="12710636" cy="496133"/>
          </a:xfrm>
          <a:prstGeom prst="rect">
            <a:avLst/>
          </a:prstGeom>
          <a:noFill/>
          <a:ln/>
        </p:spPr>
        <p:txBody>
          <a:bodyPr wrap="none" lIns="0" tIns="0" rIns="0" bIns="0" rtlCol="0" anchor="t"/>
          <a:lstStyle/>
          <a:p>
            <a:pPr algn="ctr" indent="0" marL="0">
              <a:lnSpc>
                <a:spcPts val="3900"/>
              </a:lnSpc>
              <a:buNone/>
            </a:pPr>
            <a:r>
              <a:rPr lang="en-US" sz="3100" b="1" dirty="0">
                <a:solidFill>
                  <a:srgbClr val="010141"/>
                </a:solidFill>
                <a:latin typeface="Inter Bold" pitchFamily="34" charset="0"/>
                <a:ea typeface="Inter Bold" pitchFamily="34" charset="-122"/>
                <a:cs typeface="Inter Bold" pitchFamily="34" charset="-120"/>
              </a:rPr>
              <a:t>The Healthcare Transformation in the Age of Artificial Intelligence</a:t>
            </a:r>
            <a:endParaRPr lang="en-US" sz="3100" dirty="0"/>
          </a:p>
        </p:txBody>
      </p:sp>
      <p:sp>
        <p:nvSpPr>
          <p:cNvPr id="3" name="Text 1"/>
          <p:cNvSpPr/>
          <p:nvPr/>
        </p:nvSpPr>
        <p:spPr>
          <a:xfrm>
            <a:off x="793790" y="1966555"/>
            <a:ext cx="7632025" cy="222277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In the contemporary world, the healthcare industry stands on the precipice of an unprecedented revolution. With the increasing complexity of diseases, the critical need for rapid and accurate diagnosis, and the escalating demand for personalized care, traditional medical models are no longer adequate to meet society's needs. Artificial intelligence and machine learning, as the primary engines of this transformation, are actively redefining the frontiers of disease diagnosis, prediction, and treatment.</a:t>
            </a:r>
            <a:endParaRPr lang="en-US" sz="1550" dirty="0"/>
          </a:p>
        </p:txBody>
      </p:sp>
      <p:sp>
        <p:nvSpPr>
          <p:cNvPr id="4" name="Text 2"/>
          <p:cNvSpPr/>
          <p:nvPr/>
        </p:nvSpPr>
        <p:spPr>
          <a:xfrm>
            <a:off x="793790" y="4367927"/>
            <a:ext cx="7632025" cy="254031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AMETAZ GROUP, with a profound understanding of this global paradigm shift, has architected its healthcare services upon the foundational principles of innovation, precision, and human-centricity. By amalgamating multidisciplinary expertise across medicine, artificial intelligence, and biotechnology, the company serves as an indispensable navigator for organizations on their digital health transformation journey, empowering them not only to achieve unparalleled diagnostic accuracy but also to implement predictive and personalized models that fundamentally enhance patient quality of life.</a:t>
            </a:r>
            <a:endParaRPr lang="en-US" sz="1550" dirty="0"/>
          </a:p>
        </p:txBody>
      </p:sp>
      <p:pic>
        <p:nvPicPr>
          <p:cNvPr id="5" name="Image 0" descr="preencoded.png">    </p:cNvPr>
          <p:cNvPicPr>
            <a:picLocks noChangeAspect="1"/>
          </p:cNvPicPr>
          <p:nvPr/>
        </p:nvPicPr>
        <p:blipFill>
          <a:blip r:embed="rId1"/>
          <a:stretch>
            <a:fillRect/>
          </a:stretch>
        </p:blipFill>
        <p:spPr>
          <a:xfrm>
            <a:off x="8917543" y="2011204"/>
            <a:ext cx="4926568" cy="49265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4064318" y="543878"/>
            <a:ext cx="6501646" cy="382905"/>
          </a:xfrm>
          <a:prstGeom prst="rect">
            <a:avLst/>
          </a:prstGeom>
          <a:noFill/>
          <a:ln/>
        </p:spPr>
        <p:txBody>
          <a:bodyPr wrap="none" lIns="0" tIns="0" rIns="0" bIns="0" rtlCol="0" anchor="t"/>
          <a:lstStyle/>
          <a:p>
            <a:pPr algn="ctr" indent="0" marL="0">
              <a:lnSpc>
                <a:spcPts val="3000"/>
              </a:lnSpc>
              <a:buNone/>
            </a:pPr>
            <a:r>
              <a:rPr lang="en-US" sz="2400" b="1" dirty="0">
                <a:solidFill>
                  <a:srgbClr val="010141"/>
                </a:solidFill>
                <a:latin typeface="Inter Bold" pitchFamily="34" charset="0"/>
                <a:ea typeface="Inter Bold" pitchFamily="34" charset="-122"/>
                <a:cs typeface="Inter Bold" pitchFamily="34" charset="-120"/>
              </a:rPr>
              <a:t>A Global Definition of AI-Driven Healthcare:</a:t>
            </a:r>
            <a:endParaRPr lang="en-US" sz="2400" dirty="0"/>
          </a:p>
        </p:txBody>
      </p:sp>
      <p:sp>
        <p:nvSpPr>
          <p:cNvPr id="3" name="Text 1"/>
          <p:cNvSpPr/>
          <p:nvPr/>
        </p:nvSpPr>
        <p:spPr>
          <a:xfrm>
            <a:off x="4908233" y="1079897"/>
            <a:ext cx="4813816" cy="382905"/>
          </a:xfrm>
          <a:prstGeom prst="rect">
            <a:avLst/>
          </a:prstGeom>
          <a:noFill/>
          <a:ln/>
        </p:spPr>
        <p:txBody>
          <a:bodyPr wrap="none" lIns="0" tIns="0" rIns="0" bIns="0" rtlCol="0" anchor="t"/>
          <a:lstStyle/>
          <a:p>
            <a:pPr algn="ctr" indent="0" marL="0">
              <a:lnSpc>
                <a:spcPts val="3000"/>
              </a:lnSpc>
              <a:buNone/>
            </a:pPr>
            <a:r>
              <a:rPr lang="en-US" sz="2400" b="1" dirty="0">
                <a:solidFill>
                  <a:srgbClr val="AFCBF8"/>
                </a:solidFill>
                <a:latin typeface="Inter Bold" pitchFamily="34" charset="0"/>
                <a:ea typeface="Inter Bold" pitchFamily="34" charset="-122"/>
                <a:cs typeface="Inter Bold" pitchFamily="34" charset="-120"/>
              </a:rPr>
              <a:t> Redefining Traditional Medicine</a:t>
            </a:r>
            <a:endParaRPr lang="en-US" sz="2400" dirty="0"/>
          </a:p>
        </p:txBody>
      </p:sp>
      <p:sp>
        <p:nvSpPr>
          <p:cNvPr id="4" name="Text 2"/>
          <p:cNvSpPr/>
          <p:nvPr/>
        </p:nvSpPr>
        <p:spPr>
          <a:xfrm>
            <a:off x="612577" y="1692473"/>
            <a:ext cx="13405247" cy="489823"/>
          </a:xfrm>
          <a:prstGeom prst="rect">
            <a:avLst/>
          </a:prstGeom>
          <a:noFill/>
          <a:ln/>
        </p:spPr>
        <p:txBody>
          <a:bodyPr wrap="square" lIns="0" tIns="0" rIns="0" bIns="0" rtlCol="0" anchor="t"/>
          <a:lstStyle/>
          <a:p>
            <a:pPr algn="ctr" indent="0" marL="0">
              <a:lnSpc>
                <a:spcPts val="1900"/>
              </a:lnSpc>
              <a:buNone/>
            </a:pPr>
            <a:r>
              <a:rPr lang="en-US" sz="1200" dirty="0">
                <a:solidFill>
                  <a:srgbClr val="010141"/>
                </a:solidFill>
                <a:latin typeface="Inter" pitchFamily="34" charset="0"/>
                <a:ea typeface="Inter" pitchFamily="34" charset="-122"/>
                <a:cs typeface="Inter" pitchFamily="34" charset="-120"/>
              </a:rPr>
              <a:t>In the contemporary global perspective, AI-driven healthcare is an integrated ecosystem that synthesizes clinical, genomic, and behavioral data with advanced algorithms to deliver precise, preventive, and personalized care. This domain can be delineated across four principal dimensions:</a:t>
            </a:r>
            <a:endParaRPr lang="en-US" sz="1200" dirty="0"/>
          </a:p>
        </p:txBody>
      </p:sp>
      <p:sp>
        <p:nvSpPr>
          <p:cNvPr id="5" name="Shape 3"/>
          <p:cNvSpPr/>
          <p:nvPr/>
        </p:nvSpPr>
        <p:spPr>
          <a:xfrm>
            <a:off x="612577" y="2584252"/>
            <a:ext cx="6626066" cy="2359343"/>
          </a:xfrm>
          <a:prstGeom prst="roundRect">
            <a:avLst>
              <a:gd name="adj" fmla="val 4651"/>
            </a:avLst>
          </a:prstGeom>
          <a:solidFill>
            <a:srgbClr val="FFFFFF"/>
          </a:solidFill>
          <a:ln/>
        </p:spPr>
      </p:sp>
      <p:sp>
        <p:nvSpPr>
          <p:cNvPr id="6" name="Shape 4"/>
          <p:cNvSpPr/>
          <p:nvPr/>
        </p:nvSpPr>
        <p:spPr>
          <a:xfrm>
            <a:off x="612577" y="2561392"/>
            <a:ext cx="6626066" cy="91440"/>
          </a:xfrm>
          <a:prstGeom prst="roundRect">
            <a:avLst>
              <a:gd name="adj" fmla="val 70346"/>
            </a:avLst>
          </a:prstGeom>
          <a:solidFill>
            <a:srgbClr val="366183"/>
          </a:solidFill>
          <a:ln/>
        </p:spPr>
      </p:sp>
      <p:sp>
        <p:nvSpPr>
          <p:cNvPr id="7" name="Shape 5"/>
          <p:cNvSpPr/>
          <p:nvPr/>
        </p:nvSpPr>
        <p:spPr>
          <a:xfrm>
            <a:off x="3695938" y="2354580"/>
            <a:ext cx="459343" cy="459343"/>
          </a:xfrm>
          <a:prstGeom prst="roundRect">
            <a:avLst>
              <a:gd name="adj" fmla="val 199067"/>
            </a:avLst>
          </a:prstGeom>
          <a:solidFill>
            <a:srgbClr val="366183"/>
          </a:solidFill>
          <a:ln/>
        </p:spPr>
      </p:sp>
      <p:sp>
        <p:nvSpPr>
          <p:cNvPr id="8" name="Text 6"/>
          <p:cNvSpPr/>
          <p:nvPr/>
        </p:nvSpPr>
        <p:spPr>
          <a:xfrm>
            <a:off x="3833693" y="2469356"/>
            <a:ext cx="183713" cy="229672"/>
          </a:xfrm>
          <a:prstGeom prst="rect">
            <a:avLst/>
          </a:prstGeom>
          <a:noFill/>
          <a:ln/>
        </p:spPr>
        <p:txBody>
          <a:bodyPr wrap="none" lIns="0" tIns="0" rIns="0" bIns="0" rtlCol="0" anchor="t"/>
          <a:lstStyle/>
          <a:p>
            <a:pPr algn="l" indent="0" marL="0">
              <a:lnSpc>
                <a:spcPts val="2300"/>
              </a:lnSpc>
              <a:buNone/>
            </a:pPr>
            <a:r>
              <a:rPr lang="en-US" sz="1400" b="1" dirty="0">
                <a:solidFill>
                  <a:srgbClr val="FFFFFF"/>
                </a:solidFill>
                <a:latin typeface="Inter Bold" pitchFamily="34" charset="0"/>
                <a:ea typeface="Inter Bold" pitchFamily="34" charset="-122"/>
                <a:cs typeface="Inter Bold" pitchFamily="34" charset="-120"/>
              </a:rPr>
              <a:t>1</a:t>
            </a:r>
            <a:endParaRPr lang="en-US" sz="1400" dirty="0"/>
          </a:p>
        </p:txBody>
      </p:sp>
      <p:sp>
        <p:nvSpPr>
          <p:cNvPr id="9" name="Text 7"/>
          <p:cNvSpPr/>
          <p:nvPr/>
        </p:nvSpPr>
        <p:spPr>
          <a:xfrm>
            <a:off x="2577941" y="2967038"/>
            <a:ext cx="2695218" cy="239316"/>
          </a:xfrm>
          <a:prstGeom prst="rect">
            <a:avLst/>
          </a:prstGeom>
          <a:noFill/>
          <a:ln/>
        </p:spPr>
        <p:txBody>
          <a:bodyPr wrap="none" lIns="0" tIns="0" rIns="0" bIns="0" rtlCol="0" anchor="t"/>
          <a:lstStyle/>
          <a:p>
            <a:pPr algn="ctr" indent="0" marL="0">
              <a:lnSpc>
                <a:spcPts val="1850"/>
              </a:lnSpc>
              <a:buNone/>
            </a:pPr>
            <a:r>
              <a:rPr lang="en-US" sz="1500" b="1" dirty="0">
                <a:solidFill>
                  <a:srgbClr val="010141"/>
                </a:solidFill>
                <a:latin typeface="Inter Bold" pitchFamily="34" charset="0"/>
                <a:ea typeface="Inter Bold" pitchFamily="34" charset="-122"/>
                <a:cs typeface="Inter Bold" pitchFamily="34" charset="-120"/>
              </a:rPr>
              <a:t>Intelligent Disease Diagnosis</a:t>
            </a:r>
            <a:endParaRPr lang="en-US" sz="1500" dirty="0"/>
          </a:p>
        </p:txBody>
      </p:sp>
      <p:sp>
        <p:nvSpPr>
          <p:cNvPr id="10" name="Text 8"/>
          <p:cNvSpPr/>
          <p:nvPr/>
        </p:nvSpPr>
        <p:spPr>
          <a:xfrm>
            <a:off x="788551" y="3298150"/>
            <a:ext cx="6274118" cy="1469469"/>
          </a:xfrm>
          <a:prstGeom prst="rect">
            <a:avLst/>
          </a:prstGeom>
          <a:noFill/>
          <a:ln/>
        </p:spPr>
        <p:txBody>
          <a:bodyPr wrap="square" lIns="0" tIns="0" rIns="0" bIns="0" rtlCol="0" anchor="t"/>
          <a:lstStyle/>
          <a:p>
            <a:pPr algn="ctr" indent="0" marL="0">
              <a:lnSpc>
                <a:spcPts val="1900"/>
              </a:lnSpc>
              <a:buNone/>
            </a:pPr>
            <a:r>
              <a:rPr lang="en-US" sz="1200" dirty="0">
                <a:solidFill>
                  <a:srgbClr val="010141"/>
                </a:solidFill>
                <a:latin typeface="Inter" pitchFamily="34" charset="0"/>
                <a:ea typeface="Inter" pitchFamily="34" charset="-122"/>
                <a:cs typeface="Inter" pitchFamily="34" charset="-120"/>
              </a:rPr>
              <a:t>This encompasses the application of artificial intelligence to analyze medical images, clinical data, and genomic information to identify diseases with a speed and accuracy that surpasses human capability. Intelligent diagnostic systems can discern subtle patterns in radiology, pathology, dermatology, and other fields that may be imperceptible to the human eye. These systems function not merely as auxiliary tools for physicians but also play a vital role in regions with a scarcity of medical specialists.</a:t>
            </a:r>
            <a:endParaRPr lang="en-US" sz="1200" dirty="0"/>
          </a:p>
        </p:txBody>
      </p:sp>
      <p:sp>
        <p:nvSpPr>
          <p:cNvPr id="11" name="Shape 9"/>
          <p:cNvSpPr/>
          <p:nvPr/>
        </p:nvSpPr>
        <p:spPr>
          <a:xfrm>
            <a:off x="7391757" y="2584252"/>
            <a:ext cx="6626066" cy="2359343"/>
          </a:xfrm>
          <a:prstGeom prst="roundRect">
            <a:avLst>
              <a:gd name="adj" fmla="val 4651"/>
            </a:avLst>
          </a:prstGeom>
          <a:solidFill>
            <a:srgbClr val="FFFFFF"/>
          </a:solidFill>
          <a:ln/>
        </p:spPr>
      </p:sp>
      <p:sp>
        <p:nvSpPr>
          <p:cNvPr id="12" name="Shape 10"/>
          <p:cNvSpPr/>
          <p:nvPr/>
        </p:nvSpPr>
        <p:spPr>
          <a:xfrm>
            <a:off x="7391757" y="2561392"/>
            <a:ext cx="6626066" cy="91440"/>
          </a:xfrm>
          <a:prstGeom prst="roundRect">
            <a:avLst>
              <a:gd name="adj" fmla="val 70346"/>
            </a:avLst>
          </a:prstGeom>
          <a:solidFill>
            <a:srgbClr val="366183"/>
          </a:solidFill>
          <a:ln/>
        </p:spPr>
      </p:sp>
      <p:sp>
        <p:nvSpPr>
          <p:cNvPr id="13" name="Shape 11"/>
          <p:cNvSpPr/>
          <p:nvPr/>
        </p:nvSpPr>
        <p:spPr>
          <a:xfrm>
            <a:off x="10475119" y="2354580"/>
            <a:ext cx="459343" cy="459343"/>
          </a:xfrm>
          <a:prstGeom prst="roundRect">
            <a:avLst>
              <a:gd name="adj" fmla="val 199067"/>
            </a:avLst>
          </a:prstGeom>
          <a:solidFill>
            <a:srgbClr val="366183"/>
          </a:solidFill>
          <a:ln/>
        </p:spPr>
      </p:sp>
      <p:sp>
        <p:nvSpPr>
          <p:cNvPr id="14" name="Text 12"/>
          <p:cNvSpPr/>
          <p:nvPr/>
        </p:nvSpPr>
        <p:spPr>
          <a:xfrm>
            <a:off x="10612874" y="2469356"/>
            <a:ext cx="183713" cy="229672"/>
          </a:xfrm>
          <a:prstGeom prst="rect">
            <a:avLst/>
          </a:prstGeom>
          <a:noFill/>
          <a:ln/>
        </p:spPr>
        <p:txBody>
          <a:bodyPr wrap="none" lIns="0" tIns="0" rIns="0" bIns="0" rtlCol="0" anchor="t"/>
          <a:lstStyle/>
          <a:p>
            <a:pPr algn="l" indent="0" marL="0">
              <a:lnSpc>
                <a:spcPts val="2300"/>
              </a:lnSpc>
              <a:buNone/>
            </a:pPr>
            <a:r>
              <a:rPr lang="en-US" sz="1400" b="1" dirty="0">
                <a:solidFill>
                  <a:srgbClr val="FFFFFF"/>
                </a:solidFill>
                <a:latin typeface="Inter Bold" pitchFamily="34" charset="0"/>
                <a:ea typeface="Inter Bold" pitchFamily="34" charset="-122"/>
                <a:cs typeface="Inter Bold" pitchFamily="34" charset="-120"/>
              </a:rPr>
              <a:t>2</a:t>
            </a:r>
            <a:endParaRPr lang="en-US" sz="1400" dirty="0"/>
          </a:p>
        </p:txBody>
      </p:sp>
      <p:sp>
        <p:nvSpPr>
          <p:cNvPr id="15" name="Text 13"/>
          <p:cNvSpPr/>
          <p:nvPr/>
        </p:nvSpPr>
        <p:spPr>
          <a:xfrm>
            <a:off x="8885992" y="2967038"/>
            <a:ext cx="3637598" cy="239316"/>
          </a:xfrm>
          <a:prstGeom prst="rect">
            <a:avLst/>
          </a:prstGeom>
          <a:noFill/>
          <a:ln/>
        </p:spPr>
        <p:txBody>
          <a:bodyPr wrap="none" lIns="0" tIns="0" rIns="0" bIns="0" rtlCol="0" anchor="t"/>
          <a:lstStyle/>
          <a:p>
            <a:pPr algn="ctr" indent="0" marL="0">
              <a:lnSpc>
                <a:spcPts val="1850"/>
              </a:lnSpc>
              <a:buNone/>
            </a:pPr>
            <a:r>
              <a:rPr lang="en-US" sz="1500" b="1" dirty="0">
                <a:solidFill>
                  <a:srgbClr val="010141"/>
                </a:solidFill>
                <a:latin typeface="Inter Bold" pitchFamily="34" charset="0"/>
                <a:ea typeface="Inter Bold" pitchFamily="34" charset="-122"/>
                <a:cs typeface="Inter Bold" pitchFamily="34" charset="-120"/>
              </a:rPr>
              <a:t>Disease Prediction &amp; Risk Management</a:t>
            </a:r>
            <a:endParaRPr lang="en-US" sz="1500" dirty="0"/>
          </a:p>
        </p:txBody>
      </p:sp>
      <p:sp>
        <p:nvSpPr>
          <p:cNvPr id="16" name="Text 14"/>
          <p:cNvSpPr/>
          <p:nvPr/>
        </p:nvSpPr>
        <p:spPr>
          <a:xfrm>
            <a:off x="7567732" y="3298150"/>
            <a:ext cx="6274118" cy="1469469"/>
          </a:xfrm>
          <a:prstGeom prst="rect">
            <a:avLst/>
          </a:prstGeom>
          <a:noFill/>
          <a:ln/>
        </p:spPr>
        <p:txBody>
          <a:bodyPr wrap="square" lIns="0" tIns="0" rIns="0" bIns="0" rtlCol="0" anchor="t"/>
          <a:lstStyle/>
          <a:p>
            <a:pPr algn="ctr" indent="0" marL="0">
              <a:lnSpc>
                <a:spcPts val="1900"/>
              </a:lnSpc>
              <a:buNone/>
            </a:pPr>
            <a:r>
              <a:rPr lang="en-US" sz="1200" dirty="0">
                <a:solidFill>
                  <a:srgbClr val="010141"/>
                </a:solidFill>
                <a:latin typeface="Inter" pitchFamily="34" charset="0"/>
                <a:ea typeface="Inter" pitchFamily="34" charset="-122"/>
                <a:cs typeface="Inter" pitchFamily="34" charset="-120"/>
              </a:rPr>
              <a:t>This domain focuses on utilizing predictive algorithms to identify individuals at high risk for specific diseases before the onset of symptoms. By analyzing diverse data sets—including medical history, lifestyle, genetics, and biometric data—these systems can predict the risk of conditions such as heart disease, cancer, diabetes, and other chronic ailments with high precision. The primary objective is to shift the medical paradigm from treatment to prevention.</a:t>
            </a:r>
            <a:endParaRPr lang="en-US" sz="1200" dirty="0"/>
          </a:p>
        </p:txBody>
      </p:sp>
      <p:sp>
        <p:nvSpPr>
          <p:cNvPr id="17" name="Shape 15"/>
          <p:cNvSpPr/>
          <p:nvPr/>
        </p:nvSpPr>
        <p:spPr>
          <a:xfrm>
            <a:off x="612577" y="5326380"/>
            <a:ext cx="6626066" cy="2359343"/>
          </a:xfrm>
          <a:prstGeom prst="roundRect">
            <a:avLst>
              <a:gd name="adj" fmla="val 4651"/>
            </a:avLst>
          </a:prstGeom>
          <a:solidFill>
            <a:srgbClr val="FFFFFF"/>
          </a:solidFill>
          <a:ln/>
        </p:spPr>
      </p:sp>
      <p:sp>
        <p:nvSpPr>
          <p:cNvPr id="18" name="Shape 16"/>
          <p:cNvSpPr/>
          <p:nvPr/>
        </p:nvSpPr>
        <p:spPr>
          <a:xfrm>
            <a:off x="612577" y="5303520"/>
            <a:ext cx="6626066" cy="91440"/>
          </a:xfrm>
          <a:prstGeom prst="roundRect">
            <a:avLst>
              <a:gd name="adj" fmla="val 70346"/>
            </a:avLst>
          </a:prstGeom>
          <a:solidFill>
            <a:srgbClr val="366183"/>
          </a:solidFill>
          <a:ln/>
        </p:spPr>
      </p:sp>
      <p:sp>
        <p:nvSpPr>
          <p:cNvPr id="19" name="Shape 17"/>
          <p:cNvSpPr/>
          <p:nvPr/>
        </p:nvSpPr>
        <p:spPr>
          <a:xfrm>
            <a:off x="3695938" y="5096708"/>
            <a:ext cx="459343" cy="459343"/>
          </a:xfrm>
          <a:prstGeom prst="roundRect">
            <a:avLst>
              <a:gd name="adj" fmla="val 199067"/>
            </a:avLst>
          </a:prstGeom>
          <a:solidFill>
            <a:srgbClr val="366183"/>
          </a:solidFill>
          <a:ln/>
        </p:spPr>
      </p:sp>
      <p:sp>
        <p:nvSpPr>
          <p:cNvPr id="20" name="Text 18"/>
          <p:cNvSpPr/>
          <p:nvPr/>
        </p:nvSpPr>
        <p:spPr>
          <a:xfrm>
            <a:off x="3833693" y="5211485"/>
            <a:ext cx="183713" cy="229672"/>
          </a:xfrm>
          <a:prstGeom prst="rect">
            <a:avLst/>
          </a:prstGeom>
          <a:noFill/>
          <a:ln/>
        </p:spPr>
        <p:txBody>
          <a:bodyPr wrap="none" lIns="0" tIns="0" rIns="0" bIns="0" rtlCol="0" anchor="t"/>
          <a:lstStyle/>
          <a:p>
            <a:pPr algn="l" indent="0" marL="0">
              <a:lnSpc>
                <a:spcPts val="2300"/>
              </a:lnSpc>
              <a:buNone/>
            </a:pPr>
            <a:r>
              <a:rPr lang="en-US" sz="1400" b="1" dirty="0">
                <a:solidFill>
                  <a:srgbClr val="FFFFFF"/>
                </a:solidFill>
                <a:latin typeface="Inter Bold" pitchFamily="34" charset="0"/>
                <a:ea typeface="Inter Bold" pitchFamily="34" charset="-122"/>
                <a:cs typeface="Inter Bold" pitchFamily="34" charset="-120"/>
              </a:rPr>
              <a:t>3</a:t>
            </a:r>
            <a:endParaRPr lang="en-US" sz="1400" dirty="0"/>
          </a:p>
        </p:txBody>
      </p:sp>
      <p:sp>
        <p:nvSpPr>
          <p:cNvPr id="21" name="Text 19"/>
          <p:cNvSpPr/>
          <p:nvPr/>
        </p:nvSpPr>
        <p:spPr>
          <a:xfrm>
            <a:off x="2865239" y="5709166"/>
            <a:ext cx="2120622" cy="239316"/>
          </a:xfrm>
          <a:prstGeom prst="rect">
            <a:avLst/>
          </a:prstGeom>
          <a:noFill/>
          <a:ln/>
        </p:spPr>
        <p:txBody>
          <a:bodyPr wrap="none" lIns="0" tIns="0" rIns="0" bIns="0" rtlCol="0" anchor="t"/>
          <a:lstStyle/>
          <a:p>
            <a:pPr algn="ctr" indent="0" marL="0">
              <a:lnSpc>
                <a:spcPts val="1850"/>
              </a:lnSpc>
              <a:buNone/>
            </a:pPr>
            <a:r>
              <a:rPr lang="en-US" sz="1500" b="1" dirty="0">
                <a:solidFill>
                  <a:srgbClr val="010141"/>
                </a:solidFill>
                <a:latin typeface="Inter Bold" pitchFamily="34" charset="0"/>
                <a:ea typeface="Inter Bold" pitchFamily="34" charset="-122"/>
                <a:cs typeface="Inter Bold" pitchFamily="34" charset="-120"/>
              </a:rPr>
              <a:t>Personalized Medicine</a:t>
            </a:r>
            <a:endParaRPr lang="en-US" sz="1500" dirty="0"/>
          </a:p>
        </p:txBody>
      </p:sp>
      <p:sp>
        <p:nvSpPr>
          <p:cNvPr id="22" name="Text 20"/>
          <p:cNvSpPr/>
          <p:nvPr/>
        </p:nvSpPr>
        <p:spPr>
          <a:xfrm>
            <a:off x="788551" y="6040279"/>
            <a:ext cx="6274118" cy="1469469"/>
          </a:xfrm>
          <a:prstGeom prst="rect">
            <a:avLst/>
          </a:prstGeom>
          <a:noFill/>
          <a:ln/>
        </p:spPr>
        <p:txBody>
          <a:bodyPr wrap="square" lIns="0" tIns="0" rIns="0" bIns="0" rtlCol="0" anchor="t"/>
          <a:lstStyle/>
          <a:p>
            <a:pPr algn="ctr" indent="0" marL="0">
              <a:lnSpc>
                <a:spcPts val="1900"/>
              </a:lnSpc>
              <a:buNone/>
            </a:pPr>
            <a:r>
              <a:rPr lang="en-US" sz="1200" dirty="0">
                <a:solidFill>
                  <a:srgbClr val="010141"/>
                </a:solidFill>
                <a:latin typeface="Inter" pitchFamily="34" charset="0"/>
                <a:ea typeface="Inter" pitchFamily="34" charset="-122"/>
                <a:cs typeface="Inter" pitchFamily="34" charset="-120"/>
              </a:rPr>
              <a:t>This dimension is dedicated to designing customized therapeutic and preventive regimens based on the unique genetic, biometric, and clinical profile of each individual. Artificial intelligence, by analyzing vast volumes of molecular and clinical data, can predict which patients will respond best to specific treatments, determine optimal drug dosages, and anticipate potential side effects. This approach enhances therapeutic efficacy while minimizing adverse effects.</a:t>
            </a:r>
            <a:endParaRPr lang="en-US" sz="1200" dirty="0"/>
          </a:p>
        </p:txBody>
      </p:sp>
      <p:sp>
        <p:nvSpPr>
          <p:cNvPr id="23" name="Shape 21"/>
          <p:cNvSpPr/>
          <p:nvPr/>
        </p:nvSpPr>
        <p:spPr>
          <a:xfrm>
            <a:off x="7391757" y="5326380"/>
            <a:ext cx="6626066" cy="2359343"/>
          </a:xfrm>
          <a:prstGeom prst="roundRect">
            <a:avLst>
              <a:gd name="adj" fmla="val 4651"/>
            </a:avLst>
          </a:prstGeom>
          <a:solidFill>
            <a:srgbClr val="FFFFFF"/>
          </a:solidFill>
          <a:ln/>
        </p:spPr>
      </p:sp>
      <p:sp>
        <p:nvSpPr>
          <p:cNvPr id="24" name="Shape 22"/>
          <p:cNvSpPr/>
          <p:nvPr/>
        </p:nvSpPr>
        <p:spPr>
          <a:xfrm>
            <a:off x="7391757" y="5303520"/>
            <a:ext cx="6626066" cy="91440"/>
          </a:xfrm>
          <a:prstGeom prst="roundRect">
            <a:avLst>
              <a:gd name="adj" fmla="val 70346"/>
            </a:avLst>
          </a:prstGeom>
          <a:solidFill>
            <a:srgbClr val="366183"/>
          </a:solidFill>
          <a:ln/>
        </p:spPr>
      </p:sp>
      <p:sp>
        <p:nvSpPr>
          <p:cNvPr id="25" name="Shape 23"/>
          <p:cNvSpPr/>
          <p:nvPr/>
        </p:nvSpPr>
        <p:spPr>
          <a:xfrm>
            <a:off x="10475119" y="5096708"/>
            <a:ext cx="459343" cy="459343"/>
          </a:xfrm>
          <a:prstGeom prst="roundRect">
            <a:avLst>
              <a:gd name="adj" fmla="val 199067"/>
            </a:avLst>
          </a:prstGeom>
          <a:solidFill>
            <a:srgbClr val="366183"/>
          </a:solidFill>
          <a:ln/>
        </p:spPr>
      </p:sp>
      <p:sp>
        <p:nvSpPr>
          <p:cNvPr id="26" name="Text 24"/>
          <p:cNvSpPr/>
          <p:nvPr/>
        </p:nvSpPr>
        <p:spPr>
          <a:xfrm>
            <a:off x="10612874" y="5211485"/>
            <a:ext cx="183713" cy="229672"/>
          </a:xfrm>
          <a:prstGeom prst="rect">
            <a:avLst/>
          </a:prstGeom>
          <a:noFill/>
          <a:ln/>
        </p:spPr>
        <p:txBody>
          <a:bodyPr wrap="none" lIns="0" tIns="0" rIns="0" bIns="0" rtlCol="0" anchor="t"/>
          <a:lstStyle/>
          <a:p>
            <a:pPr algn="l" indent="0" marL="0">
              <a:lnSpc>
                <a:spcPts val="2300"/>
              </a:lnSpc>
              <a:buNone/>
            </a:pPr>
            <a:r>
              <a:rPr lang="en-US" sz="1400" b="1" dirty="0">
                <a:solidFill>
                  <a:srgbClr val="FFFFFF"/>
                </a:solidFill>
                <a:latin typeface="Inter Bold" pitchFamily="34" charset="0"/>
                <a:ea typeface="Inter Bold" pitchFamily="34" charset="-122"/>
                <a:cs typeface="Inter Bold" pitchFamily="34" charset="-120"/>
              </a:rPr>
              <a:t>4</a:t>
            </a:r>
            <a:endParaRPr lang="en-US" sz="1400" dirty="0"/>
          </a:p>
        </p:txBody>
      </p:sp>
      <p:sp>
        <p:nvSpPr>
          <p:cNvPr id="27" name="Text 25"/>
          <p:cNvSpPr/>
          <p:nvPr/>
        </p:nvSpPr>
        <p:spPr>
          <a:xfrm>
            <a:off x="8995529" y="5709166"/>
            <a:ext cx="3418403" cy="239316"/>
          </a:xfrm>
          <a:prstGeom prst="rect">
            <a:avLst/>
          </a:prstGeom>
          <a:noFill/>
          <a:ln/>
        </p:spPr>
        <p:txBody>
          <a:bodyPr wrap="none" lIns="0" tIns="0" rIns="0" bIns="0" rtlCol="0" anchor="t"/>
          <a:lstStyle/>
          <a:p>
            <a:pPr algn="ctr" indent="0" marL="0">
              <a:lnSpc>
                <a:spcPts val="1850"/>
              </a:lnSpc>
              <a:buNone/>
            </a:pPr>
            <a:r>
              <a:rPr lang="en-US" sz="1500" b="1" dirty="0">
                <a:solidFill>
                  <a:srgbClr val="010141"/>
                </a:solidFill>
                <a:latin typeface="Inter Bold" pitchFamily="34" charset="0"/>
                <a:ea typeface="Inter Bold" pitchFamily="34" charset="-122"/>
                <a:cs typeface="Inter Bold" pitchFamily="34" charset="-120"/>
              </a:rPr>
              <a:t>Intelligent Care &amp; Remote Monitoring</a:t>
            </a:r>
            <a:endParaRPr lang="en-US" sz="1500" dirty="0"/>
          </a:p>
        </p:txBody>
      </p:sp>
      <p:sp>
        <p:nvSpPr>
          <p:cNvPr id="28" name="Text 26"/>
          <p:cNvSpPr/>
          <p:nvPr/>
        </p:nvSpPr>
        <p:spPr>
          <a:xfrm>
            <a:off x="7567732" y="6040279"/>
            <a:ext cx="6274118" cy="1224558"/>
          </a:xfrm>
          <a:prstGeom prst="rect">
            <a:avLst/>
          </a:prstGeom>
          <a:noFill/>
          <a:ln/>
        </p:spPr>
        <p:txBody>
          <a:bodyPr wrap="square" lIns="0" tIns="0" rIns="0" bIns="0" rtlCol="0" anchor="t"/>
          <a:lstStyle/>
          <a:p>
            <a:pPr algn="ctr" indent="0" marL="0">
              <a:lnSpc>
                <a:spcPts val="1900"/>
              </a:lnSpc>
              <a:buNone/>
            </a:pPr>
            <a:r>
              <a:rPr lang="en-US" sz="1200" dirty="0">
                <a:solidFill>
                  <a:srgbClr val="010141"/>
                </a:solidFill>
                <a:latin typeface="Inter" pitchFamily="34" charset="0"/>
                <a:ea typeface="Inter" pitchFamily="34" charset="-122"/>
                <a:cs typeface="Inter" pitchFamily="34" charset="-120"/>
              </a:rPr>
              <a:t>This includes the use of wearable devices, smart sensors, and digital platforms for the continuous monitoring of patient health status. AI-powered systems can analyze real-time data, identify anomalies, and issue critical alerts to medical teams when necessary. These technologies have revolutionized the management of chronic diseases and geriatric care.</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3400901" y="519946"/>
            <a:ext cx="7828478" cy="472083"/>
          </a:xfrm>
          <a:prstGeom prst="rect">
            <a:avLst/>
          </a:prstGeom>
          <a:noFill/>
          <a:ln/>
        </p:spPr>
        <p:txBody>
          <a:bodyPr wrap="none" lIns="0" tIns="0" rIns="0" bIns="0" rtlCol="0" anchor="t"/>
          <a:lstStyle/>
          <a:p>
            <a:pPr algn="ctr" indent="0" marL="0">
              <a:lnSpc>
                <a:spcPts val="3700"/>
              </a:lnSpc>
              <a:buNone/>
            </a:pPr>
            <a:r>
              <a:rPr lang="en-US" sz="2950" b="1" dirty="0">
                <a:solidFill>
                  <a:srgbClr val="010141"/>
                </a:solidFill>
                <a:latin typeface="Inter Bold" pitchFamily="34" charset="0"/>
                <a:ea typeface="Inter Bold" pitchFamily="34" charset="-122"/>
                <a:cs typeface="Inter Bold" pitchFamily="34" charset="-120"/>
              </a:rPr>
              <a:t>Pivotal Challenges in AI-Driven Healthcare</a:t>
            </a:r>
            <a:endParaRPr lang="en-US" sz="2950" dirty="0"/>
          </a:p>
        </p:txBody>
      </p:sp>
      <p:sp>
        <p:nvSpPr>
          <p:cNvPr id="3" name="Text 1"/>
          <p:cNvSpPr/>
          <p:nvPr/>
        </p:nvSpPr>
        <p:spPr>
          <a:xfrm>
            <a:off x="755333" y="1369695"/>
            <a:ext cx="13119735" cy="604123"/>
          </a:xfrm>
          <a:prstGeom prst="rect">
            <a:avLst/>
          </a:prstGeom>
          <a:noFill/>
          <a:ln/>
        </p:spPr>
        <p:txBody>
          <a:bodyPr wrap="square" lIns="0" tIns="0" rIns="0" bIns="0" rtlCol="0" anchor="t"/>
          <a:lstStyle/>
          <a:p>
            <a:pPr algn="ctr" indent="0" marL="0">
              <a:lnSpc>
                <a:spcPts val="2350"/>
              </a:lnSpc>
              <a:buNone/>
            </a:pPr>
            <a:r>
              <a:rPr lang="en-US" sz="1450" dirty="0">
                <a:solidFill>
                  <a:srgbClr val="010141"/>
                </a:solidFill>
                <a:latin typeface="Inter" pitchFamily="34" charset="0"/>
                <a:ea typeface="Inter" pitchFamily="34" charset="-122"/>
                <a:cs typeface="Inter" pitchFamily="34" charset="-120"/>
              </a:rPr>
              <a:t>The healthcare industry confronts a spectrum of intricate challenges that demand innovative solutions and a synthesis of cross-functional expertise:</a:t>
            </a:r>
            <a:endParaRPr lang="en-US" sz="1450" dirty="0"/>
          </a:p>
        </p:txBody>
      </p:sp>
      <p:sp>
        <p:nvSpPr>
          <p:cNvPr id="4" name="Shape 2"/>
          <p:cNvSpPr/>
          <p:nvPr/>
        </p:nvSpPr>
        <p:spPr>
          <a:xfrm>
            <a:off x="755333" y="2186226"/>
            <a:ext cx="4247317" cy="2009418"/>
          </a:xfrm>
          <a:prstGeom prst="roundRect">
            <a:avLst>
              <a:gd name="adj" fmla="val 3947"/>
            </a:avLst>
          </a:prstGeom>
          <a:solidFill>
            <a:srgbClr val="366183"/>
          </a:solidFill>
          <a:ln w="7620">
            <a:solidFill>
              <a:srgbClr val="4F7A9C"/>
            </a:solidFill>
            <a:prstDash val="solid"/>
          </a:ln>
        </p:spPr>
      </p:sp>
      <p:sp>
        <p:nvSpPr>
          <p:cNvPr id="5" name="Text 3"/>
          <p:cNvSpPr/>
          <p:nvPr/>
        </p:nvSpPr>
        <p:spPr>
          <a:xfrm>
            <a:off x="1407557" y="2382679"/>
            <a:ext cx="2942868" cy="295037"/>
          </a:xfrm>
          <a:prstGeom prst="rect">
            <a:avLst/>
          </a:prstGeom>
          <a:noFill/>
          <a:ln/>
        </p:spPr>
        <p:txBody>
          <a:bodyPr wrap="none" lIns="0" tIns="0" rIns="0" bIns="0" rtlCol="0" anchor="t"/>
          <a:lstStyle/>
          <a:p>
            <a:pPr algn="ctr" indent="0" marL="0">
              <a:lnSpc>
                <a:spcPts val="2300"/>
              </a:lnSpc>
              <a:buNone/>
            </a:pPr>
            <a:r>
              <a:rPr lang="en-US" sz="1850" b="1" dirty="0">
                <a:solidFill>
                  <a:srgbClr val="FFFFFF"/>
                </a:solidFill>
                <a:latin typeface="Inter Bold" pitchFamily="34" charset="0"/>
                <a:ea typeface="Inter Bold" pitchFamily="34" charset="-122"/>
                <a:cs typeface="Inter Bold" pitchFamily="34" charset="-120"/>
              </a:rPr>
              <a:t>Data Quality and Integrity</a:t>
            </a:r>
            <a:endParaRPr lang="en-US" sz="1850" dirty="0"/>
          </a:p>
        </p:txBody>
      </p:sp>
      <p:sp>
        <p:nvSpPr>
          <p:cNvPr id="6" name="Text 4"/>
          <p:cNvSpPr/>
          <p:nvPr/>
        </p:nvSpPr>
        <p:spPr>
          <a:xfrm>
            <a:off x="951786" y="2790944"/>
            <a:ext cx="3854410" cy="1208246"/>
          </a:xfrm>
          <a:prstGeom prst="rect">
            <a:avLst/>
          </a:prstGeom>
          <a:noFill/>
          <a:ln/>
        </p:spPr>
        <p:txBody>
          <a:bodyPr wrap="square" lIns="0" tIns="0" rIns="0" bIns="0" rtlCol="0" anchor="t"/>
          <a:lstStyle/>
          <a:p>
            <a:pPr algn="ctr" indent="0" marL="0">
              <a:lnSpc>
                <a:spcPts val="2350"/>
              </a:lnSpc>
              <a:buNone/>
            </a:pPr>
            <a:r>
              <a:rPr lang="en-US" sz="1450" dirty="0">
                <a:solidFill>
                  <a:srgbClr val="FFFFFF"/>
                </a:solidFill>
                <a:latin typeface="Inter" pitchFamily="34" charset="0"/>
                <a:ea typeface="Inter" pitchFamily="34" charset="-122"/>
                <a:cs typeface="Inter" pitchFamily="34" charset="-120"/>
              </a:rPr>
              <a:t>Medical data is often fragmented, incomplete, or stored in incompatible formats, which hinders the effective use of artificial intelligence.</a:t>
            </a:r>
            <a:endParaRPr lang="en-US" sz="1450" dirty="0"/>
          </a:p>
        </p:txBody>
      </p:sp>
      <p:sp>
        <p:nvSpPr>
          <p:cNvPr id="7" name="Shape 5"/>
          <p:cNvSpPr/>
          <p:nvPr/>
        </p:nvSpPr>
        <p:spPr>
          <a:xfrm>
            <a:off x="5191482" y="2186226"/>
            <a:ext cx="4247317" cy="2009418"/>
          </a:xfrm>
          <a:prstGeom prst="roundRect">
            <a:avLst>
              <a:gd name="adj" fmla="val 3947"/>
            </a:avLst>
          </a:prstGeom>
          <a:solidFill>
            <a:srgbClr val="366183"/>
          </a:solidFill>
          <a:ln w="7620">
            <a:solidFill>
              <a:srgbClr val="4F7A9C"/>
            </a:solidFill>
            <a:prstDash val="solid"/>
          </a:ln>
        </p:spPr>
      </p:sp>
      <p:sp>
        <p:nvSpPr>
          <p:cNvPr id="8" name="Text 6"/>
          <p:cNvSpPr/>
          <p:nvPr/>
        </p:nvSpPr>
        <p:spPr>
          <a:xfrm>
            <a:off x="5389602" y="2382679"/>
            <a:ext cx="3851077" cy="295037"/>
          </a:xfrm>
          <a:prstGeom prst="rect">
            <a:avLst/>
          </a:prstGeom>
          <a:noFill/>
          <a:ln/>
        </p:spPr>
        <p:txBody>
          <a:bodyPr wrap="none" lIns="0" tIns="0" rIns="0" bIns="0" rtlCol="0" anchor="t"/>
          <a:lstStyle/>
          <a:p>
            <a:pPr algn="ctr" indent="0" marL="0">
              <a:lnSpc>
                <a:spcPts val="2300"/>
              </a:lnSpc>
              <a:buNone/>
            </a:pPr>
            <a:r>
              <a:rPr lang="en-US" sz="1850" b="1" dirty="0">
                <a:solidFill>
                  <a:srgbClr val="FFFFFF"/>
                </a:solidFill>
                <a:latin typeface="Inter Bold" pitchFamily="34" charset="0"/>
                <a:ea typeface="Inter Bold" pitchFamily="34" charset="-122"/>
                <a:cs typeface="Inter Bold" pitchFamily="34" charset="-120"/>
              </a:rPr>
              <a:t>Complex Regulations and Privacy</a:t>
            </a:r>
            <a:endParaRPr lang="en-US" sz="1850" dirty="0"/>
          </a:p>
        </p:txBody>
      </p:sp>
      <p:sp>
        <p:nvSpPr>
          <p:cNvPr id="9" name="Text 7"/>
          <p:cNvSpPr/>
          <p:nvPr/>
        </p:nvSpPr>
        <p:spPr>
          <a:xfrm>
            <a:off x="5387935" y="2790944"/>
            <a:ext cx="3854410" cy="906185"/>
          </a:xfrm>
          <a:prstGeom prst="rect">
            <a:avLst/>
          </a:prstGeom>
          <a:noFill/>
          <a:ln/>
        </p:spPr>
        <p:txBody>
          <a:bodyPr wrap="square" lIns="0" tIns="0" rIns="0" bIns="0" rtlCol="0" anchor="t"/>
          <a:lstStyle/>
          <a:p>
            <a:pPr algn="ctr" indent="0" marL="0">
              <a:lnSpc>
                <a:spcPts val="2350"/>
              </a:lnSpc>
              <a:buNone/>
            </a:pPr>
            <a:r>
              <a:rPr lang="en-US" sz="1450" dirty="0">
                <a:solidFill>
                  <a:srgbClr val="FFFFFF"/>
                </a:solidFill>
                <a:latin typeface="Inter" pitchFamily="34" charset="0"/>
                <a:ea typeface="Inter" pitchFamily="34" charset="-122"/>
                <a:cs typeface="Inter" pitchFamily="34" charset="-120"/>
              </a:rPr>
              <a:t>Stringent laws such as HIPAA and GDPR govern health data, imposing significant limitations on its utilization.</a:t>
            </a:r>
            <a:endParaRPr lang="en-US" sz="1450" dirty="0"/>
          </a:p>
        </p:txBody>
      </p:sp>
      <p:sp>
        <p:nvSpPr>
          <p:cNvPr id="10" name="Shape 8"/>
          <p:cNvSpPr/>
          <p:nvPr/>
        </p:nvSpPr>
        <p:spPr>
          <a:xfrm>
            <a:off x="9627632" y="2186226"/>
            <a:ext cx="4247317" cy="2009418"/>
          </a:xfrm>
          <a:prstGeom prst="roundRect">
            <a:avLst>
              <a:gd name="adj" fmla="val 3947"/>
            </a:avLst>
          </a:prstGeom>
          <a:solidFill>
            <a:srgbClr val="366183"/>
          </a:solidFill>
          <a:ln w="7620">
            <a:solidFill>
              <a:srgbClr val="4F7A9C"/>
            </a:solidFill>
            <a:prstDash val="solid"/>
          </a:ln>
        </p:spPr>
      </p:sp>
      <p:sp>
        <p:nvSpPr>
          <p:cNvPr id="11" name="Text 9"/>
          <p:cNvSpPr/>
          <p:nvPr/>
        </p:nvSpPr>
        <p:spPr>
          <a:xfrm>
            <a:off x="10570964" y="2382679"/>
            <a:ext cx="2360652" cy="295037"/>
          </a:xfrm>
          <a:prstGeom prst="rect">
            <a:avLst/>
          </a:prstGeom>
          <a:noFill/>
          <a:ln/>
        </p:spPr>
        <p:txBody>
          <a:bodyPr wrap="none" lIns="0" tIns="0" rIns="0" bIns="0" rtlCol="0" anchor="t"/>
          <a:lstStyle/>
          <a:p>
            <a:pPr algn="ctr" indent="0" marL="0">
              <a:lnSpc>
                <a:spcPts val="2300"/>
              </a:lnSpc>
              <a:buNone/>
            </a:pPr>
            <a:r>
              <a:rPr lang="en-US" sz="1850" b="1" dirty="0">
                <a:solidFill>
                  <a:srgbClr val="FFFFFF"/>
                </a:solidFill>
                <a:latin typeface="Inter Bold" pitchFamily="34" charset="0"/>
                <a:ea typeface="Inter Bold" pitchFamily="34" charset="-122"/>
                <a:cs typeface="Inter Bold" pitchFamily="34" charset="-120"/>
              </a:rPr>
              <a:t>Clinician Adoption</a:t>
            </a:r>
            <a:endParaRPr lang="en-US" sz="1850" dirty="0"/>
          </a:p>
        </p:txBody>
      </p:sp>
      <p:sp>
        <p:nvSpPr>
          <p:cNvPr id="12" name="Text 10"/>
          <p:cNvSpPr/>
          <p:nvPr/>
        </p:nvSpPr>
        <p:spPr>
          <a:xfrm>
            <a:off x="9824085" y="2790944"/>
            <a:ext cx="3854410" cy="1208246"/>
          </a:xfrm>
          <a:prstGeom prst="rect">
            <a:avLst/>
          </a:prstGeom>
          <a:noFill/>
          <a:ln/>
        </p:spPr>
        <p:txBody>
          <a:bodyPr wrap="square" lIns="0" tIns="0" rIns="0" bIns="0" rtlCol="0" anchor="t"/>
          <a:lstStyle/>
          <a:p>
            <a:pPr algn="ctr" indent="0" marL="0">
              <a:lnSpc>
                <a:spcPts val="2350"/>
              </a:lnSpc>
              <a:buNone/>
            </a:pPr>
            <a:r>
              <a:rPr lang="en-US" sz="1450" dirty="0">
                <a:solidFill>
                  <a:srgbClr val="FFFFFF"/>
                </a:solidFill>
                <a:latin typeface="Inter" pitchFamily="34" charset="0"/>
                <a:ea typeface="Inter" pitchFamily="34" charset="-122"/>
                <a:cs typeface="Inter" pitchFamily="34" charset="-120"/>
              </a:rPr>
              <a:t>Many physicians remain skeptical about the accuracy and reliability of AI systems, necessitating robust clinical validation and education.</a:t>
            </a:r>
            <a:endParaRPr lang="en-US" sz="1450" dirty="0"/>
          </a:p>
        </p:txBody>
      </p:sp>
      <p:sp>
        <p:nvSpPr>
          <p:cNvPr id="13" name="Shape 11"/>
          <p:cNvSpPr/>
          <p:nvPr/>
        </p:nvSpPr>
        <p:spPr>
          <a:xfrm>
            <a:off x="755333" y="4408051"/>
            <a:ext cx="6465451" cy="1707356"/>
          </a:xfrm>
          <a:prstGeom prst="roundRect">
            <a:avLst>
              <a:gd name="adj" fmla="val 4646"/>
            </a:avLst>
          </a:prstGeom>
          <a:solidFill>
            <a:srgbClr val="939FAF"/>
          </a:solidFill>
          <a:ln w="7620">
            <a:solidFill>
              <a:srgbClr val="798595"/>
            </a:solidFill>
            <a:prstDash val="solid"/>
          </a:ln>
        </p:spPr>
      </p:sp>
      <p:sp>
        <p:nvSpPr>
          <p:cNvPr id="14" name="Text 12"/>
          <p:cNvSpPr/>
          <p:nvPr/>
        </p:nvSpPr>
        <p:spPr>
          <a:xfrm>
            <a:off x="2807732" y="4604504"/>
            <a:ext cx="2360652" cy="295037"/>
          </a:xfrm>
          <a:prstGeom prst="rect">
            <a:avLst/>
          </a:prstGeom>
          <a:noFill/>
          <a:ln/>
        </p:spPr>
        <p:txBody>
          <a:bodyPr wrap="none" lIns="0" tIns="0" rIns="0" bIns="0" rtlCol="0" anchor="t"/>
          <a:lstStyle/>
          <a:p>
            <a:pPr algn="ctr" indent="0" marL="0">
              <a:lnSpc>
                <a:spcPts val="2300"/>
              </a:lnSpc>
              <a:buNone/>
            </a:pPr>
            <a:r>
              <a:rPr lang="en-US" sz="1850" b="1" dirty="0">
                <a:solidFill>
                  <a:srgbClr val="000000"/>
                </a:solidFill>
                <a:latin typeface="Inter Bold" pitchFamily="34" charset="0"/>
                <a:ea typeface="Inter Bold" pitchFamily="34" charset="-122"/>
                <a:cs typeface="Inter Bold" pitchFamily="34" charset="-120"/>
              </a:rPr>
              <a:t>Algorithmic Bias</a:t>
            </a:r>
            <a:endParaRPr lang="en-US" sz="1850" dirty="0"/>
          </a:p>
        </p:txBody>
      </p:sp>
      <p:sp>
        <p:nvSpPr>
          <p:cNvPr id="15" name="Text 13"/>
          <p:cNvSpPr/>
          <p:nvPr/>
        </p:nvSpPr>
        <p:spPr>
          <a:xfrm>
            <a:off x="951786" y="5012769"/>
            <a:ext cx="6072545" cy="604123"/>
          </a:xfrm>
          <a:prstGeom prst="rect">
            <a:avLst/>
          </a:prstGeom>
          <a:noFill/>
          <a:ln/>
        </p:spPr>
        <p:txBody>
          <a:bodyPr wrap="square" lIns="0" tIns="0" rIns="0" bIns="0" rtlCol="0" anchor="t"/>
          <a:lstStyle/>
          <a:p>
            <a:pPr algn="ctr" indent="0" marL="0">
              <a:lnSpc>
                <a:spcPts val="2350"/>
              </a:lnSpc>
              <a:buNone/>
            </a:pPr>
            <a:r>
              <a:rPr lang="en-US" sz="1450" dirty="0">
                <a:solidFill>
                  <a:srgbClr val="000000"/>
                </a:solidFill>
                <a:latin typeface="Inter" pitchFamily="34" charset="0"/>
                <a:ea typeface="Inter" pitchFamily="34" charset="-122"/>
                <a:cs typeface="Inter" pitchFamily="34" charset="-120"/>
              </a:rPr>
              <a:t>AI systems may produce inequitable outcomes for certain demographic groups if trained on insufficient or biased data.</a:t>
            </a:r>
            <a:endParaRPr lang="en-US" sz="1450" dirty="0"/>
          </a:p>
        </p:txBody>
      </p:sp>
      <p:sp>
        <p:nvSpPr>
          <p:cNvPr id="16" name="Shape 14"/>
          <p:cNvSpPr/>
          <p:nvPr/>
        </p:nvSpPr>
        <p:spPr>
          <a:xfrm>
            <a:off x="7409617" y="4408051"/>
            <a:ext cx="6465451" cy="1707356"/>
          </a:xfrm>
          <a:prstGeom prst="roundRect">
            <a:avLst>
              <a:gd name="adj" fmla="val 4646"/>
            </a:avLst>
          </a:prstGeom>
          <a:solidFill>
            <a:srgbClr val="939FAF"/>
          </a:solidFill>
          <a:ln w="7620">
            <a:solidFill>
              <a:srgbClr val="798595"/>
            </a:solidFill>
            <a:prstDash val="solid"/>
          </a:ln>
        </p:spPr>
      </p:sp>
      <p:sp>
        <p:nvSpPr>
          <p:cNvPr id="17" name="Text 15"/>
          <p:cNvSpPr/>
          <p:nvPr/>
        </p:nvSpPr>
        <p:spPr>
          <a:xfrm>
            <a:off x="8717994" y="4604504"/>
            <a:ext cx="3848695" cy="295037"/>
          </a:xfrm>
          <a:prstGeom prst="rect">
            <a:avLst/>
          </a:prstGeom>
          <a:noFill/>
          <a:ln/>
        </p:spPr>
        <p:txBody>
          <a:bodyPr wrap="none" lIns="0" tIns="0" rIns="0" bIns="0" rtlCol="0" anchor="t"/>
          <a:lstStyle/>
          <a:p>
            <a:pPr algn="ctr" indent="0" marL="0">
              <a:lnSpc>
                <a:spcPts val="2300"/>
              </a:lnSpc>
              <a:buNone/>
            </a:pPr>
            <a:r>
              <a:rPr lang="en-US" sz="1850" b="1" dirty="0">
                <a:solidFill>
                  <a:srgbClr val="000000"/>
                </a:solidFill>
                <a:latin typeface="Inter Bold" pitchFamily="34" charset="0"/>
                <a:ea typeface="Inter Bold" pitchFamily="34" charset="-122"/>
                <a:cs typeface="Inter Bold" pitchFamily="34" charset="-120"/>
              </a:rPr>
              <a:t>Integration with Existing Systems</a:t>
            </a:r>
            <a:endParaRPr lang="en-US" sz="1850" dirty="0"/>
          </a:p>
        </p:txBody>
      </p:sp>
      <p:sp>
        <p:nvSpPr>
          <p:cNvPr id="18" name="Text 16"/>
          <p:cNvSpPr/>
          <p:nvPr/>
        </p:nvSpPr>
        <p:spPr>
          <a:xfrm>
            <a:off x="7606070" y="5012769"/>
            <a:ext cx="6072545" cy="906185"/>
          </a:xfrm>
          <a:prstGeom prst="rect">
            <a:avLst/>
          </a:prstGeom>
          <a:noFill/>
          <a:ln/>
        </p:spPr>
        <p:txBody>
          <a:bodyPr wrap="square" lIns="0" tIns="0" rIns="0" bIns="0" rtlCol="0" anchor="t"/>
          <a:lstStyle/>
          <a:p>
            <a:pPr algn="ctr" indent="0" marL="0">
              <a:lnSpc>
                <a:spcPts val="2350"/>
              </a:lnSpc>
              <a:buNone/>
            </a:pPr>
            <a:r>
              <a:rPr lang="en-US" sz="1450" dirty="0">
                <a:solidFill>
                  <a:srgbClr val="000000"/>
                </a:solidFill>
                <a:latin typeface="Inter" pitchFamily="34" charset="0"/>
                <a:ea typeface="Inter" pitchFamily="34" charset="-122"/>
                <a:cs typeface="Inter" pitchFamily="34" charset="-120"/>
              </a:rPr>
              <a:t>Integrating AI solutions with established hospital and clinic information systems presents significant technical and operational hurdles.</a:t>
            </a:r>
            <a:endParaRPr lang="en-US" sz="1450" dirty="0"/>
          </a:p>
        </p:txBody>
      </p:sp>
      <p:sp>
        <p:nvSpPr>
          <p:cNvPr id="19" name="Shape 17"/>
          <p:cNvSpPr/>
          <p:nvPr/>
        </p:nvSpPr>
        <p:spPr>
          <a:xfrm>
            <a:off x="755333" y="6304240"/>
            <a:ext cx="6465451" cy="1405295"/>
          </a:xfrm>
          <a:prstGeom prst="roundRect">
            <a:avLst>
              <a:gd name="adj" fmla="val 5644"/>
            </a:avLst>
          </a:prstGeom>
          <a:solidFill>
            <a:srgbClr val="939FAF"/>
          </a:solidFill>
          <a:ln w="7620">
            <a:solidFill>
              <a:srgbClr val="798595"/>
            </a:solidFill>
            <a:prstDash val="solid"/>
          </a:ln>
        </p:spPr>
      </p:sp>
      <p:sp>
        <p:nvSpPr>
          <p:cNvPr id="20" name="Text 18"/>
          <p:cNvSpPr/>
          <p:nvPr/>
        </p:nvSpPr>
        <p:spPr>
          <a:xfrm>
            <a:off x="1389817" y="6500693"/>
            <a:ext cx="5196364" cy="295037"/>
          </a:xfrm>
          <a:prstGeom prst="rect">
            <a:avLst/>
          </a:prstGeom>
          <a:noFill/>
          <a:ln/>
        </p:spPr>
        <p:txBody>
          <a:bodyPr wrap="none" lIns="0" tIns="0" rIns="0" bIns="0" rtlCol="0" anchor="t"/>
          <a:lstStyle/>
          <a:p>
            <a:pPr algn="ctr" indent="0" marL="0">
              <a:lnSpc>
                <a:spcPts val="2300"/>
              </a:lnSpc>
              <a:buNone/>
            </a:pPr>
            <a:r>
              <a:rPr lang="en-US" sz="1850" b="1" dirty="0">
                <a:solidFill>
                  <a:srgbClr val="000000"/>
                </a:solidFill>
                <a:latin typeface="Inter Bold" pitchFamily="34" charset="0"/>
                <a:ea typeface="Inter Bold" pitchFamily="34" charset="-122"/>
                <a:cs typeface="Inter Bold" pitchFamily="34" charset="-120"/>
              </a:rPr>
              <a:t>High Development and Implementation Costs</a:t>
            </a:r>
            <a:endParaRPr lang="en-US" sz="1850" dirty="0"/>
          </a:p>
        </p:txBody>
      </p:sp>
      <p:sp>
        <p:nvSpPr>
          <p:cNvPr id="21" name="Text 19"/>
          <p:cNvSpPr/>
          <p:nvPr/>
        </p:nvSpPr>
        <p:spPr>
          <a:xfrm>
            <a:off x="951786" y="6908959"/>
            <a:ext cx="6072545" cy="604123"/>
          </a:xfrm>
          <a:prstGeom prst="rect">
            <a:avLst/>
          </a:prstGeom>
          <a:noFill/>
          <a:ln/>
        </p:spPr>
        <p:txBody>
          <a:bodyPr wrap="square" lIns="0" tIns="0" rIns="0" bIns="0" rtlCol="0" anchor="t"/>
          <a:lstStyle/>
          <a:p>
            <a:pPr algn="ctr" indent="0" marL="0">
              <a:lnSpc>
                <a:spcPts val="2350"/>
              </a:lnSpc>
              <a:buNone/>
            </a:pPr>
            <a:r>
              <a:rPr lang="en-US" sz="1450" dirty="0">
                <a:solidFill>
                  <a:srgbClr val="000000"/>
                </a:solidFill>
                <a:latin typeface="Inter" pitchFamily="34" charset="0"/>
                <a:ea typeface="Inter" pitchFamily="34" charset="-122"/>
                <a:cs typeface="Inter" pitchFamily="34" charset="-120"/>
              </a:rPr>
              <a:t>The development and clinical validation of medical AI systems require substantial, time-consuming investment.</a:t>
            </a:r>
            <a:endParaRPr lang="en-US" sz="1450" dirty="0"/>
          </a:p>
        </p:txBody>
      </p:sp>
      <p:sp>
        <p:nvSpPr>
          <p:cNvPr id="22" name="Shape 20"/>
          <p:cNvSpPr/>
          <p:nvPr/>
        </p:nvSpPr>
        <p:spPr>
          <a:xfrm>
            <a:off x="7409617" y="6304240"/>
            <a:ext cx="6465451" cy="1405295"/>
          </a:xfrm>
          <a:prstGeom prst="roundRect">
            <a:avLst>
              <a:gd name="adj" fmla="val 5644"/>
            </a:avLst>
          </a:prstGeom>
          <a:solidFill>
            <a:srgbClr val="939FAF"/>
          </a:solidFill>
          <a:ln w="7620">
            <a:solidFill>
              <a:srgbClr val="798595"/>
            </a:solidFill>
            <a:prstDash val="solid"/>
          </a:ln>
        </p:spPr>
      </p:sp>
      <p:sp>
        <p:nvSpPr>
          <p:cNvPr id="23" name="Text 21"/>
          <p:cNvSpPr/>
          <p:nvPr/>
        </p:nvSpPr>
        <p:spPr>
          <a:xfrm>
            <a:off x="9459397" y="6500693"/>
            <a:ext cx="2365891" cy="295037"/>
          </a:xfrm>
          <a:prstGeom prst="rect">
            <a:avLst/>
          </a:prstGeom>
          <a:noFill/>
          <a:ln/>
        </p:spPr>
        <p:txBody>
          <a:bodyPr wrap="none" lIns="0" tIns="0" rIns="0" bIns="0" rtlCol="0" anchor="t"/>
          <a:lstStyle/>
          <a:p>
            <a:pPr algn="ctr" indent="0" marL="0">
              <a:lnSpc>
                <a:spcPts val="2300"/>
              </a:lnSpc>
              <a:buNone/>
            </a:pPr>
            <a:r>
              <a:rPr lang="en-US" sz="1850" b="1" dirty="0">
                <a:solidFill>
                  <a:srgbClr val="000000"/>
                </a:solidFill>
                <a:latin typeface="Inter Bold" pitchFamily="34" charset="0"/>
                <a:ea typeface="Inter Bold" pitchFamily="34" charset="-122"/>
                <a:cs typeface="Inter Bold" pitchFamily="34" charset="-120"/>
              </a:rPr>
              <a:t>Legal Accountability</a:t>
            </a:r>
            <a:endParaRPr lang="en-US" sz="1850" dirty="0"/>
          </a:p>
        </p:txBody>
      </p:sp>
      <p:sp>
        <p:nvSpPr>
          <p:cNvPr id="24" name="Text 22"/>
          <p:cNvSpPr/>
          <p:nvPr/>
        </p:nvSpPr>
        <p:spPr>
          <a:xfrm>
            <a:off x="7606070" y="6908959"/>
            <a:ext cx="6072545" cy="604123"/>
          </a:xfrm>
          <a:prstGeom prst="rect">
            <a:avLst/>
          </a:prstGeom>
          <a:noFill/>
          <a:ln/>
        </p:spPr>
        <p:txBody>
          <a:bodyPr wrap="square" lIns="0" tIns="0" rIns="0" bIns="0" rtlCol="0" anchor="t"/>
          <a:lstStyle/>
          <a:p>
            <a:pPr algn="ctr" indent="0" marL="0">
              <a:lnSpc>
                <a:spcPts val="2350"/>
              </a:lnSpc>
              <a:buNone/>
            </a:pPr>
            <a:r>
              <a:rPr lang="en-US" sz="1450" dirty="0">
                <a:solidFill>
                  <a:srgbClr val="000000"/>
                </a:solidFill>
                <a:latin typeface="Inter" pitchFamily="34" charset="0"/>
                <a:ea typeface="Inter" pitchFamily="34" charset="-122"/>
                <a:cs typeface="Inter" pitchFamily="34" charset="-120"/>
              </a:rPr>
              <a:t>Determining liability (developer, physician, or hospital) in the event of an AI system error is a complex legal issue.</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036796" y="655677"/>
            <a:ext cx="12556688" cy="394454"/>
          </a:xfrm>
          <a:prstGeom prst="rect">
            <a:avLst/>
          </a:prstGeom>
          <a:noFill/>
          <a:ln/>
        </p:spPr>
        <p:txBody>
          <a:bodyPr wrap="none" lIns="0" tIns="0" rIns="0" bIns="0" rtlCol="0" anchor="t"/>
          <a:lstStyle/>
          <a:p>
            <a:pPr algn="ctr" indent="0" marL="0">
              <a:lnSpc>
                <a:spcPts val="3100"/>
              </a:lnSpc>
              <a:buNone/>
            </a:pPr>
            <a:r>
              <a:rPr lang="en-US" sz="2450" b="1" dirty="0">
                <a:solidFill>
                  <a:srgbClr val="010141"/>
                </a:solidFill>
                <a:latin typeface="Inter Bold" pitchFamily="34" charset="0"/>
                <a:ea typeface="Inter Bold" pitchFamily="34" charset="-122"/>
                <a:cs typeface="Inter Bold" pitchFamily="34" charset="-120"/>
              </a:rPr>
              <a:t>The AMETAZ GROUP Approach: A Synthesis of Integration, Innovation, and Ethics</a:t>
            </a:r>
            <a:endParaRPr lang="en-US" sz="2450" dirty="0"/>
          </a:p>
        </p:txBody>
      </p:sp>
      <p:sp>
        <p:nvSpPr>
          <p:cNvPr id="3" name="Text 1"/>
          <p:cNvSpPr/>
          <p:nvPr/>
        </p:nvSpPr>
        <p:spPr>
          <a:xfrm>
            <a:off x="631269" y="1365766"/>
            <a:ext cx="13367861" cy="252532"/>
          </a:xfrm>
          <a:prstGeom prst="rect">
            <a:avLst/>
          </a:prstGeom>
          <a:noFill/>
          <a:ln/>
        </p:spPr>
        <p:txBody>
          <a:bodyPr wrap="non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With a deep comprehension of these challenges, AMETAZ GROUP proffers a holistic and forward-thinking approach to its healthcare services, built upon six foundational pillars:</a:t>
            </a:r>
            <a:endParaRPr lang="en-US" sz="1200" dirty="0"/>
          </a:p>
        </p:txBody>
      </p:sp>
      <p:pic>
        <p:nvPicPr>
          <p:cNvPr id="4" name="Image 0" descr="preencoded.png">    </p:cNvPr>
          <p:cNvPicPr>
            <a:picLocks noChangeAspect="1"/>
          </p:cNvPicPr>
          <p:nvPr/>
        </p:nvPicPr>
        <p:blipFill>
          <a:blip r:embed="rId1"/>
          <a:stretch>
            <a:fillRect/>
          </a:stretch>
        </p:blipFill>
        <p:spPr>
          <a:xfrm>
            <a:off x="631269" y="1795820"/>
            <a:ext cx="4455914" cy="631269"/>
          </a:xfrm>
          <a:prstGeom prst="rect">
            <a:avLst/>
          </a:prstGeom>
        </p:spPr>
      </p:pic>
      <p:sp>
        <p:nvSpPr>
          <p:cNvPr id="5" name="Text 2"/>
          <p:cNvSpPr/>
          <p:nvPr/>
        </p:nvSpPr>
        <p:spPr>
          <a:xfrm>
            <a:off x="1406842" y="2584847"/>
            <a:ext cx="2904768" cy="246578"/>
          </a:xfrm>
          <a:prstGeom prst="rect">
            <a:avLst/>
          </a:prstGeom>
          <a:noFill/>
          <a:ln/>
        </p:spPr>
        <p:txBody>
          <a:bodyPr wrap="none" lIns="0" tIns="0" rIns="0" bIns="0" rtlCol="0" anchor="t"/>
          <a:lstStyle/>
          <a:p>
            <a:pPr algn="ctr" indent="0" marL="0">
              <a:lnSpc>
                <a:spcPts val="1900"/>
              </a:lnSpc>
              <a:buNone/>
            </a:pPr>
            <a:r>
              <a:rPr lang="en-US" sz="1550" b="1" dirty="0">
                <a:solidFill>
                  <a:srgbClr val="010141"/>
                </a:solidFill>
                <a:latin typeface="Inter Bold" pitchFamily="34" charset="0"/>
                <a:ea typeface="Inter Bold" pitchFamily="34" charset="-122"/>
                <a:cs typeface="Inter Bold" pitchFamily="34" charset="-120"/>
              </a:rPr>
              <a:t>Evidence-Based Development</a:t>
            </a:r>
            <a:endParaRPr lang="en-US" sz="1550" dirty="0"/>
          </a:p>
        </p:txBody>
      </p:sp>
      <p:sp>
        <p:nvSpPr>
          <p:cNvPr id="6" name="Text 3"/>
          <p:cNvSpPr/>
          <p:nvPr/>
        </p:nvSpPr>
        <p:spPr>
          <a:xfrm>
            <a:off x="789027" y="2926080"/>
            <a:ext cx="4140398" cy="1515189"/>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A steadfast focus on developing AI systems whose efficacy is validated through rigorous, peer-reviewed clinical studies. This approach involves close collaboration with medical institutions, conducting validation studies, and publishing results in reputable scientific journals.</a:t>
            </a:r>
            <a:endParaRPr lang="en-US" sz="1200" dirty="0"/>
          </a:p>
        </p:txBody>
      </p:sp>
      <p:pic>
        <p:nvPicPr>
          <p:cNvPr id="7" name="Image 1" descr="preencoded.png">    </p:cNvPr>
          <p:cNvPicPr>
            <a:picLocks noChangeAspect="1"/>
          </p:cNvPicPr>
          <p:nvPr/>
        </p:nvPicPr>
        <p:blipFill>
          <a:blip r:embed="rId2"/>
          <a:stretch>
            <a:fillRect/>
          </a:stretch>
        </p:blipFill>
        <p:spPr>
          <a:xfrm>
            <a:off x="5087183" y="1795820"/>
            <a:ext cx="4455914" cy="631269"/>
          </a:xfrm>
          <a:prstGeom prst="rect">
            <a:avLst/>
          </a:prstGeom>
        </p:spPr>
      </p:pic>
      <p:sp>
        <p:nvSpPr>
          <p:cNvPr id="8" name="Text 4"/>
          <p:cNvSpPr/>
          <p:nvPr/>
        </p:nvSpPr>
        <p:spPr>
          <a:xfrm>
            <a:off x="5244941" y="2584847"/>
            <a:ext cx="4140398" cy="493157"/>
          </a:xfrm>
          <a:prstGeom prst="rect">
            <a:avLst/>
          </a:prstGeom>
          <a:noFill/>
          <a:ln/>
        </p:spPr>
        <p:txBody>
          <a:bodyPr wrap="square" lIns="0" tIns="0" rIns="0" bIns="0" rtlCol="0" anchor="t"/>
          <a:lstStyle/>
          <a:p>
            <a:pPr algn="ctr" indent="0" marL="0">
              <a:lnSpc>
                <a:spcPts val="1900"/>
              </a:lnSpc>
              <a:buNone/>
            </a:pPr>
            <a:r>
              <a:rPr lang="en-US" sz="1550" b="1" dirty="0">
                <a:solidFill>
                  <a:srgbClr val="010141"/>
                </a:solidFill>
                <a:latin typeface="Inter Bold" pitchFamily="34" charset="0"/>
                <a:ea typeface="Inter Bold" pitchFamily="34" charset="-122"/>
                <a:cs typeface="Inter Bold" pitchFamily="34" charset="-120"/>
              </a:rPr>
              <a:t>Data-Driven Methodology with Privacy Preservation</a:t>
            </a:r>
            <a:endParaRPr lang="en-US" sz="1550" dirty="0"/>
          </a:p>
        </p:txBody>
      </p:sp>
      <p:sp>
        <p:nvSpPr>
          <p:cNvPr id="9" name="Text 5"/>
          <p:cNvSpPr/>
          <p:nvPr/>
        </p:nvSpPr>
        <p:spPr>
          <a:xfrm>
            <a:off x="5244941" y="3172658"/>
            <a:ext cx="4140398" cy="1262658"/>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Leveraging advanced machine learning techniques and secure computing to analyze medical data without compromising patient privacy. This includes utilizing federated learning, homomorphic encryption, and data anonymization techniques.</a:t>
            </a:r>
            <a:endParaRPr lang="en-US" sz="1200" dirty="0"/>
          </a:p>
        </p:txBody>
      </p:sp>
      <p:pic>
        <p:nvPicPr>
          <p:cNvPr id="10" name="Image 2" descr="preencoded.png">    </p:cNvPr>
          <p:cNvPicPr>
            <a:picLocks noChangeAspect="1"/>
          </p:cNvPicPr>
          <p:nvPr/>
        </p:nvPicPr>
        <p:blipFill>
          <a:blip r:embed="rId3"/>
          <a:stretch>
            <a:fillRect/>
          </a:stretch>
        </p:blipFill>
        <p:spPr>
          <a:xfrm>
            <a:off x="9543098" y="1795820"/>
            <a:ext cx="4456033" cy="631269"/>
          </a:xfrm>
          <a:prstGeom prst="rect">
            <a:avLst/>
          </a:prstGeom>
        </p:spPr>
      </p:pic>
      <p:sp>
        <p:nvSpPr>
          <p:cNvPr id="11" name="Text 6"/>
          <p:cNvSpPr/>
          <p:nvPr/>
        </p:nvSpPr>
        <p:spPr>
          <a:xfrm>
            <a:off x="10577036" y="2584847"/>
            <a:ext cx="2388156" cy="246578"/>
          </a:xfrm>
          <a:prstGeom prst="rect">
            <a:avLst/>
          </a:prstGeom>
          <a:noFill/>
          <a:ln/>
        </p:spPr>
        <p:txBody>
          <a:bodyPr wrap="none" lIns="0" tIns="0" rIns="0" bIns="0" rtlCol="0" anchor="t"/>
          <a:lstStyle/>
          <a:p>
            <a:pPr algn="ctr" indent="0" marL="0">
              <a:lnSpc>
                <a:spcPts val="1900"/>
              </a:lnSpc>
              <a:buNone/>
            </a:pPr>
            <a:r>
              <a:rPr lang="en-US" sz="1550" b="1" dirty="0">
                <a:solidFill>
                  <a:srgbClr val="010141"/>
                </a:solidFill>
                <a:latin typeface="Inter Bold" pitchFamily="34" charset="0"/>
                <a:ea typeface="Inter Bold" pitchFamily="34" charset="-122"/>
                <a:cs typeface="Inter Bold" pitchFamily="34" charset="-120"/>
              </a:rPr>
              <a:t>Human-Centered Design</a:t>
            </a:r>
            <a:endParaRPr lang="en-US" sz="1550" dirty="0"/>
          </a:p>
        </p:txBody>
      </p:sp>
      <p:sp>
        <p:nvSpPr>
          <p:cNvPr id="12" name="Text 7"/>
          <p:cNvSpPr/>
          <p:nvPr/>
        </p:nvSpPr>
        <p:spPr>
          <a:xfrm>
            <a:off x="9700855" y="2926080"/>
            <a:ext cx="4140518" cy="1515189"/>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Engineering systems designed to function as decision-support tools for clinicians, preserving the ultimate decision-making authority in the hands of human experts. This approach includes creating intuitive user interfaces, providing comprehensible explanations for system decisions, and comprehensive user training.</a:t>
            </a:r>
            <a:endParaRPr lang="en-US" sz="1200" dirty="0"/>
          </a:p>
        </p:txBody>
      </p:sp>
      <p:pic>
        <p:nvPicPr>
          <p:cNvPr id="13" name="Image 3" descr="preencoded.png">    </p:cNvPr>
          <p:cNvPicPr>
            <a:picLocks noChangeAspect="1"/>
          </p:cNvPicPr>
          <p:nvPr/>
        </p:nvPicPr>
        <p:blipFill>
          <a:blip r:embed="rId4"/>
          <a:stretch>
            <a:fillRect/>
          </a:stretch>
        </p:blipFill>
        <p:spPr>
          <a:xfrm>
            <a:off x="631269" y="4776549"/>
            <a:ext cx="4455914" cy="631269"/>
          </a:xfrm>
          <a:prstGeom prst="rect">
            <a:avLst/>
          </a:prstGeom>
        </p:spPr>
      </p:pic>
      <p:sp>
        <p:nvSpPr>
          <p:cNvPr id="14" name="Text 8"/>
          <p:cNvSpPr/>
          <p:nvPr/>
        </p:nvSpPr>
        <p:spPr>
          <a:xfrm>
            <a:off x="789027" y="5565577"/>
            <a:ext cx="4140398" cy="493157"/>
          </a:xfrm>
          <a:prstGeom prst="rect">
            <a:avLst/>
          </a:prstGeom>
          <a:noFill/>
          <a:ln/>
        </p:spPr>
        <p:txBody>
          <a:bodyPr wrap="square" lIns="0" tIns="0" rIns="0" bIns="0" rtlCol="0" anchor="t"/>
          <a:lstStyle/>
          <a:p>
            <a:pPr algn="ctr" indent="0" marL="0">
              <a:lnSpc>
                <a:spcPts val="1900"/>
              </a:lnSpc>
              <a:buNone/>
            </a:pPr>
            <a:r>
              <a:rPr lang="en-US" sz="1550" b="1" dirty="0">
                <a:solidFill>
                  <a:srgbClr val="010141"/>
                </a:solidFill>
                <a:latin typeface="Inter Bold" pitchFamily="34" charset="0"/>
                <a:ea typeface="Inter Bold" pitchFamily="34" charset="-122"/>
                <a:cs typeface="Inter Bold" pitchFamily="34" charset="-120"/>
              </a:rPr>
              <a:t>Regulatory Compliance &amp; Quality Standards</a:t>
            </a:r>
            <a:endParaRPr lang="en-US" sz="1550" dirty="0"/>
          </a:p>
        </p:txBody>
      </p:sp>
      <p:sp>
        <p:nvSpPr>
          <p:cNvPr id="15" name="Text 9"/>
          <p:cNvSpPr/>
          <p:nvPr/>
        </p:nvSpPr>
        <p:spPr>
          <a:xfrm>
            <a:off x="789027" y="6153388"/>
            <a:ext cx="4140398" cy="1262658"/>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Implementing quality management systems and development processes that adhere to international standards such as ISO 13485 and comply with the requirements of regulatory bodies like the FDA and EU MDR.</a:t>
            </a:r>
            <a:endParaRPr lang="en-US" sz="1200" dirty="0"/>
          </a:p>
        </p:txBody>
      </p:sp>
      <p:pic>
        <p:nvPicPr>
          <p:cNvPr id="16" name="Image 4" descr="preencoded.png">    </p:cNvPr>
          <p:cNvPicPr>
            <a:picLocks noChangeAspect="1"/>
          </p:cNvPicPr>
          <p:nvPr/>
        </p:nvPicPr>
        <p:blipFill>
          <a:blip r:embed="rId5"/>
          <a:stretch>
            <a:fillRect/>
          </a:stretch>
        </p:blipFill>
        <p:spPr>
          <a:xfrm>
            <a:off x="5087183" y="4776549"/>
            <a:ext cx="4455914" cy="631269"/>
          </a:xfrm>
          <a:prstGeom prst="rect">
            <a:avLst/>
          </a:prstGeom>
        </p:spPr>
      </p:pic>
      <p:sp>
        <p:nvSpPr>
          <p:cNvPr id="17" name="Text 10"/>
          <p:cNvSpPr/>
          <p:nvPr/>
        </p:nvSpPr>
        <p:spPr>
          <a:xfrm>
            <a:off x="5938361" y="5565577"/>
            <a:ext cx="2753558" cy="246578"/>
          </a:xfrm>
          <a:prstGeom prst="rect">
            <a:avLst/>
          </a:prstGeom>
          <a:noFill/>
          <a:ln/>
        </p:spPr>
        <p:txBody>
          <a:bodyPr wrap="none" lIns="0" tIns="0" rIns="0" bIns="0" rtlCol="0" anchor="t"/>
          <a:lstStyle/>
          <a:p>
            <a:pPr algn="ctr" indent="0" marL="0">
              <a:lnSpc>
                <a:spcPts val="1900"/>
              </a:lnSpc>
              <a:buNone/>
            </a:pPr>
            <a:r>
              <a:rPr lang="en-US" sz="1550" b="1" dirty="0">
                <a:solidFill>
                  <a:srgbClr val="010141"/>
                </a:solidFill>
                <a:latin typeface="Inter Bold" pitchFamily="34" charset="0"/>
                <a:ea typeface="Inter Bold" pitchFamily="34" charset="-122"/>
                <a:cs typeface="Inter Bold" pitchFamily="34" charset="-120"/>
              </a:rPr>
              <a:t>Integration &amp; Interoperability</a:t>
            </a:r>
            <a:endParaRPr lang="en-US" sz="1550" dirty="0"/>
          </a:p>
        </p:txBody>
      </p:sp>
      <p:sp>
        <p:nvSpPr>
          <p:cNvPr id="18" name="Text 11"/>
          <p:cNvSpPr/>
          <p:nvPr/>
        </p:nvSpPr>
        <p:spPr>
          <a:xfrm>
            <a:off x="5244941" y="5906810"/>
            <a:ext cx="4140398" cy="1262658"/>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Developing solutions that seamlessly integrate with the existing IT infrastructure of hospitals and clinics. This includes leveraging health data standards like HL7 FHIR and developing open APIs for connectivity with other systems.</a:t>
            </a:r>
            <a:endParaRPr lang="en-US" sz="1200" dirty="0"/>
          </a:p>
        </p:txBody>
      </p:sp>
      <p:pic>
        <p:nvPicPr>
          <p:cNvPr id="19" name="Image 5" descr="preencoded.png">    </p:cNvPr>
          <p:cNvPicPr>
            <a:picLocks noChangeAspect="1"/>
          </p:cNvPicPr>
          <p:nvPr/>
        </p:nvPicPr>
        <p:blipFill>
          <a:blip r:embed="rId6"/>
          <a:stretch>
            <a:fillRect/>
          </a:stretch>
        </p:blipFill>
        <p:spPr>
          <a:xfrm>
            <a:off x="9543098" y="4776549"/>
            <a:ext cx="4456033" cy="631269"/>
          </a:xfrm>
          <a:prstGeom prst="rect">
            <a:avLst/>
          </a:prstGeom>
        </p:spPr>
      </p:pic>
      <p:sp>
        <p:nvSpPr>
          <p:cNvPr id="20" name="Text 12"/>
          <p:cNvSpPr/>
          <p:nvPr/>
        </p:nvSpPr>
        <p:spPr>
          <a:xfrm>
            <a:off x="10474523" y="5565577"/>
            <a:ext cx="2593062" cy="246578"/>
          </a:xfrm>
          <a:prstGeom prst="rect">
            <a:avLst/>
          </a:prstGeom>
          <a:noFill/>
          <a:ln/>
        </p:spPr>
        <p:txBody>
          <a:bodyPr wrap="none" lIns="0" tIns="0" rIns="0" bIns="0" rtlCol="0" anchor="t"/>
          <a:lstStyle/>
          <a:p>
            <a:pPr algn="ctr" indent="0" marL="0">
              <a:lnSpc>
                <a:spcPts val="1900"/>
              </a:lnSpc>
              <a:buNone/>
            </a:pPr>
            <a:r>
              <a:rPr lang="en-US" sz="1550" b="1" dirty="0">
                <a:solidFill>
                  <a:srgbClr val="010141"/>
                </a:solidFill>
                <a:latin typeface="Inter Bold" pitchFamily="34" charset="0"/>
                <a:ea typeface="Inter Bold" pitchFamily="34" charset="-122"/>
                <a:cs typeface="Inter Bold" pitchFamily="34" charset="-120"/>
              </a:rPr>
              <a:t>Education &amp; Empowerment</a:t>
            </a:r>
            <a:endParaRPr lang="en-US" sz="1550" dirty="0"/>
          </a:p>
        </p:txBody>
      </p:sp>
      <p:sp>
        <p:nvSpPr>
          <p:cNvPr id="21" name="Text 13"/>
          <p:cNvSpPr/>
          <p:nvPr/>
        </p:nvSpPr>
        <p:spPr>
          <a:xfrm>
            <a:off x="9700855" y="5906810"/>
            <a:ext cx="4140518" cy="1262658"/>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Guiding medical organizations through the technology adoption process via comprehensive training for physicians, nurses, and administrators. This pillar includes specialized training programs, hands-on workshops, and continuous technical support.</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108490" y="527447"/>
            <a:ext cx="6413421" cy="372308"/>
          </a:xfrm>
          <a:prstGeom prst="rect">
            <a:avLst/>
          </a:prstGeom>
          <a:noFill/>
          <a:ln/>
        </p:spPr>
        <p:txBody>
          <a:bodyPr wrap="none" lIns="0" tIns="0" rIns="0" bIns="0" rtlCol="0" anchor="t"/>
          <a:lstStyle/>
          <a:p>
            <a:pPr algn="ctr" indent="0" marL="0">
              <a:lnSpc>
                <a:spcPts val="2900"/>
              </a:lnSpc>
              <a:buNone/>
            </a:pPr>
            <a:r>
              <a:rPr lang="en-US" sz="2300" b="1" dirty="0">
                <a:solidFill>
                  <a:srgbClr val="010141"/>
                </a:solidFill>
                <a:latin typeface="Inter Bold" pitchFamily="34" charset="0"/>
                <a:ea typeface="Inter Bold" pitchFamily="34" charset="-122"/>
                <a:cs typeface="Inter Bold" pitchFamily="34" charset="-120"/>
              </a:rPr>
              <a:t>Specialized Domains of Healthcare Services</a:t>
            </a:r>
            <a:endParaRPr lang="en-US" sz="2300" dirty="0"/>
          </a:p>
        </p:txBody>
      </p:sp>
      <p:sp>
        <p:nvSpPr>
          <p:cNvPr id="3" name="Text 1"/>
          <p:cNvSpPr/>
          <p:nvPr/>
        </p:nvSpPr>
        <p:spPr>
          <a:xfrm>
            <a:off x="595789" y="1197650"/>
            <a:ext cx="13438823" cy="238244"/>
          </a:xfrm>
          <a:prstGeom prst="rect">
            <a:avLst/>
          </a:prstGeom>
          <a:noFill/>
          <a:ln/>
        </p:spPr>
        <p:txBody>
          <a:bodyPr wrap="none" lIns="0" tIns="0" rIns="0" bIns="0" rtlCol="0" anchor="t"/>
          <a:lstStyle/>
          <a:p>
            <a:pPr algn="ctr" indent="0" marL="0">
              <a:lnSpc>
                <a:spcPts val="1850"/>
              </a:lnSpc>
              <a:buNone/>
            </a:pPr>
            <a:r>
              <a:rPr lang="en-US" sz="1150" dirty="0">
                <a:solidFill>
                  <a:srgbClr val="AFCBF8"/>
                </a:solidFill>
                <a:latin typeface="Inter" pitchFamily="34" charset="0"/>
                <a:ea typeface="Inter" pitchFamily="34" charset="-122"/>
                <a:cs typeface="Inter" pitchFamily="34" charset="-120"/>
              </a:rPr>
              <a:t>AMETAZ GROUP delivers its healthcare services across seven specialized domains, each demanding unique expertise and tailored methodologies:</a:t>
            </a:r>
            <a:endParaRPr lang="en-US" sz="1150" dirty="0"/>
          </a:p>
        </p:txBody>
      </p:sp>
      <p:sp>
        <p:nvSpPr>
          <p:cNvPr id="4" name="Shape 2"/>
          <p:cNvSpPr/>
          <p:nvPr/>
        </p:nvSpPr>
        <p:spPr>
          <a:xfrm>
            <a:off x="595789" y="1770936"/>
            <a:ext cx="6537722" cy="1901309"/>
          </a:xfrm>
          <a:prstGeom prst="roundRect">
            <a:avLst>
              <a:gd name="adj" fmla="val 3291"/>
            </a:avLst>
          </a:prstGeom>
          <a:solidFill>
            <a:srgbClr val="9099A7"/>
          </a:solidFill>
          <a:ln w="15240">
            <a:solidFill>
              <a:srgbClr val="366183"/>
            </a:solidFill>
            <a:prstDash val="solid"/>
          </a:ln>
        </p:spPr>
      </p:sp>
      <p:sp>
        <p:nvSpPr>
          <p:cNvPr id="5" name="Shape 3"/>
          <p:cNvSpPr/>
          <p:nvPr/>
        </p:nvSpPr>
        <p:spPr>
          <a:xfrm>
            <a:off x="595789" y="1770936"/>
            <a:ext cx="60960" cy="1901309"/>
          </a:xfrm>
          <a:prstGeom prst="roundRect">
            <a:avLst>
              <a:gd name="adj" fmla="val 102630"/>
            </a:avLst>
          </a:prstGeom>
          <a:solidFill>
            <a:srgbClr val="366183"/>
          </a:solidFill>
          <a:ln/>
        </p:spPr>
      </p:sp>
      <p:sp>
        <p:nvSpPr>
          <p:cNvPr id="6" name="Text 4"/>
          <p:cNvSpPr/>
          <p:nvPr/>
        </p:nvSpPr>
        <p:spPr>
          <a:xfrm>
            <a:off x="2126575" y="1935123"/>
            <a:ext cx="3536990" cy="232767"/>
          </a:xfrm>
          <a:prstGeom prst="rect">
            <a:avLst/>
          </a:prstGeom>
          <a:noFill/>
          <a:ln/>
        </p:spPr>
        <p:txBody>
          <a:bodyPr wrap="none" lIns="0" tIns="0" rIns="0" bIns="0" rtlCol="0" anchor="t"/>
          <a:lstStyle/>
          <a:p>
            <a:pPr algn="ctr" indent="0" marL="0">
              <a:lnSpc>
                <a:spcPts val="1800"/>
              </a:lnSpc>
              <a:buNone/>
            </a:pPr>
            <a:r>
              <a:rPr lang="en-US" sz="1450" b="1" dirty="0">
                <a:solidFill>
                  <a:srgbClr val="010141"/>
                </a:solidFill>
                <a:latin typeface="Inter Bold" pitchFamily="34" charset="0"/>
                <a:ea typeface="Inter Bold" pitchFamily="34" charset="-122"/>
                <a:cs typeface="Inter Bold" pitchFamily="34" charset="-120"/>
              </a:rPr>
              <a:t>AI-Powered Medical Imaging Platforms</a:t>
            </a:r>
            <a:endParaRPr lang="en-US" sz="1450" dirty="0"/>
          </a:p>
        </p:txBody>
      </p:sp>
      <p:sp>
        <p:nvSpPr>
          <p:cNvPr id="7" name="Text 5"/>
          <p:cNvSpPr/>
          <p:nvPr/>
        </p:nvSpPr>
        <p:spPr>
          <a:xfrm>
            <a:off x="820936" y="2316837"/>
            <a:ext cx="6148388" cy="1191220"/>
          </a:xfrm>
          <a:prstGeom prst="rect">
            <a:avLst/>
          </a:prstGeom>
          <a:noFill/>
          <a:ln/>
        </p:spPr>
        <p:txBody>
          <a:bodyPr wrap="square" lIns="0" tIns="0" rIns="0" bIns="0" rtlCol="0" anchor="t"/>
          <a:lstStyle/>
          <a:p>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This service focuses on developing AI systems for the analysis of radiological, pathological, and dermatological images. Offerings include the development of diagnostic algorithms for identifying tumors, anomalies, and diseases in medical images, integration with hospital PACS systems, and clinical validation of the systems. Expertise in oncology, cardiology, and neurological disorders is a key strength.</a:t>
            </a:r>
            <a:endParaRPr lang="en-US" sz="1150" dirty="0"/>
          </a:p>
        </p:txBody>
      </p:sp>
      <p:sp>
        <p:nvSpPr>
          <p:cNvPr id="8" name="Shape 6"/>
          <p:cNvSpPr/>
          <p:nvPr/>
        </p:nvSpPr>
        <p:spPr>
          <a:xfrm>
            <a:off x="595789" y="3821192"/>
            <a:ext cx="6537722" cy="1901309"/>
          </a:xfrm>
          <a:prstGeom prst="roundRect">
            <a:avLst>
              <a:gd name="adj" fmla="val 3291"/>
            </a:avLst>
          </a:prstGeom>
          <a:solidFill>
            <a:srgbClr val="9099A7"/>
          </a:solidFill>
          <a:ln w="15240">
            <a:solidFill>
              <a:srgbClr val="366183"/>
            </a:solidFill>
            <a:prstDash val="solid"/>
          </a:ln>
        </p:spPr>
      </p:sp>
      <p:sp>
        <p:nvSpPr>
          <p:cNvPr id="9" name="Shape 7"/>
          <p:cNvSpPr/>
          <p:nvPr/>
        </p:nvSpPr>
        <p:spPr>
          <a:xfrm>
            <a:off x="595789" y="3821192"/>
            <a:ext cx="60960" cy="1901309"/>
          </a:xfrm>
          <a:prstGeom prst="roundRect">
            <a:avLst>
              <a:gd name="adj" fmla="val 102630"/>
            </a:avLst>
          </a:prstGeom>
          <a:solidFill>
            <a:srgbClr val="366183"/>
          </a:solidFill>
          <a:ln/>
        </p:spPr>
      </p:sp>
      <p:sp>
        <p:nvSpPr>
          <p:cNvPr id="10" name="Text 8"/>
          <p:cNvSpPr/>
          <p:nvPr/>
        </p:nvSpPr>
        <p:spPr>
          <a:xfrm>
            <a:off x="2415183" y="3985379"/>
            <a:ext cx="2959775" cy="232767"/>
          </a:xfrm>
          <a:prstGeom prst="rect">
            <a:avLst/>
          </a:prstGeom>
          <a:noFill/>
          <a:ln/>
        </p:spPr>
        <p:txBody>
          <a:bodyPr wrap="none" lIns="0" tIns="0" rIns="0" bIns="0" rtlCol="0" anchor="t"/>
          <a:lstStyle/>
          <a:p>
            <a:pPr algn="ctr" indent="0" marL="0">
              <a:lnSpc>
                <a:spcPts val="1800"/>
              </a:lnSpc>
              <a:buNone/>
            </a:pPr>
            <a:r>
              <a:rPr lang="en-US" sz="1450" b="1" dirty="0">
                <a:solidFill>
                  <a:srgbClr val="010141"/>
                </a:solidFill>
                <a:latin typeface="Inter Bold" pitchFamily="34" charset="0"/>
                <a:ea typeface="Inter Bold" pitchFamily="34" charset="-122"/>
                <a:cs typeface="Inter Bold" pitchFamily="34" charset="-120"/>
              </a:rPr>
              <a:t>Disease Risk Prediction Systems</a:t>
            </a:r>
            <a:endParaRPr lang="en-US" sz="1450" dirty="0"/>
          </a:p>
        </p:txBody>
      </p:sp>
      <p:sp>
        <p:nvSpPr>
          <p:cNvPr id="11" name="Text 9"/>
          <p:cNvSpPr/>
          <p:nvPr/>
        </p:nvSpPr>
        <p:spPr>
          <a:xfrm>
            <a:off x="820936" y="4367093"/>
            <a:ext cx="6148388" cy="1191220"/>
          </a:xfrm>
          <a:prstGeom prst="rect">
            <a:avLst/>
          </a:prstGeom>
          <a:noFill/>
          <a:ln/>
        </p:spPr>
        <p:txBody>
          <a:bodyPr wrap="square" lIns="0" tIns="0" rIns="0" bIns="0" rtlCol="0" anchor="t"/>
          <a:lstStyle/>
          <a:p>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This domain is dedicated to designing and implementing predictive systems to identify individuals at high risk for chronic diseases. Services include developing predictive models for cardiovascular diseases, diabetes, cancer, and neurological disorders, integration with Electronic Health Records (EHRs), and creating user interfaces for both clinicians and patients.</a:t>
            </a:r>
            <a:endParaRPr lang="en-US" sz="1150" dirty="0"/>
          </a:p>
        </p:txBody>
      </p:sp>
      <p:sp>
        <p:nvSpPr>
          <p:cNvPr id="12" name="Shape 10"/>
          <p:cNvSpPr/>
          <p:nvPr/>
        </p:nvSpPr>
        <p:spPr>
          <a:xfrm>
            <a:off x="595789" y="5871448"/>
            <a:ext cx="6537722" cy="1663065"/>
          </a:xfrm>
          <a:prstGeom prst="roundRect">
            <a:avLst>
              <a:gd name="adj" fmla="val 3762"/>
            </a:avLst>
          </a:prstGeom>
          <a:solidFill>
            <a:srgbClr val="9099A7"/>
          </a:solidFill>
          <a:ln w="15240">
            <a:solidFill>
              <a:srgbClr val="366183"/>
            </a:solidFill>
            <a:prstDash val="solid"/>
          </a:ln>
        </p:spPr>
      </p:sp>
      <p:sp>
        <p:nvSpPr>
          <p:cNvPr id="13" name="Shape 11"/>
          <p:cNvSpPr/>
          <p:nvPr/>
        </p:nvSpPr>
        <p:spPr>
          <a:xfrm>
            <a:off x="595789" y="5871448"/>
            <a:ext cx="60960" cy="1663065"/>
          </a:xfrm>
          <a:prstGeom prst="roundRect">
            <a:avLst>
              <a:gd name="adj" fmla="val 102630"/>
            </a:avLst>
          </a:prstGeom>
          <a:solidFill>
            <a:srgbClr val="366183"/>
          </a:solidFill>
          <a:ln/>
        </p:spPr>
      </p:sp>
      <p:sp>
        <p:nvSpPr>
          <p:cNvPr id="14" name="Text 12"/>
          <p:cNvSpPr/>
          <p:nvPr/>
        </p:nvSpPr>
        <p:spPr>
          <a:xfrm>
            <a:off x="2414230" y="6035635"/>
            <a:ext cx="2961680" cy="232767"/>
          </a:xfrm>
          <a:prstGeom prst="rect">
            <a:avLst/>
          </a:prstGeom>
          <a:noFill/>
          <a:ln/>
        </p:spPr>
        <p:txBody>
          <a:bodyPr wrap="none" lIns="0" tIns="0" rIns="0" bIns="0" rtlCol="0" anchor="t"/>
          <a:lstStyle/>
          <a:p>
            <a:pPr algn="ctr" indent="0" marL="0">
              <a:lnSpc>
                <a:spcPts val="1800"/>
              </a:lnSpc>
              <a:buNone/>
            </a:pPr>
            <a:r>
              <a:rPr lang="en-US" sz="1450" b="1" dirty="0">
                <a:solidFill>
                  <a:srgbClr val="010141"/>
                </a:solidFill>
                <a:latin typeface="Inter Bold" pitchFamily="34" charset="0"/>
                <a:ea typeface="Inter Bold" pitchFamily="34" charset="-122"/>
                <a:cs typeface="Inter Bold" pitchFamily="34" charset="-120"/>
              </a:rPr>
              <a:t>Personalized Medicine Solutions</a:t>
            </a:r>
            <a:endParaRPr lang="en-US" sz="1450" dirty="0"/>
          </a:p>
        </p:txBody>
      </p:sp>
      <p:sp>
        <p:nvSpPr>
          <p:cNvPr id="15" name="Text 13"/>
          <p:cNvSpPr/>
          <p:nvPr/>
        </p:nvSpPr>
        <p:spPr>
          <a:xfrm>
            <a:off x="820936" y="6417350"/>
            <a:ext cx="6148388" cy="952976"/>
          </a:xfrm>
          <a:prstGeom prst="rect">
            <a:avLst/>
          </a:prstGeom>
          <a:noFill/>
          <a:ln/>
        </p:spPr>
        <p:txBody>
          <a:bodyPr wrap="square" lIns="0" tIns="0" rIns="0" bIns="0" rtlCol="0" anchor="t"/>
          <a:lstStyle/>
          <a:p>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This service concentrates on developing systems for designing customized therapeutic and preventive regimens. Offerings include genomic data analysis, prediction of drug response, dosage optimization, and the design of individualized treatment plans. Expertise in hematology, oncology, and rare diseases is a distinguishing feature.</a:t>
            </a:r>
            <a:endParaRPr lang="en-US" sz="1150" dirty="0"/>
          </a:p>
        </p:txBody>
      </p:sp>
      <p:sp>
        <p:nvSpPr>
          <p:cNvPr id="16" name="Text 14"/>
          <p:cNvSpPr/>
          <p:nvPr/>
        </p:nvSpPr>
        <p:spPr>
          <a:xfrm>
            <a:off x="7504509" y="1737360"/>
            <a:ext cx="6537722" cy="238244"/>
          </a:xfrm>
          <a:prstGeom prst="rect">
            <a:avLst/>
          </a:prstGeom>
          <a:noFill/>
          <a:ln/>
        </p:spPr>
        <p:txBody>
          <a:bodyPr wrap="none" lIns="0" tIns="0" rIns="0" bIns="0" rtlCol="0" anchor="t"/>
          <a:lstStyle/>
          <a:p>
            <a:pPr algn="l" indent="0" marL="0">
              <a:lnSpc>
                <a:spcPts val="1850"/>
              </a:lnSpc>
              <a:buNone/>
            </a:pPr>
            <a:endParaRPr lang="en-US" sz="1150" dirty="0"/>
          </a:p>
        </p:txBody>
      </p:sp>
      <p:sp>
        <p:nvSpPr>
          <p:cNvPr id="17" name="Shape 15"/>
          <p:cNvSpPr/>
          <p:nvPr/>
        </p:nvSpPr>
        <p:spPr>
          <a:xfrm>
            <a:off x="7504509" y="2143125"/>
            <a:ext cx="6537722" cy="1663065"/>
          </a:xfrm>
          <a:prstGeom prst="roundRect">
            <a:avLst>
              <a:gd name="adj" fmla="val 3762"/>
            </a:avLst>
          </a:prstGeom>
          <a:solidFill>
            <a:srgbClr val="9099A7"/>
          </a:solidFill>
          <a:ln w="15240">
            <a:solidFill>
              <a:srgbClr val="9099A7"/>
            </a:solidFill>
            <a:prstDash val="solid"/>
          </a:ln>
        </p:spPr>
      </p:sp>
      <p:sp>
        <p:nvSpPr>
          <p:cNvPr id="18" name="Shape 16"/>
          <p:cNvSpPr/>
          <p:nvPr/>
        </p:nvSpPr>
        <p:spPr>
          <a:xfrm>
            <a:off x="7504509" y="2143125"/>
            <a:ext cx="60960" cy="1663065"/>
          </a:xfrm>
          <a:prstGeom prst="roundRect">
            <a:avLst>
              <a:gd name="adj" fmla="val 102630"/>
            </a:avLst>
          </a:prstGeom>
          <a:solidFill>
            <a:srgbClr val="9099A7"/>
          </a:solidFill>
          <a:ln/>
        </p:spPr>
      </p:sp>
      <p:sp>
        <p:nvSpPr>
          <p:cNvPr id="19" name="Text 17"/>
          <p:cNvSpPr/>
          <p:nvPr/>
        </p:nvSpPr>
        <p:spPr>
          <a:xfrm>
            <a:off x="8681085" y="2307312"/>
            <a:ext cx="4245531" cy="232767"/>
          </a:xfrm>
          <a:prstGeom prst="rect">
            <a:avLst/>
          </a:prstGeom>
          <a:noFill/>
          <a:ln/>
        </p:spPr>
        <p:txBody>
          <a:bodyPr wrap="none" lIns="0" tIns="0" rIns="0" bIns="0" rtlCol="0" anchor="t"/>
          <a:lstStyle/>
          <a:p>
            <a:pPr algn="ctr" indent="0" marL="0">
              <a:lnSpc>
                <a:spcPts val="1800"/>
              </a:lnSpc>
              <a:buNone/>
            </a:pPr>
            <a:r>
              <a:rPr lang="en-US" sz="1450" b="1" dirty="0">
                <a:solidFill>
                  <a:srgbClr val="010141"/>
                </a:solidFill>
                <a:latin typeface="Inter Bold" pitchFamily="34" charset="0"/>
                <a:ea typeface="Inter Bold" pitchFamily="34" charset="-122"/>
                <a:cs typeface="Inter Bold" pitchFamily="34" charset="-120"/>
              </a:rPr>
              <a:t>Remote Monitoring &amp; Intelligent Care Platforms</a:t>
            </a:r>
            <a:endParaRPr lang="en-US" sz="1450" dirty="0"/>
          </a:p>
        </p:txBody>
      </p:sp>
      <p:sp>
        <p:nvSpPr>
          <p:cNvPr id="20" name="Text 18"/>
          <p:cNvSpPr/>
          <p:nvPr/>
        </p:nvSpPr>
        <p:spPr>
          <a:xfrm>
            <a:off x="7729657" y="2689027"/>
            <a:ext cx="6148388" cy="952976"/>
          </a:xfrm>
          <a:prstGeom prst="rect">
            <a:avLst/>
          </a:prstGeom>
          <a:noFill/>
          <a:ln/>
        </p:spPr>
        <p:txBody>
          <a:bodyPr wrap="square" lIns="0" tIns="0" rIns="0" bIns="0" rtlCol="0" anchor="t"/>
          <a:lstStyle/>
          <a:p>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This area focuses on developing systems for the continuous monitoring of patient health status. Services include designing integrated platforms to connect wearable devices, real-time analysis of vital signs, identification of abnormal patterns, and sending urgent alerts to medical teams.</a:t>
            </a:r>
            <a:endParaRPr lang="en-US" sz="1150" dirty="0"/>
          </a:p>
        </p:txBody>
      </p:sp>
      <p:sp>
        <p:nvSpPr>
          <p:cNvPr id="21" name="Shape 19"/>
          <p:cNvSpPr/>
          <p:nvPr/>
        </p:nvSpPr>
        <p:spPr>
          <a:xfrm>
            <a:off x="7504509" y="3955137"/>
            <a:ext cx="6537722" cy="1901309"/>
          </a:xfrm>
          <a:prstGeom prst="roundRect">
            <a:avLst>
              <a:gd name="adj" fmla="val 3291"/>
            </a:avLst>
          </a:prstGeom>
          <a:solidFill>
            <a:srgbClr val="9099A7"/>
          </a:solidFill>
          <a:ln w="15240">
            <a:solidFill>
              <a:srgbClr val="9099A7"/>
            </a:solidFill>
            <a:prstDash val="solid"/>
          </a:ln>
        </p:spPr>
      </p:sp>
      <p:sp>
        <p:nvSpPr>
          <p:cNvPr id="22" name="Shape 20"/>
          <p:cNvSpPr/>
          <p:nvPr/>
        </p:nvSpPr>
        <p:spPr>
          <a:xfrm>
            <a:off x="7504509" y="3955137"/>
            <a:ext cx="60960" cy="1901309"/>
          </a:xfrm>
          <a:prstGeom prst="roundRect">
            <a:avLst>
              <a:gd name="adj" fmla="val 102630"/>
            </a:avLst>
          </a:prstGeom>
          <a:solidFill>
            <a:srgbClr val="9099A7"/>
          </a:solidFill>
          <a:ln/>
        </p:spPr>
      </p:sp>
      <p:sp>
        <p:nvSpPr>
          <p:cNvPr id="23" name="Text 21"/>
          <p:cNvSpPr/>
          <p:nvPr/>
        </p:nvSpPr>
        <p:spPr>
          <a:xfrm>
            <a:off x="8893731" y="4119324"/>
            <a:ext cx="3820239" cy="232767"/>
          </a:xfrm>
          <a:prstGeom prst="rect">
            <a:avLst/>
          </a:prstGeom>
          <a:noFill/>
          <a:ln/>
        </p:spPr>
        <p:txBody>
          <a:bodyPr wrap="none" lIns="0" tIns="0" rIns="0" bIns="0" rtlCol="0" anchor="t"/>
          <a:lstStyle/>
          <a:p>
            <a:pPr algn="ctr" indent="0" marL="0">
              <a:lnSpc>
                <a:spcPts val="1800"/>
              </a:lnSpc>
              <a:buNone/>
            </a:pPr>
            <a:r>
              <a:rPr lang="en-US" sz="1450" b="1" dirty="0">
                <a:solidFill>
                  <a:srgbClr val="010141"/>
                </a:solidFill>
                <a:latin typeface="Inter Bold" pitchFamily="34" charset="0"/>
                <a:ea typeface="Inter Bold" pitchFamily="34" charset="-122"/>
                <a:cs typeface="Inter Bold" pitchFamily="34" charset="-120"/>
              </a:rPr>
              <a:t>Clinical Decision Support Systems (CDSS)</a:t>
            </a:r>
            <a:endParaRPr lang="en-US" sz="1450" dirty="0"/>
          </a:p>
        </p:txBody>
      </p:sp>
      <p:sp>
        <p:nvSpPr>
          <p:cNvPr id="24" name="Text 22"/>
          <p:cNvSpPr/>
          <p:nvPr/>
        </p:nvSpPr>
        <p:spPr>
          <a:xfrm>
            <a:off x="7729657" y="4501039"/>
            <a:ext cx="6148388" cy="1191220"/>
          </a:xfrm>
          <a:prstGeom prst="rect">
            <a:avLst/>
          </a:prstGeom>
          <a:noFill/>
          <a:ln/>
        </p:spPr>
        <p:txBody>
          <a:bodyPr wrap="square" lIns="0" tIns="0" rIns="0" bIns="0" rtlCol="0" anchor="t"/>
          <a:lstStyle/>
          <a:p>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This service is dedicated to developing AI-powered tools to assist physicians in clinical decision-making. Offerings include analysis of medical histories, suggesting probable diagnoses, recommending treatment plans, and providing scientific evidence for decisions. Expertise in blending clinical knowledge with advanced algorithms is a core competency.</a:t>
            </a:r>
            <a:endParaRPr lang="en-US" sz="1150" dirty="0"/>
          </a:p>
        </p:txBody>
      </p:sp>
      <p:sp>
        <p:nvSpPr>
          <p:cNvPr id="25" name="Shape 23"/>
          <p:cNvSpPr/>
          <p:nvPr/>
        </p:nvSpPr>
        <p:spPr>
          <a:xfrm>
            <a:off x="7504509" y="6005393"/>
            <a:ext cx="6537722" cy="1424821"/>
          </a:xfrm>
          <a:prstGeom prst="roundRect">
            <a:avLst>
              <a:gd name="adj" fmla="val 4391"/>
            </a:avLst>
          </a:prstGeom>
          <a:solidFill>
            <a:srgbClr val="9099A7"/>
          </a:solidFill>
          <a:ln w="15240">
            <a:solidFill>
              <a:srgbClr val="9099A7"/>
            </a:solidFill>
            <a:prstDash val="solid"/>
          </a:ln>
        </p:spPr>
      </p:sp>
      <p:sp>
        <p:nvSpPr>
          <p:cNvPr id="26" name="Shape 24"/>
          <p:cNvSpPr/>
          <p:nvPr/>
        </p:nvSpPr>
        <p:spPr>
          <a:xfrm>
            <a:off x="7504509" y="6005393"/>
            <a:ext cx="60960" cy="1424821"/>
          </a:xfrm>
          <a:prstGeom prst="roundRect">
            <a:avLst>
              <a:gd name="adj" fmla="val 102630"/>
            </a:avLst>
          </a:prstGeom>
          <a:solidFill>
            <a:srgbClr val="9099A7"/>
          </a:solidFill>
          <a:ln/>
        </p:spPr>
      </p:sp>
      <p:sp>
        <p:nvSpPr>
          <p:cNvPr id="27" name="Text 25"/>
          <p:cNvSpPr/>
          <p:nvPr/>
        </p:nvSpPr>
        <p:spPr>
          <a:xfrm>
            <a:off x="8951833" y="6169581"/>
            <a:ext cx="3703915" cy="232767"/>
          </a:xfrm>
          <a:prstGeom prst="rect">
            <a:avLst/>
          </a:prstGeom>
          <a:noFill/>
          <a:ln/>
        </p:spPr>
        <p:txBody>
          <a:bodyPr wrap="none" lIns="0" tIns="0" rIns="0" bIns="0" rtlCol="0" anchor="t"/>
          <a:lstStyle/>
          <a:p>
            <a:pPr algn="ctr" indent="0" marL="0">
              <a:lnSpc>
                <a:spcPts val="1800"/>
              </a:lnSpc>
              <a:buNone/>
            </a:pPr>
            <a:r>
              <a:rPr lang="en-US" sz="1450" b="1" dirty="0">
                <a:solidFill>
                  <a:srgbClr val="010141"/>
                </a:solidFill>
                <a:latin typeface="Inter Bold" pitchFamily="34" charset="0"/>
                <a:ea typeface="Inter Bold" pitchFamily="34" charset="-122"/>
                <a:cs typeface="Inter Bold" pitchFamily="34" charset="-120"/>
              </a:rPr>
              <a:t>Clinical &amp; Epidemiological Data Analytics</a:t>
            </a:r>
            <a:endParaRPr lang="en-US" sz="1450" dirty="0"/>
          </a:p>
        </p:txBody>
      </p:sp>
      <p:sp>
        <p:nvSpPr>
          <p:cNvPr id="28" name="Text 26"/>
          <p:cNvSpPr/>
          <p:nvPr/>
        </p:nvSpPr>
        <p:spPr>
          <a:xfrm>
            <a:off x="7729657" y="6551295"/>
            <a:ext cx="6148388" cy="714732"/>
          </a:xfrm>
          <a:prstGeom prst="rect">
            <a:avLst/>
          </a:prstGeom>
          <a:noFill/>
          <a:ln/>
        </p:spPr>
        <p:txBody>
          <a:bodyPr wrap="square" lIns="0" tIns="0" rIns="0" bIns="0" rtlCol="0" anchor="t"/>
          <a:lstStyle/>
          <a:p>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This domain focuses on analyzing data collected from large populations to identify disease patterns and risk factors. Services include analysis of EHR data, data-driven epidemiological studies, and the development of models for predicting pandemics.</a:t>
            </a:r>
            <a:endParaRPr lang="en-US" sz="11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461272" y="272891"/>
            <a:ext cx="5707737" cy="248007"/>
          </a:xfrm>
          <a:prstGeom prst="rect">
            <a:avLst/>
          </a:prstGeom>
          <a:noFill/>
          <a:ln/>
        </p:spPr>
        <p:txBody>
          <a:bodyPr wrap="none" lIns="0" tIns="0" rIns="0" bIns="0" rtlCol="0" anchor="t"/>
          <a:lstStyle/>
          <a:p>
            <a:pPr algn="ctr" indent="0" marL="0">
              <a:lnSpc>
                <a:spcPts val="1950"/>
              </a:lnSpc>
              <a:buNone/>
            </a:pPr>
            <a:r>
              <a:rPr lang="en-US" sz="1550" b="1" dirty="0">
                <a:solidFill>
                  <a:srgbClr val="FFFFFF"/>
                </a:solidFill>
                <a:latin typeface="Inter Bold" pitchFamily="34" charset="0"/>
                <a:ea typeface="Inter Bold" pitchFamily="34" charset="-122"/>
                <a:cs typeface="Inter Bold" pitchFamily="34" charset="-120"/>
              </a:rPr>
              <a:t>The Role of Advanced Technologies in Healthcare Services</a:t>
            </a:r>
            <a:endParaRPr lang="en-US" sz="1550" dirty="0"/>
          </a:p>
        </p:txBody>
      </p:sp>
      <p:sp>
        <p:nvSpPr>
          <p:cNvPr id="3" name="Text 1"/>
          <p:cNvSpPr/>
          <p:nvPr/>
        </p:nvSpPr>
        <p:spPr>
          <a:xfrm>
            <a:off x="396835" y="719257"/>
            <a:ext cx="13836729" cy="158591"/>
          </a:xfrm>
          <a:prstGeom prst="rect">
            <a:avLst/>
          </a:prstGeom>
          <a:noFill/>
          <a:ln/>
        </p:spPr>
        <p:txBody>
          <a:bodyPr wrap="none" lIns="0" tIns="0" rIns="0" bIns="0" rtlCol="0" anchor="t"/>
          <a:lstStyle/>
          <a:p>
            <a:pPr algn="ctr" indent="0" marL="0">
              <a:lnSpc>
                <a:spcPts val="1250"/>
              </a:lnSpc>
              <a:buNone/>
            </a:pPr>
            <a:r>
              <a:rPr lang="en-US" sz="750" dirty="0">
                <a:solidFill>
                  <a:srgbClr val="FFFFFF"/>
                </a:solidFill>
                <a:latin typeface="Inter" pitchFamily="34" charset="0"/>
                <a:ea typeface="Inter" pitchFamily="34" charset="-122"/>
                <a:cs typeface="Inter" pitchFamily="34" charset="-120"/>
              </a:rPr>
              <a:t>By harnessing the world's most advanced technologies, AMETAZ GROUP has elevated its healthcare services to a new level of sophistication. Key technologies leveraged include:</a:t>
            </a:r>
            <a:endParaRPr lang="en-US" sz="750" dirty="0"/>
          </a:p>
        </p:txBody>
      </p:sp>
      <p:pic>
        <p:nvPicPr>
          <p:cNvPr id="4" name="Image 0" descr="preencoded.png">    </p:cNvPr>
          <p:cNvPicPr>
            <a:picLocks noChangeAspect="1"/>
          </p:cNvPicPr>
          <p:nvPr/>
        </p:nvPicPr>
        <p:blipFill>
          <a:blip r:embed="rId1"/>
          <a:stretch>
            <a:fillRect/>
          </a:stretch>
        </p:blipFill>
        <p:spPr>
          <a:xfrm>
            <a:off x="396835" y="989409"/>
            <a:ext cx="13836729" cy="7550587"/>
          </a:xfrm>
          <a:prstGeom prst="rect">
            <a:avLst/>
          </a:prstGeom>
        </p:spPr>
      </p:pic>
      <p:sp>
        <p:nvSpPr>
          <p:cNvPr id="5" name="Text 2"/>
          <p:cNvSpPr/>
          <p:nvPr/>
        </p:nvSpPr>
        <p:spPr>
          <a:xfrm>
            <a:off x="5878973" y="4018080"/>
            <a:ext cx="2863299" cy="749119"/>
          </a:xfrm>
          <a:prstGeom prst="rect">
            <a:avLst/>
          </a:prstGeom>
          <a:noFill/>
          <a:ln/>
        </p:spPr>
        <p:txBody>
          <a:bodyPr wrap="square" lIns="0" tIns="0" rIns="0" bIns="0" rtlCol="0" anchor="t"/>
          <a:lstStyle/>
          <a:p>
            <a:pPr algn="ctr" indent="0" marL="0">
              <a:lnSpc>
                <a:spcPts val="1650"/>
              </a:lnSpc>
              <a:buNone/>
            </a:pPr>
            <a:r>
              <a:rPr lang="en-US" sz="1350" b="1" dirty="0">
                <a:solidFill>
                  <a:srgbClr val="FFFFFF"/>
                </a:solidFill>
                <a:latin typeface="Inter Bold" pitchFamily="34" charset="0"/>
                <a:ea typeface="Inter Bold" pitchFamily="34" charset="-122"/>
                <a:cs typeface="Inter Bold" pitchFamily="34" charset="-120"/>
              </a:rPr>
              <a:t>Healthcare Outcomes</a:t>
            </a:r>
            <a:endParaRPr lang="en-US" sz="1350" dirty="0"/>
          </a:p>
        </p:txBody>
      </p:sp>
      <p:sp>
        <p:nvSpPr>
          <p:cNvPr id="6" name="Text 3"/>
          <p:cNvSpPr/>
          <p:nvPr/>
        </p:nvSpPr>
        <p:spPr>
          <a:xfrm>
            <a:off x="5878973" y="4873741"/>
            <a:ext cx="2863299" cy="599296"/>
          </a:xfrm>
          <a:prstGeom prst="rect">
            <a:avLst/>
          </a:prstGeom>
          <a:noFill/>
          <a:ln/>
        </p:spPr>
        <p:txBody>
          <a:bodyPr wrap="square" lIns="0" tIns="0" rIns="0" bIns="0" rtlCol="0" anchor="t"/>
          <a:lstStyle/>
          <a:p>
            <a:pPr algn="ctr" indent="0" marL="0">
              <a:lnSpc>
                <a:spcPts val="1350"/>
              </a:lnSpc>
              <a:buNone/>
            </a:pPr>
            <a:r>
              <a:rPr lang="en-US" sz="1050" dirty="0">
                <a:solidFill>
                  <a:srgbClr val="FFFFFF"/>
                </a:solidFill>
                <a:latin typeface="Inter" pitchFamily="34" charset="0"/>
                <a:ea typeface="Inter" pitchFamily="34" charset="-122"/>
                <a:cs typeface="Inter" pitchFamily="34" charset="-120"/>
              </a:rPr>
              <a:t>Improved diagnosis, care, and efficiency</a:t>
            </a:r>
            <a:endParaRPr lang="en-US" sz="1050" dirty="0"/>
          </a:p>
        </p:txBody>
      </p:sp>
      <p:sp>
        <p:nvSpPr>
          <p:cNvPr id="7" name="Text 4"/>
          <p:cNvSpPr/>
          <p:nvPr/>
        </p:nvSpPr>
        <p:spPr>
          <a:xfrm>
            <a:off x="10453593" y="2663840"/>
            <a:ext cx="2996476" cy="374559"/>
          </a:xfrm>
          <a:prstGeom prst="rect">
            <a:avLst/>
          </a:prstGeom>
          <a:noFill/>
          <a:ln/>
        </p:spPr>
        <p:txBody>
          <a:bodyPr wrap="none" lIns="0" tIns="0" rIns="0" bIns="0" rtlCol="0" anchor="t"/>
          <a:lstStyle/>
          <a:p>
            <a:pPr algn="ctr" indent="0" marL="0">
              <a:lnSpc>
                <a:spcPts val="1650"/>
              </a:lnSpc>
              <a:buNone/>
            </a:pPr>
            <a:r>
              <a:rPr lang="en-US" sz="1350" b="1" dirty="0">
                <a:solidFill>
                  <a:srgbClr val="FFFFFF"/>
                </a:solidFill>
                <a:latin typeface="Inter Bold" pitchFamily="34" charset="0"/>
                <a:ea typeface="Inter Bold" pitchFamily="34" charset="-122"/>
                <a:cs typeface="Inter Bold" pitchFamily="34" charset="-120"/>
              </a:rPr>
              <a:t>Natural Language</a:t>
            </a:r>
            <a:endParaRPr lang="en-US" sz="1350" dirty="0"/>
          </a:p>
        </p:txBody>
      </p:sp>
      <p:sp>
        <p:nvSpPr>
          <p:cNvPr id="8" name="Text 5"/>
          <p:cNvSpPr/>
          <p:nvPr/>
        </p:nvSpPr>
        <p:spPr>
          <a:xfrm>
            <a:off x="10300439" y="3144941"/>
            <a:ext cx="3302783" cy="299648"/>
          </a:xfrm>
          <a:prstGeom prst="rect">
            <a:avLst/>
          </a:prstGeom>
          <a:noFill/>
          <a:ln/>
        </p:spPr>
        <p:txBody>
          <a:bodyPr wrap="none" lIns="0" tIns="0" rIns="0" bIns="0" rtlCol="0" anchor="t"/>
          <a:lstStyle/>
          <a:p>
            <a:pPr algn="ctr" indent="0" marL="0">
              <a:lnSpc>
                <a:spcPts val="1350"/>
              </a:lnSpc>
              <a:buNone/>
            </a:pPr>
            <a:r>
              <a:rPr lang="en-US" sz="1050" dirty="0">
                <a:solidFill>
                  <a:srgbClr val="FFFFFF"/>
                </a:solidFill>
                <a:latin typeface="Inter" pitchFamily="34" charset="0"/>
                <a:ea typeface="Inter" pitchFamily="34" charset="-122"/>
                <a:cs typeface="Inter" pitchFamily="34" charset="-120"/>
              </a:rPr>
              <a:t>Clinical notes and insights</a:t>
            </a:r>
            <a:endParaRPr lang="en-US" sz="1050" dirty="0"/>
          </a:p>
        </p:txBody>
      </p:sp>
      <p:sp>
        <p:nvSpPr>
          <p:cNvPr id="9" name="Text 6"/>
          <p:cNvSpPr/>
          <p:nvPr/>
        </p:nvSpPr>
        <p:spPr>
          <a:xfrm>
            <a:off x="1004705" y="6055684"/>
            <a:ext cx="3302782" cy="749119"/>
          </a:xfrm>
          <a:prstGeom prst="rect">
            <a:avLst/>
          </a:prstGeom>
          <a:noFill/>
          <a:ln/>
        </p:spPr>
        <p:txBody>
          <a:bodyPr wrap="square" lIns="0" tIns="0" rIns="0" bIns="0" rtlCol="0" anchor="t"/>
          <a:lstStyle/>
          <a:p>
            <a:pPr algn="ctr" indent="0" marL="0">
              <a:lnSpc>
                <a:spcPts val="1650"/>
              </a:lnSpc>
              <a:buNone/>
            </a:pPr>
            <a:r>
              <a:rPr lang="en-US" sz="1350" b="1" dirty="0">
                <a:solidFill>
                  <a:srgbClr val="FFFFFF"/>
                </a:solidFill>
                <a:latin typeface="Inter Bold" pitchFamily="34" charset="0"/>
                <a:ea typeface="Inter Bold" pitchFamily="34" charset="-122"/>
                <a:cs typeface="Inter Bold" pitchFamily="34" charset="-120"/>
              </a:rPr>
              <a:t>Reinforcement Learning</a:t>
            </a:r>
            <a:endParaRPr lang="en-US" sz="1350" dirty="0"/>
          </a:p>
        </p:txBody>
      </p:sp>
      <p:sp>
        <p:nvSpPr>
          <p:cNvPr id="10" name="Text 7"/>
          <p:cNvSpPr/>
          <p:nvPr/>
        </p:nvSpPr>
        <p:spPr>
          <a:xfrm>
            <a:off x="1004705" y="6911345"/>
            <a:ext cx="3302782" cy="599295"/>
          </a:xfrm>
          <a:prstGeom prst="rect">
            <a:avLst/>
          </a:prstGeom>
          <a:noFill/>
          <a:ln/>
        </p:spPr>
        <p:txBody>
          <a:bodyPr wrap="square" lIns="0" tIns="0" rIns="0" bIns="0" rtlCol="0" anchor="t"/>
          <a:lstStyle/>
          <a:p>
            <a:pPr algn="ctr" indent="0" marL="0">
              <a:lnSpc>
                <a:spcPts val="1350"/>
              </a:lnSpc>
              <a:buNone/>
            </a:pPr>
            <a:r>
              <a:rPr lang="en-US" sz="1050" dirty="0">
                <a:solidFill>
                  <a:srgbClr val="FFFFFF"/>
                </a:solidFill>
                <a:latin typeface="Inter" pitchFamily="34" charset="0"/>
                <a:ea typeface="Inter" pitchFamily="34" charset="-122"/>
                <a:cs typeface="Inter" pitchFamily="34" charset="-120"/>
              </a:rPr>
              <a:t>Personalized treatment policies</a:t>
            </a:r>
            <a:endParaRPr lang="en-US" sz="1050" dirty="0"/>
          </a:p>
        </p:txBody>
      </p:sp>
      <p:sp>
        <p:nvSpPr>
          <p:cNvPr id="11" name="Text 8"/>
          <p:cNvSpPr/>
          <p:nvPr/>
        </p:nvSpPr>
        <p:spPr>
          <a:xfrm>
            <a:off x="1530753" y="1781544"/>
            <a:ext cx="2996476" cy="374559"/>
          </a:xfrm>
          <a:prstGeom prst="rect">
            <a:avLst/>
          </a:prstGeom>
          <a:noFill/>
          <a:ln/>
        </p:spPr>
        <p:txBody>
          <a:bodyPr wrap="none" lIns="0" tIns="0" rIns="0" bIns="0" rtlCol="0" anchor="t"/>
          <a:lstStyle/>
          <a:p>
            <a:pPr algn="ctr" indent="0" marL="0">
              <a:lnSpc>
                <a:spcPts val="1650"/>
              </a:lnSpc>
              <a:buNone/>
            </a:pPr>
            <a:r>
              <a:rPr lang="en-US" sz="1350" b="1" dirty="0">
                <a:solidFill>
                  <a:srgbClr val="000000"/>
                </a:solidFill>
                <a:latin typeface="Inter Bold" pitchFamily="34" charset="0"/>
                <a:ea typeface="Inter Bold" pitchFamily="34" charset="-122"/>
                <a:cs typeface="Inter Bold" pitchFamily="34" charset="-120"/>
              </a:rPr>
              <a:t>Deep Learning</a:t>
            </a:r>
            <a:endParaRPr lang="en-US" sz="1350" dirty="0"/>
          </a:p>
        </p:txBody>
      </p:sp>
      <p:sp>
        <p:nvSpPr>
          <p:cNvPr id="12" name="Text 9"/>
          <p:cNvSpPr/>
          <p:nvPr/>
        </p:nvSpPr>
        <p:spPr>
          <a:xfrm>
            <a:off x="1377600" y="2262645"/>
            <a:ext cx="3302782" cy="599295"/>
          </a:xfrm>
          <a:prstGeom prst="rect">
            <a:avLst/>
          </a:prstGeom>
          <a:noFill/>
          <a:ln/>
        </p:spPr>
        <p:txBody>
          <a:bodyPr wrap="square" lIns="0" tIns="0" rIns="0" bIns="0" rtlCol="0" anchor="t"/>
          <a:lstStyle/>
          <a:p>
            <a:pPr algn="ctr" indent="0" marL="0">
              <a:lnSpc>
                <a:spcPts val="1350"/>
              </a:lnSpc>
              <a:buNone/>
            </a:pPr>
            <a:r>
              <a:rPr lang="en-US" sz="1050" dirty="0">
                <a:solidFill>
                  <a:srgbClr val="000000"/>
                </a:solidFill>
                <a:latin typeface="Inter" pitchFamily="34" charset="0"/>
                <a:ea typeface="Inter" pitchFamily="34" charset="-122"/>
                <a:cs typeface="Inter" pitchFamily="34" charset="-120"/>
              </a:rPr>
              <a:t>Computer vision for diagnostics</a:t>
            </a:r>
            <a:endParaRPr lang="en-US" sz="1050" dirty="0"/>
          </a:p>
        </p:txBody>
      </p:sp>
      <p:sp>
        <p:nvSpPr>
          <p:cNvPr id="13" name="Text 10"/>
          <p:cNvSpPr/>
          <p:nvPr/>
        </p:nvSpPr>
        <p:spPr>
          <a:xfrm>
            <a:off x="10054063" y="6842259"/>
            <a:ext cx="2996476" cy="374559"/>
          </a:xfrm>
          <a:prstGeom prst="rect">
            <a:avLst/>
          </a:prstGeom>
          <a:noFill/>
          <a:ln/>
        </p:spPr>
        <p:txBody>
          <a:bodyPr wrap="none" lIns="0" tIns="0" rIns="0" bIns="0" rtlCol="0" anchor="t"/>
          <a:lstStyle/>
          <a:p>
            <a:pPr algn="ctr" indent="0" marL="0">
              <a:lnSpc>
                <a:spcPts val="1650"/>
              </a:lnSpc>
              <a:buNone/>
            </a:pPr>
            <a:r>
              <a:rPr lang="en-US" sz="1350" b="1" dirty="0">
                <a:solidFill>
                  <a:srgbClr val="000000"/>
                </a:solidFill>
                <a:latin typeface="Inter Bold" pitchFamily="34" charset="0"/>
                <a:ea typeface="Inter Bold" pitchFamily="34" charset="-122"/>
                <a:cs typeface="Inter Bold" pitchFamily="34" charset="-120"/>
              </a:rPr>
              <a:t>Medical IoT</a:t>
            </a:r>
            <a:endParaRPr lang="en-US" sz="1350" dirty="0"/>
          </a:p>
        </p:txBody>
      </p:sp>
      <p:sp>
        <p:nvSpPr>
          <p:cNvPr id="14" name="Text 11"/>
          <p:cNvSpPr/>
          <p:nvPr/>
        </p:nvSpPr>
        <p:spPr>
          <a:xfrm>
            <a:off x="9900909" y="7323360"/>
            <a:ext cx="3302783" cy="599295"/>
          </a:xfrm>
          <a:prstGeom prst="rect">
            <a:avLst/>
          </a:prstGeom>
          <a:noFill/>
          <a:ln/>
        </p:spPr>
        <p:txBody>
          <a:bodyPr wrap="square" lIns="0" tIns="0" rIns="0" bIns="0" rtlCol="0" anchor="t"/>
          <a:lstStyle/>
          <a:p>
            <a:pPr algn="ctr" indent="0" marL="0">
              <a:lnSpc>
                <a:spcPts val="1350"/>
              </a:lnSpc>
              <a:buNone/>
            </a:pPr>
            <a:r>
              <a:rPr lang="en-US" sz="1050" dirty="0">
                <a:solidFill>
                  <a:srgbClr val="000000"/>
                </a:solidFill>
                <a:latin typeface="Inter" pitchFamily="34" charset="0"/>
                <a:ea typeface="Inter" pitchFamily="34" charset="-122"/>
                <a:cs typeface="Inter" pitchFamily="34" charset="-120"/>
              </a:rPr>
              <a:t>Remote monitoring and sensors</a:t>
            </a:r>
            <a:endParaRPr lang="en-US" sz="1050" dirty="0"/>
          </a:p>
        </p:txBody>
      </p:sp>
      <p:pic>
        <p:nvPicPr>
          <p:cNvPr id="15" name="Image 1" descr="preencoded.png">    </p:cNvPr>
          <p:cNvPicPr>
            <a:picLocks noChangeAspect="1"/>
          </p:cNvPicPr>
          <p:nvPr/>
        </p:nvPicPr>
        <p:blipFill>
          <a:blip r:embed="rId2"/>
          <a:stretch>
            <a:fillRect/>
          </a:stretch>
        </p:blipFill>
        <p:spPr>
          <a:xfrm>
            <a:off x="396835" y="8651558"/>
            <a:ext cx="248007" cy="248007"/>
          </a:xfrm>
          <a:prstGeom prst="rect">
            <a:avLst/>
          </a:prstGeom>
        </p:spPr>
      </p:pic>
      <p:sp>
        <p:nvSpPr>
          <p:cNvPr id="16" name="Text 12"/>
          <p:cNvSpPr/>
          <p:nvPr/>
        </p:nvSpPr>
        <p:spPr>
          <a:xfrm>
            <a:off x="768787" y="8710374"/>
            <a:ext cx="2037636" cy="155019"/>
          </a:xfrm>
          <a:prstGeom prst="rect">
            <a:avLst/>
          </a:prstGeom>
          <a:noFill/>
          <a:ln/>
        </p:spPr>
        <p:txBody>
          <a:bodyPr wrap="none" lIns="0" tIns="0" rIns="0" bIns="0" rtlCol="0" anchor="t"/>
          <a:lstStyle/>
          <a:p>
            <a:pPr algn="ctr" indent="0" marL="0">
              <a:lnSpc>
                <a:spcPts val="1200"/>
              </a:lnSpc>
              <a:buNone/>
            </a:pPr>
            <a:r>
              <a:rPr lang="en-US" sz="950" b="1" dirty="0">
                <a:solidFill>
                  <a:srgbClr val="FFFFFF"/>
                </a:solidFill>
                <a:latin typeface="Inter Bold" pitchFamily="34" charset="0"/>
                <a:ea typeface="Inter Bold" pitchFamily="34" charset="-122"/>
                <a:cs typeface="Inter Bold" pitchFamily="34" charset="-120"/>
              </a:rPr>
              <a:t>Deep Learning &amp; Computer Vision</a:t>
            </a:r>
            <a:endParaRPr lang="en-US" sz="950" dirty="0"/>
          </a:p>
        </p:txBody>
      </p:sp>
      <p:sp>
        <p:nvSpPr>
          <p:cNvPr id="17" name="Text 13"/>
          <p:cNvSpPr/>
          <p:nvPr/>
        </p:nvSpPr>
        <p:spPr>
          <a:xfrm>
            <a:off x="768787" y="8924925"/>
            <a:ext cx="4157663" cy="317183"/>
          </a:xfrm>
          <a:prstGeom prst="rect">
            <a:avLst/>
          </a:prstGeom>
          <a:noFill/>
          <a:ln/>
        </p:spPr>
        <p:txBody>
          <a:bodyPr wrap="squar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Tumor Detection: Utilizing Convolutional Neural Networks (CNNs) to accurately identify tumors in CT scans, MRIs, and pathology slides.</a:t>
            </a:r>
            <a:endParaRPr lang="en-US" sz="750" dirty="0"/>
          </a:p>
        </p:txBody>
      </p:sp>
      <p:sp>
        <p:nvSpPr>
          <p:cNvPr id="18" name="Text 14"/>
          <p:cNvSpPr/>
          <p:nvPr/>
        </p:nvSpPr>
        <p:spPr>
          <a:xfrm>
            <a:off x="768787" y="9276755"/>
            <a:ext cx="4157663" cy="317183"/>
          </a:xfrm>
          <a:prstGeom prst="rect">
            <a:avLst/>
          </a:prstGeom>
          <a:noFill/>
          <a:ln/>
        </p:spPr>
        <p:txBody>
          <a:bodyPr wrap="squar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Medical Image Analysis: Extracting subtle features from radiological images that are invisible to the human eye.</a:t>
            </a:r>
            <a:endParaRPr lang="en-US" sz="750" dirty="0"/>
          </a:p>
        </p:txBody>
      </p:sp>
      <p:sp>
        <p:nvSpPr>
          <p:cNvPr id="19" name="Text 15"/>
          <p:cNvSpPr/>
          <p:nvPr/>
        </p:nvSpPr>
        <p:spPr>
          <a:xfrm>
            <a:off x="768787" y="9628584"/>
            <a:ext cx="4157663" cy="317183"/>
          </a:xfrm>
          <a:prstGeom prst="rect">
            <a:avLst/>
          </a:prstGeom>
          <a:noFill/>
          <a:ln/>
        </p:spPr>
        <p:txBody>
          <a:bodyPr wrap="squar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Automated Classification: Automatically classifying medical images based on disease type and severity.</a:t>
            </a:r>
            <a:endParaRPr lang="en-US" sz="750" dirty="0"/>
          </a:p>
        </p:txBody>
      </p:sp>
      <p:pic>
        <p:nvPicPr>
          <p:cNvPr id="20" name="Image 2" descr="preencoded.png">    </p:cNvPr>
          <p:cNvPicPr>
            <a:picLocks noChangeAspect="1"/>
          </p:cNvPicPr>
          <p:nvPr/>
        </p:nvPicPr>
        <p:blipFill>
          <a:blip r:embed="rId3"/>
          <a:stretch>
            <a:fillRect/>
          </a:stretch>
        </p:blipFill>
        <p:spPr>
          <a:xfrm>
            <a:off x="5050393" y="8651558"/>
            <a:ext cx="248007" cy="248007"/>
          </a:xfrm>
          <a:prstGeom prst="rect">
            <a:avLst/>
          </a:prstGeom>
        </p:spPr>
      </p:pic>
      <p:sp>
        <p:nvSpPr>
          <p:cNvPr id="21" name="Text 16"/>
          <p:cNvSpPr/>
          <p:nvPr/>
        </p:nvSpPr>
        <p:spPr>
          <a:xfrm>
            <a:off x="5422344" y="8710374"/>
            <a:ext cx="2877145" cy="155019"/>
          </a:xfrm>
          <a:prstGeom prst="rect">
            <a:avLst/>
          </a:prstGeom>
          <a:noFill/>
          <a:ln/>
        </p:spPr>
        <p:txBody>
          <a:bodyPr wrap="none" lIns="0" tIns="0" rIns="0" bIns="0" rtlCol="0" anchor="t"/>
          <a:lstStyle/>
          <a:p>
            <a:pPr algn="ctr" indent="0" marL="0">
              <a:lnSpc>
                <a:spcPts val="1200"/>
              </a:lnSpc>
              <a:buNone/>
            </a:pPr>
            <a:r>
              <a:rPr lang="en-US" sz="950" b="1" dirty="0">
                <a:solidFill>
                  <a:srgbClr val="FFFFFF"/>
                </a:solidFill>
                <a:latin typeface="Inter Bold" pitchFamily="34" charset="0"/>
                <a:ea typeface="Inter Bold" pitchFamily="34" charset="-122"/>
                <a:cs typeface="Inter Bold" pitchFamily="34" charset="-120"/>
              </a:rPr>
              <a:t>Natural Language Processing (NLP) in Medicine</a:t>
            </a:r>
            <a:endParaRPr lang="en-US" sz="950" dirty="0"/>
          </a:p>
        </p:txBody>
      </p:sp>
      <p:sp>
        <p:nvSpPr>
          <p:cNvPr id="22" name="Text 17"/>
          <p:cNvSpPr/>
          <p:nvPr/>
        </p:nvSpPr>
        <p:spPr>
          <a:xfrm>
            <a:off x="5422344" y="8924925"/>
            <a:ext cx="4157663" cy="317183"/>
          </a:xfrm>
          <a:prstGeom prst="rect">
            <a:avLst/>
          </a:prstGeom>
          <a:noFill/>
          <a:ln/>
        </p:spPr>
        <p:txBody>
          <a:bodyPr wrap="squar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Medical Record Analysis: Extracting key information from physician reports, test results, and clinical notes.</a:t>
            </a:r>
            <a:endParaRPr lang="en-US" sz="750" dirty="0"/>
          </a:p>
        </p:txBody>
      </p:sp>
      <p:sp>
        <p:nvSpPr>
          <p:cNvPr id="23" name="Text 18"/>
          <p:cNvSpPr/>
          <p:nvPr/>
        </p:nvSpPr>
        <p:spPr>
          <a:xfrm>
            <a:off x="5422344" y="9276755"/>
            <a:ext cx="4157663" cy="317183"/>
          </a:xfrm>
          <a:prstGeom prst="rect">
            <a:avLst/>
          </a:prstGeom>
          <a:noFill/>
          <a:ln/>
        </p:spPr>
        <p:txBody>
          <a:bodyPr wrap="squar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Clinical Question Answering: Developing systems that can answer medical questions based on scientific evidence.</a:t>
            </a:r>
            <a:endParaRPr lang="en-US" sz="750" dirty="0"/>
          </a:p>
        </p:txBody>
      </p:sp>
      <p:sp>
        <p:nvSpPr>
          <p:cNvPr id="24" name="Text 19"/>
          <p:cNvSpPr/>
          <p:nvPr/>
        </p:nvSpPr>
        <p:spPr>
          <a:xfrm>
            <a:off x="5422344" y="9628584"/>
            <a:ext cx="4157663" cy="317183"/>
          </a:xfrm>
          <a:prstGeom prst="rect">
            <a:avLst/>
          </a:prstGeom>
          <a:noFill/>
          <a:ln/>
        </p:spPr>
        <p:txBody>
          <a:bodyPr wrap="squar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Automated Summarization: Creating automatic summaries of lengthy medical histories for faster decision-making.</a:t>
            </a:r>
            <a:endParaRPr lang="en-US" sz="750" dirty="0"/>
          </a:p>
        </p:txBody>
      </p:sp>
      <p:pic>
        <p:nvPicPr>
          <p:cNvPr id="25" name="Image 3" descr="preencoded.png">    </p:cNvPr>
          <p:cNvPicPr>
            <a:picLocks noChangeAspect="1"/>
          </p:cNvPicPr>
          <p:nvPr/>
        </p:nvPicPr>
        <p:blipFill>
          <a:blip r:embed="rId4"/>
          <a:stretch>
            <a:fillRect/>
          </a:stretch>
        </p:blipFill>
        <p:spPr>
          <a:xfrm>
            <a:off x="9703951" y="8651558"/>
            <a:ext cx="248007" cy="248007"/>
          </a:xfrm>
          <a:prstGeom prst="rect">
            <a:avLst/>
          </a:prstGeom>
        </p:spPr>
      </p:pic>
      <p:sp>
        <p:nvSpPr>
          <p:cNvPr id="26" name="Text 20"/>
          <p:cNvSpPr/>
          <p:nvPr/>
        </p:nvSpPr>
        <p:spPr>
          <a:xfrm>
            <a:off x="10075902" y="8710374"/>
            <a:ext cx="2182892" cy="155019"/>
          </a:xfrm>
          <a:prstGeom prst="rect">
            <a:avLst/>
          </a:prstGeom>
          <a:noFill/>
          <a:ln/>
        </p:spPr>
        <p:txBody>
          <a:bodyPr wrap="none" lIns="0" tIns="0" rIns="0" bIns="0" rtlCol="0" anchor="t"/>
          <a:lstStyle/>
          <a:p>
            <a:pPr algn="ctr" indent="0" marL="0">
              <a:lnSpc>
                <a:spcPts val="1200"/>
              </a:lnSpc>
              <a:buNone/>
            </a:pPr>
            <a:r>
              <a:rPr lang="en-US" sz="950" b="1" dirty="0">
                <a:solidFill>
                  <a:srgbClr val="FFFFFF"/>
                </a:solidFill>
                <a:latin typeface="Inter Bold" pitchFamily="34" charset="0"/>
                <a:ea typeface="Inter Bold" pitchFamily="34" charset="-122"/>
                <a:cs typeface="Inter Bold" pitchFamily="34" charset="-120"/>
              </a:rPr>
              <a:t>Reinforcement Learning in Medicine</a:t>
            </a:r>
            <a:endParaRPr lang="en-US" sz="950" dirty="0"/>
          </a:p>
        </p:txBody>
      </p:sp>
      <p:sp>
        <p:nvSpPr>
          <p:cNvPr id="27" name="Text 21"/>
          <p:cNvSpPr/>
          <p:nvPr/>
        </p:nvSpPr>
        <p:spPr>
          <a:xfrm>
            <a:off x="10075902" y="8924925"/>
            <a:ext cx="4157663" cy="317183"/>
          </a:xfrm>
          <a:prstGeom prst="rect">
            <a:avLst/>
          </a:prstGeom>
          <a:noFill/>
          <a:ln/>
        </p:spPr>
        <p:txBody>
          <a:bodyPr wrap="squar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Treatment Optimization: Developing systems that can learn optimal treatment strategies for specific patients.</a:t>
            </a:r>
            <a:endParaRPr lang="en-US" sz="750" dirty="0"/>
          </a:p>
        </p:txBody>
      </p:sp>
      <p:sp>
        <p:nvSpPr>
          <p:cNvPr id="28" name="Text 22"/>
          <p:cNvSpPr/>
          <p:nvPr/>
        </p:nvSpPr>
        <p:spPr>
          <a:xfrm>
            <a:off x="10075902" y="9276755"/>
            <a:ext cx="4157663" cy="317183"/>
          </a:xfrm>
          <a:prstGeom prst="rect">
            <a:avLst/>
          </a:prstGeom>
          <a:noFill/>
          <a:ln/>
        </p:spPr>
        <p:txBody>
          <a:bodyPr wrap="squar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Hospital Resource Management: Optimizing the allocation of resources like beds, equipment, and staff to increase efficiency.</a:t>
            </a:r>
            <a:endParaRPr lang="en-US" sz="750" dirty="0"/>
          </a:p>
        </p:txBody>
      </p:sp>
      <p:sp>
        <p:nvSpPr>
          <p:cNvPr id="29" name="Text 23"/>
          <p:cNvSpPr/>
          <p:nvPr/>
        </p:nvSpPr>
        <p:spPr>
          <a:xfrm>
            <a:off x="10075902" y="9628584"/>
            <a:ext cx="4157663" cy="317183"/>
          </a:xfrm>
          <a:prstGeom prst="rect">
            <a:avLst/>
          </a:prstGeom>
          <a:noFill/>
          <a:ln/>
        </p:spPr>
        <p:txBody>
          <a:bodyPr wrap="squar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Disease Progression Prediction: Modeling disease progression and predicting clinical outcomes based on different interventions.</a:t>
            </a:r>
            <a:endParaRPr lang="en-US" sz="750" dirty="0"/>
          </a:p>
        </p:txBody>
      </p:sp>
      <p:pic>
        <p:nvPicPr>
          <p:cNvPr id="30" name="Image 4" descr="preencoded.png">    </p:cNvPr>
          <p:cNvPicPr>
            <a:picLocks noChangeAspect="1"/>
          </p:cNvPicPr>
          <p:nvPr/>
        </p:nvPicPr>
        <p:blipFill>
          <a:blip r:embed="rId5"/>
          <a:stretch>
            <a:fillRect/>
          </a:stretch>
        </p:blipFill>
        <p:spPr>
          <a:xfrm>
            <a:off x="396835" y="10057328"/>
            <a:ext cx="248007" cy="248007"/>
          </a:xfrm>
          <a:prstGeom prst="rect">
            <a:avLst/>
          </a:prstGeom>
        </p:spPr>
      </p:pic>
      <p:sp>
        <p:nvSpPr>
          <p:cNvPr id="31" name="Text 24"/>
          <p:cNvSpPr/>
          <p:nvPr/>
        </p:nvSpPr>
        <p:spPr>
          <a:xfrm>
            <a:off x="2875359" y="10429280"/>
            <a:ext cx="1899166" cy="155019"/>
          </a:xfrm>
          <a:prstGeom prst="rect">
            <a:avLst/>
          </a:prstGeom>
          <a:noFill/>
          <a:ln/>
        </p:spPr>
        <p:txBody>
          <a:bodyPr wrap="none" lIns="0" tIns="0" rIns="0" bIns="0" rtlCol="0" anchor="t"/>
          <a:lstStyle/>
          <a:p>
            <a:pPr algn="ctr" indent="0" marL="0">
              <a:lnSpc>
                <a:spcPts val="1200"/>
              </a:lnSpc>
              <a:buNone/>
            </a:pPr>
            <a:r>
              <a:rPr lang="en-US" sz="950" b="1" dirty="0">
                <a:solidFill>
                  <a:srgbClr val="FFFFFF"/>
                </a:solidFill>
                <a:latin typeface="Inter Bold" pitchFamily="34" charset="0"/>
                <a:ea typeface="Inter Bold" pitchFamily="34" charset="-122"/>
                <a:cs typeface="Inter Bold" pitchFamily="34" charset="-120"/>
              </a:rPr>
              <a:t>Medical Internet of Things (IoT)</a:t>
            </a:r>
            <a:endParaRPr lang="en-US" sz="950" dirty="0"/>
          </a:p>
        </p:txBody>
      </p:sp>
      <p:sp>
        <p:nvSpPr>
          <p:cNvPr id="32" name="Text 25"/>
          <p:cNvSpPr/>
          <p:nvPr/>
        </p:nvSpPr>
        <p:spPr>
          <a:xfrm>
            <a:off x="396835" y="10643830"/>
            <a:ext cx="6856333"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Real-Time Patient Monitoring: Using smart sensors for continuous monitoring of patient vital signs.</a:t>
            </a:r>
            <a:endParaRPr lang="en-US" sz="750" dirty="0"/>
          </a:p>
        </p:txBody>
      </p:sp>
      <p:sp>
        <p:nvSpPr>
          <p:cNvPr id="33" name="Text 26"/>
          <p:cNvSpPr/>
          <p:nvPr/>
        </p:nvSpPr>
        <p:spPr>
          <a:xfrm>
            <a:off x="396835" y="10837069"/>
            <a:ext cx="6856333"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Smart Drug Delivery: Developing drug delivery systems that can intelligently adjust dosage and timing.</a:t>
            </a:r>
            <a:endParaRPr lang="en-US" sz="750" dirty="0"/>
          </a:p>
        </p:txBody>
      </p:sp>
      <p:sp>
        <p:nvSpPr>
          <p:cNvPr id="34" name="Text 27"/>
          <p:cNvSpPr/>
          <p:nvPr/>
        </p:nvSpPr>
        <p:spPr>
          <a:xfrm>
            <a:off x="396835" y="11030307"/>
            <a:ext cx="6856333"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Intelligent Hospital Environments: Creating smart rooms that can adjust environmental conditions based on patient status.</a:t>
            </a:r>
            <a:endParaRPr lang="en-US" sz="750" dirty="0"/>
          </a:p>
        </p:txBody>
      </p:sp>
      <p:pic>
        <p:nvPicPr>
          <p:cNvPr id="35" name="Image 5" descr="preencoded.png">    </p:cNvPr>
          <p:cNvPicPr>
            <a:picLocks noChangeAspect="1"/>
          </p:cNvPicPr>
          <p:nvPr/>
        </p:nvPicPr>
        <p:blipFill>
          <a:blip r:embed="rId6"/>
          <a:stretch>
            <a:fillRect/>
          </a:stretch>
        </p:blipFill>
        <p:spPr>
          <a:xfrm>
            <a:off x="7377113" y="10057328"/>
            <a:ext cx="248007" cy="248007"/>
          </a:xfrm>
          <a:prstGeom prst="rect">
            <a:avLst/>
          </a:prstGeom>
        </p:spPr>
      </p:pic>
      <p:sp>
        <p:nvSpPr>
          <p:cNvPr id="36" name="Text 28"/>
          <p:cNvSpPr/>
          <p:nvPr/>
        </p:nvSpPr>
        <p:spPr>
          <a:xfrm>
            <a:off x="9527858" y="10429280"/>
            <a:ext cx="2554962" cy="155019"/>
          </a:xfrm>
          <a:prstGeom prst="rect">
            <a:avLst/>
          </a:prstGeom>
          <a:noFill/>
          <a:ln/>
        </p:spPr>
        <p:txBody>
          <a:bodyPr wrap="none" lIns="0" tIns="0" rIns="0" bIns="0" rtlCol="0" anchor="t"/>
          <a:lstStyle/>
          <a:p>
            <a:pPr algn="ctr" indent="0" marL="0">
              <a:lnSpc>
                <a:spcPts val="1200"/>
              </a:lnSpc>
              <a:buNone/>
            </a:pPr>
            <a:r>
              <a:rPr lang="en-US" sz="950" b="1" dirty="0">
                <a:solidFill>
                  <a:srgbClr val="FFFFFF"/>
                </a:solidFill>
                <a:latin typeface="Inter Bold" pitchFamily="34" charset="0"/>
                <a:ea typeface="Inter Bold" pitchFamily="34" charset="-122"/>
                <a:cs typeface="Inter Bold" pitchFamily="34" charset="-120"/>
              </a:rPr>
              <a:t>Computational Genomics &amp; Bioinformatics</a:t>
            </a:r>
            <a:endParaRPr lang="en-US" sz="950" dirty="0"/>
          </a:p>
        </p:txBody>
      </p:sp>
      <p:sp>
        <p:nvSpPr>
          <p:cNvPr id="37" name="Text 29"/>
          <p:cNvSpPr/>
          <p:nvPr/>
        </p:nvSpPr>
        <p:spPr>
          <a:xfrm>
            <a:off x="7377113" y="10643830"/>
            <a:ext cx="6856452"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DNA Sequence Analysis: Using advanced algorithms to analyze genomic data and identify mutations associated with diseases.</a:t>
            </a:r>
            <a:endParaRPr lang="en-US" sz="750" dirty="0"/>
          </a:p>
        </p:txBody>
      </p:sp>
      <p:sp>
        <p:nvSpPr>
          <p:cNvPr id="38" name="Text 30"/>
          <p:cNvSpPr/>
          <p:nvPr/>
        </p:nvSpPr>
        <p:spPr>
          <a:xfrm>
            <a:off x="7377113" y="10837069"/>
            <a:ext cx="6856452"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Drug Response Prediction: Developing models that can predict which patients will respond best to which drugs.</a:t>
            </a:r>
            <a:endParaRPr lang="en-US" sz="750" dirty="0"/>
          </a:p>
        </p:txBody>
      </p:sp>
      <p:sp>
        <p:nvSpPr>
          <p:cNvPr id="39" name="Text 31"/>
          <p:cNvSpPr/>
          <p:nvPr/>
        </p:nvSpPr>
        <p:spPr>
          <a:xfrm>
            <a:off x="7377113" y="11030307"/>
            <a:ext cx="6856452" cy="158591"/>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FFFFFF"/>
                </a:solidFill>
                <a:latin typeface="Inter" pitchFamily="34" charset="0"/>
                <a:ea typeface="Inter" pitchFamily="34" charset="-122"/>
                <a:cs typeface="Inter" pitchFamily="34" charset="-120"/>
              </a:rPr>
              <a:t>Novel Therapeutic Target Discovery: Identifying new molecular targets for drug development using genomic and proteomic data analysis.</a:t>
            </a:r>
            <a:endParaRPr lang="en-US" sz="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707612" y="309205"/>
            <a:ext cx="5215057" cy="281107"/>
          </a:xfrm>
          <a:prstGeom prst="rect">
            <a:avLst/>
          </a:prstGeom>
          <a:noFill/>
          <a:ln/>
        </p:spPr>
        <p:txBody>
          <a:bodyPr wrap="none" lIns="0" tIns="0" rIns="0" bIns="0" rtlCol="0" anchor="t"/>
          <a:lstStyle/>
          <a:p>
            <a:pPr algn="ctr" indent="0" marL="0">
              <a:lnSpc>
                <a:spcPts val="2200"/>
              </a:lnSpc>
              <a:buNone/>
            </a:pPr>
            <a:r>
              <a:rPr lang="en-US" sz="1750" b="1" dirty="0">
                <a:solidFill>
                  <a:srgbClr val="010141"/>
                </a:solidFill>
                <a:latin typeface="Inter Bold" pitchFamily="34" charset="0"/>
                <a:ea typeface="Inter Bold" pitchFamily="34" charset="-122"/>
                <a:cs typeface="Inter Bold" pitchFamily="34" charset="-120"/>
              </a:rPr>
              <a:t>Core Competencies and Distinctive Capabilities</a:t>
            </a:r>
            <a:endParaRPr lang="en-US" sz="1750" dirty="0"/>
          </a:p>
        </p:txBody>
      </p:sp>
      <p:sp>
        <p:nvSpPr>
          <p:cNvPr id="3" name="Text 1"/>
          <p:cNvSpPr/>
          <p:nvPr/>
        </p:nvSpPr>
        <p:spPr>
          <a:xfrm>
            <a:off x="449818" y="815221"/>
            <a:ext cx="13730764" cy="180023"/>
          </a:xfrm>
          <a:prstGeom prst="rect">
            <a:avLst/>
          </a:prstGeom>
          <a:noFill/>
          <a:ln/>
        </p:spPr>
        <p:txBody>
          <a:bodyPr wrap="none" lIns="0" tIns="0" rIns="0" bIns="0" rtlCol="0" anchor="t"/>
          <a:lstStyle/>
          <a:p>
            <a:pPr algn="ctr" indent="0" marL="0">
              <a:lnSpc>
                <a:spcPts val="1400"/>
              </a:lnSpc>
              <a:buNone/>
            </a:pPr>
            <a:r>
              <a:rPr lang="en-US" sz="850" dirty="0">
                <a:solidFill>
                  <a:srgbClr val="010141"/>
                </a:solidFill>
                <a:latin typeface="Inter" pitchFamily="34" charset="0"/>
                <a:ea typeface="Inter" pitchFamily="34" charset="-122"/>
                <a:cs typeface="Inter" pitchFamily="34" charset="-120"/>
              </a:rPr>
              <a:t>The success of AMETAZ GROUP in delivering superior healthcare services is attributable to a unique amalgamation of specialized team expertise spanning medicine, artificial intelligence, and technology:</a:t>
            </a:r>
            <a:endParaRPr lang="en-US" sz="850" dirty="0"/>
          </a:p>
        </p:txBody>
      </p:sp>
      <p:sp>
        <p:nvSpPr>
          <p:cNvPr id="4" name="Text 2"/>
          <p:cNvSpPr/>
          <p:nvPr/>
        </p:nvSpPr>
        <p:spPr>
          <a:xfrm>
            <a:off x="1506617" y="1714976"/>
            <a:ext cx="2180153" cy="175736"/>
          </a:xfrm>
          <a:prstGeom prst="rect">
            <a:avLst/>
          </a:prstGeom>
          <a:noFill/>
          <a:ln/>
        </p:spPr>
        <p:txBody>
          <a:bodyPr wrap="none" lIns="0" tIns="0" rIns="0" bIns="0" rtlCol="0" anchor="t"/>
          <a:lstStyle/>
          <a:p>
            <a:pPr algn="ctr" indent="0" marL="0">
              <a:lnSpc>
                <a:spcPts val="1350"/>
              </a:lnSpc>
              <a:buNone/>
            </a:pPr>
            <a:r>
              <a:rPr lang="en-US" sz="1100" b="1" dirty="0">
                <a:solidFill>
                  <a:srgbClr val="010141"/>
                </a:solidFill>
                <a:latin typeface="Inter Bold" pitchFamily="34" charset="0"/>
                <a:ea typeface="Inter Bold" pitchFamily="34" charset="-122"/>
                <a:cs typeface="Inter Bold" pitchFamily="34" charset="-120"/>
              </a:rPr>
              <a:t>Medicine &amp; Medical Technology</a:t>
            </a:r>
            <a:endParaRPr lang="en-US" sz="1100" dirty="0"/>
          </a:p>
        </p:txBody>
      </p:sp>
      <p:sp>
        <p:nvSpPr>
          <p:cNvPr id="5" name="Text 3"/>
          <p:cNvSpPr/>
          <p:nvPr/>
        </p:nvSpPr>
        <p:spPr>
          <a:xfrm>
            <a:off x="449818" y="1958102"/>
            <a:ext cx="4293751"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Expertise in medical technologies and advanced diagnostic devices.</a:t>
            </a:r>
            <a:endParaRPr lang="en-US" sz="850" dirty="0"/>
          </a:p>
        </p:txBody>
      </p:sp>
      <p:sp>
        <p:nvSpPr>
          <p:cNvPr id="6" name="Text 4"/>
          <p:cNvSpPr/>
          <p:nvPr/>
        </p:nvSpPr>
        <p:spPr>
          <a:xfrm>
            <a:off x="449818" y="2177415"/>
            <a:ext cx="4293751" cy="360045"/>
          </a:xfrm>
          <a:prstGeom prst="rect">
            <a:avLst/>
          </a:prstGeom>
          <a:noFill/>
          <a:ln/>
        </p:spPr>
        <p:txBody>
          <a:bodyPr wrap="squar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Experience in developing and clinically validating AI-powered medical systems.</a:t>
            </a:r>
            <a:endParaRPr lang="en-US" sz="850" dirty="0"/>
          </a:p>
        </p:txBody>
      </p:sp>
      <p:sp>
        <p:nvSpPr>
          <p:cNvPr id="7" name="Text 5"/>
          <p:cNvSpPr/>
          <p:nvPr/>
        </p:nvSpPr>
        <p:spPr>
          <a:xfrm>
            <a:off x="449818" y="2576751"/>
            <a:ext cx="4293751" cy="360045"/>
          </a:xfrm>
          <a:prstGeom prst="rect">
            <a:avLst/>
          </a:prstGeom>
          <a:noFill/>
          <a:ln/>
        </p:spPr>
        <p:txBody>
          <a:bodyPr wrap="squar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Proficiency in designing clinical studies and evaluating the efficacy of diagnostic systems.</a:t>
            </a:r>
            <a:endParaRPr lang="en-US" sz="850" dirty="0"/>
          </a:p>
        </p:txBody>
      </p:sp>
      <p:pic>
        <p:nvPicPr>
          <p:cNvPr id="8" name="Image 0" descr="preencoded.png">    </p:cNvPr>
          <p:cNvPicPr>
            <a:picLocks noChangeAspect="1"/>
          </p:cNvPicPr>
          <p:nvPr/>
        </p:nvPicPr>
        <p:blipFill>
          <a:blip r:embed="rId1"/>
          <a:stretch>
            <a:fillRect/>
          </a:stretch>
        </p:blipFill>
        <p:spPr>
          <a:xfrm>
            <a:off x="4912281" y="1121688"/>
            <a:ext cx="4805720" cy="4805720"/>
          </a:xfrm>
          <a:prstGeom prst="rect">
            <a:avLst/>
          </a:prstGeom>
        </p:spPr>
      </p:pic>
      <p:pic>
        <p:nvPicPr>
          <p:cNvPr id="9" name="Image 1" descr="preencoded.png">    </p:cNvPr>
          <p:cNvPicPr>
            <a:picLocks noChangeAspect="1"/>
          </p:cNvPicPr>
          <p:nvPr/>
        </p:nvPicPr>
        <p:blipFill>
          <a:blip r:embed="rId2"/>
          <a:stretch>
            <a:fillRect/>
          </a:stretch>
        </p:blipFill>
        <p:spPr>
          <a:xfrm>
            <a:off x="6263819" y="2043172"/>
            <a:ext cx="168235" cy="210264"/>
          </a:xfrm>
          <a:prstGeom prst="rect">
            <a:avLst/>
          </a:prstGeom>
        </p:spPr>
      </p:pic>
      <p:sp>
        <p:nvSpPr>
          <p:cNvPr id="10" name="Text 6"/>
          <p:cNvSpPr/>
          <p:nvPr/>
        </p:nvSpPr>
        <p:spPr>
          <a:xfrm>
            <a:off x="10625376" y="1804988"/>
            <a:ext cx="2816543" cy="175736"/>
          </a:xfrm>
          <a:prstGeom prst="rect">
            <a:avLst/>
          </a:prstGeom>
          <a:noFill/>
          <a:ln/>
        </p:spPr>
        <p:txBody>
          <a:bodyPr wrap="none" lIns="0" tIns="0" rIns="0" bIns="0" rtlCol="0" anchor="t"/>
          <a:lstStyle/>
          <a:p>
            <a:pPr algn="ctr" indent="0" marL="0">
              <a:lnSpc>
                <a:spcPts val="1350"/>
              </a:lnSpc>
              <a:buNone/>
            </a:pPr>
            <a:r>
              <a:rPr lang="en-US" sz="1100" b="1" dirty="0">
                <a:solidFill>
                  <a:srgbClr val="010141"/>
                </a:solidFill>
                <a:latin typeface="Inter Bold" pitchFamily="34" charset="0"/>
                <a:ea typeface="Inter Bold" pitchFamily="34" charset="-122"/>
                <a:cs typeface="Inter Bold" pitchFamily="34" charset="-120"/>
              </a:rPr>
              <a:t>Artificial Intelligence &amp; Machine Learning</a:t>
            </a:r>
            <a:endParaRPr lang="en-US" sz="1100" dirty="0"/>
          </a:p>
        </p:txBody>
      </p:sp>
      <p:sp>
        <p:nvSpPr>
          <p:cNvPr id="11" name="Text 7"/>
          <p:cNvSpPr/>
          <p:nvPr/>
        </p:nvSpPr>
        <p:spPr>
          <a:xfrm>
            <a:off x="9886712" y="2048113"/>
            <a:ext cx="4293870"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Mastery of advanced deep learning and computer vision algorithms.</a:t>
            </a:r>
            <a:endParaRPr lang="en-US" sz="850" dirty="0"/>
          </a:p>
        </p:txBody>
      </p:sp>
      <p:sp>
        <p:nvSpPr>
          <p:cNvPr id="12" name="Text 8"/>
          <p:cNvSpPr/>
          <p:nvPr/>
        </p:nvSpPr>
        <p:spPr>
          <a:xfrm>
            <a:off x="9886712" y="2267426"/>
            <a:ext cx="4293870" cy="360045"/>
          </a:xfrm>
          <a:prstGeom prst="rect">
            <a:avLst/>
          </a:prstGeom>
          <a:noFill/>
          <a:ln/>
        </p:spPr>
        <p:txBody>
          <a:bodyPr wrap="squar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Experience in developing AI-powered diagnostic systems based on medical images.</a:t>
            </a:r>
            <a:endParaRPr lang="en-US" sz="850" dirty="0"/>
          </a:p>
        </p:txBody>
      </p:sp>
      <p:sp>
        <p:nvSpPr>
          <p:cNvPr id="13" name="Text 9"/>
          <p:cNvSpPr/>
          <p:nvPr/>
        </p:nvSpPr>
        <p:spPr>
          <a:xfrm>
            <a:off x="9886712" y="2666762"/>
            <a:ext cx="4293870"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Expertise in optimizing AI models for clinical applications.</a:t>
            </a:r>
            <a:endParaRPr lang="en-US" sz="850" dirty="0"/>
          </a:p>
        </p:txBody>
      </p:sp>
      <p:pic>
        <p:nvPicPr>
          <p:cNvPr id="14" name="Image 2" descr="preencoded.png">    </p:cNvPr>
          <p:cNvPicPr>
            <a:picLocks noChangeAspect="1"/>
          </p:cNvPicPr>
          <p:nvPr/>
        </p:nvPicPr>
        <p:blipFill>
          <a:blip r:embed="rId3"/>
          <a:stretch>
            <a:fillRect/>
          </a:stretch>
        </p:blipFill>
        <p:spPr>
          <a:xfrm>
            <a:off x="4912281" y="1121688"/>
            <a:ext cx="4805720" cy="4805720"/>
          </a:xfrm>
          <a:prstGeom prst="rect">
            <a:avLst/>
          </a:prstGeom>
        </p:spPr>
      </p:pic>
      <p:pic>
        <p:nvPicPr>
          <p:cNvPr id="15" name="Image 3" descr="preencoded.png">    </p:cNvPr>
          <p:cNvPicPr>
            <a:picLocks noChangeAspect="1"/>
          </p:cNvPicPr>
          <p:nvPr/>
        </p:nvPicPr>
        <p:blipFill>
          <a:blip r:embed="rId4"/>
          <a:stretch>
            <a:fillRect/>
          </a:stretch>
        </p:blipFill>
        <p:spPr>
          <a:xfrm>
            <a:off x="8607088" y="2452152"/>
            <a:ext cx="168235" cy="210264"/>
          </a:xfrm>
          <a:prstGeom prst="rect">
            <a:avLst/>
          </a:prstGeom>
        </p:spPr>
      </p:pic>
      <p:sp>
        <p:nvSpPr>
          <p:cNvPr id="16" name="Text 10"/>
          <p:cNvSpPr/>
          <p:nvPr/>
        </p:nvSpPr>
        <p:spPr>
          <a:xfrm>
            <a:off x="11002685" y="4382214"/>
            <a:ext cx="2061924" cy="175736"/>
          </a:xfrm>
          <a:prstGeom prst="rect">
            <a:avLst/>
          </a:prstGeom>
          <a:noFill/>
          <a:ln/>
        </p:spPr>
        <p:txBody>
          <a:bodyPr wrap="none" lIns="0" tIns="0" rIns="0" bIns="0" rtlCol="0" anchor="t"/>
          <a:lstStyle/>
          <a:p>
            <a:pPr algn="ctr" indent="0" marL="0">
              <a:lnSpc>
                <a:spcPts val="1350"/>
              </a:lnSpc>
              <a:buNone/>
            </a:pPr>
            <a:r>
              <a:rPr lang="en-US" sz="1100" b="1" dirty="0">
                <a:solidFill>
                  <a:srgbClr val="010141"/>
                </a:solidFill>
                <a:latin typeface="Inter Bold" pitchFamily="34" charset="0"/>
                <a:ea typeface="Inter Bold" pitchFamily="34" charset="-122"/>
                <a:cs typeface="Inter Bold" pitchFamily="34" charset="-120"/>
              </a:rPr>
              <a:t>Data Science &amp; Bioinformatics</a:t>
            </a:r>
            <a:endParaRPr lang="en-US" sz="1100" dirty="0"/>
          </a:p>
        </p:txBody>
      </p:sp>
      <p:sp>
        <p:nvSpPr>
          <p:cNvPr id="17" name="Text 11"/>
          <p:cNvSpPr/>
          <p:nvPr/>
        </p:nvSpPr>
        <p:spPr>
          <a:xfrm>
            <a:off x="9886712" y="4625340"/>
            <a:ext cx="4293870"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Deep knowledge of genomic, proteomic, and metabolomic data analysis.</a:t>
            </a:r>
            <a:endParaRPr lang="en-US" sz="850" dirty="0"/>
          </a:p>
        </p:txBody>
      </p:sp>
      <p:sp>
        <p:nvSpPr>
          <p:cNvPr id="18" name="Text 12"/>
          <p:cNvSpPr/>
          <p:nvPr/>
        </p:nvSpPr>
        <p:spPr>
          <a:xfrm>
            <a:off x="9886712" y="4844653"/>
            <a:ext cx="4293870"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Experience in developing predictive models for chronic diseases.</a:t>
            </a:r>
            <a:endParaRPr lang="en-US" sz="850" dirty="0"/>
          </a:p>
        </p:txBody>
      </p:sp>
      <p:sp>
        <p:nvSpPr>
          <p:cNvPr id="19" name="Text 13"/>
          <p:cNvSpPr/>
          <p:nvPr/>
        </p:nvSpPr>
        <p:spPr>
          <a:xfrm>
            <a:off x="9886712" y="5063966"/>
            <a:ext cx="4293870"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Proficiency in integrating multi-source data for complex analyses.</a:t>
            </a:r>
            <a:endParaRPr lang="en-US" sz="850" dirty="0"/>
          </a:p>
        </p:txBody>
      </p:sp>
      <p:pic>
        <p:nvPicPr>
          <p:cNvPr id="20" name="Image 4" descr="preencoded.png">    </p:cNvPr>
          <p:cNvPicPr>
            <a:picLocks noChangeAspect="1"/>
          </p:cNvPicPr>
          <p:nvPr/>
        </p:nvPicPr>
        <p:blipFill>
          <a:blip r:embed="rId5"/>
          <a:stretch>
            <a:fillRect/>
          </a:stretch>
        </p:blipFill>
        <p:spPr>
          <a:xfrm>
            <a:off x="4912281" y="1121688"/>
            <a:ext cx="4805720" cy="4805720"/>
          </a:xfrm>
          <a:prstGeom prst="rect">
            <a:avLst/>
          </a:prstGeom>
        </p:spPr>
      </p:pic>
      <p:pic>
        <p:nvPicPr>
          <p:cNvPr id="21" name="Image 5" descr="preencoded.png">    </p:cNvPr>
          <p:cNvPicPr>
            <a:picLocks noChangeAspect="1"/>
          </p:cNvPicPr>
          <p:nvPr/>
        </p:nvPicPr>
        <p:blipFill>
          <a:blip r:embed="rId6"/>
          <a:stretch>
            <a:fillRect/>
          </a:stretch>
        </p:blipFill>
        <p:spPr>
          <a:xfrm>
            <a:off x="8198108" y="4795421"/>
            <a:ext cx="168235" cy="210264"/>
          </a:xfrm>
          <a:prstGeom prst="rect">
            <a:avLst/>
          </a:prstGeom>
        </p:spPr>
      </p:pic>
      <p:sp>
        <p:nvSpPr>
          <p:cNvPr id="22" name="Text 14"/>
          <p:cNvSpPr/>
          <p:nvPr/>
        </p:nvSpPr>
        <p:spPr>
          <a:xfrm>
            <a:off x="1567101" y="4292203"/>
            <a:ext cx="2059067" cy="175736"/>
          </a:xfrm>
          <a:prstGeom prst="rect">
            <a:avLst/>
          </a:prstGeom>
          <a:noFill/>
          <a:ln/>
        </p:spPr>
        <p:txBody>
          <a:bodyPr wrap="none" lIns="0" tIns="0" rIns="0" bIns="0" rtlCol="0" anchor="t"/>
          <a:lstStyle/>
          <a:p>
            <a:pPr algn="ctr" indent="0" marL="0">
              <a:lnSpc>
                <a:spcPts val="1350"/>
              </a:lnSpc>
              <a:buNone/>
            </a:pPr>
            <a:r>
              <a:rPr lang="en-US" sz="1100" b="1" dirty="0">
                <a:solidFill>
                  <a:srgbClr val="010141"/>
                </a:solidFill>
                <a:latin typeface="Inter Bold" pitchFamily="34" charset="0"/>
                <a:ea typeface="Inter Bold" pitchFamily="34" charset="-122"/>
                <a:cs typeface="Inter Bold" pitchFamily="34" charset="-120"/>
              </a:rPr>
              <a:t>Medical Software Engineering</a:t>
            </a:r>
            <a:endParaRPr lang="en-US" sz="1100" dirty="0"/>
          </a:p>
        </p:txBody>
      </p:sp>
      <p:sp>
        <p:nvSpPr>
          <p:cNvPr id="23" name="Text 15"/>
          <p:cNvSpPr/>
          <p:nvPr/>
        </p:nvSpPr>
        <p:spPr>
          <a:xfrm>
            <a:off x="449818" y="4535329"/>
            <a:ext cx="4293751" cy="360045"/>
          </a:xfrm>
          <a:prstGeom prst="rect">
            <a:avLst/>
          </a:prstGeom>
          <a:noFill/>
          <a:ln/>
        </p:spPr>
        <p:txBody>
          <a:bodyPr wrap="squar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Expertise in developing medical software in compliance with regulatory standards.</a:t>
            </a:r>
            <a:endParaRPr lang="en-US" sz="850" dirty="0"/>
          </a:p>
        </p:txBody>
      </p:sp>
      <p:sp>
        <p:nvSpPr>
          <p:cNvPr id="24" name="Text 16"/>
          <p:cNvSpPr/>
          <p:nvPr/>
        </p:nvSpPr>
        <p:spPr>
          <a:xfrm>
            <a:off x="449818" y="4934664"/>
            <a:ext cx="4293751"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Experience in designing scalable, secure systems for health data.</a:t>
            </a:r>
            <a:endParaRPr lang="en-US" sz="850" dirty="0"/>
          </a:p>
        </p:txBody>
      </p:sp>
      <p:sp>
        <p:nvSpPr>
          <p:cNvPr id="25" name="Text 17"/>
          <p:cNvSpPr/>
          <p:nvPr/>
        </p:nvSpPr>
        <p:spPr>
          <a:xfrm>
            <a:off x="449818" y="5153978"/>
            <a:ext cx="4293751"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Proficiency in integrating AI systems with hospital IT infrastructure.</a:t>
            </a:r>
            <a:endParaRPr lang="en-US" sz="850" dirty="0"/>
          </a:p>
        </p:txBody>
      </p:sp>
      <p:pic>
        <p:nvPicPr>
          <p:cNvPr id="26" name="Image 6" descr="preencoded.png">    </p:cNvPr>
          <p:cNvPicPr>
            <a:picLocks noChangeAspect="1"/>
          </p:cNvPicPr>
          <p:nvPr/>
        </p:nvPicPr>
        <p:blipFill>
          <a:blip r:embed="rId7"/>
          <a:stretch>
            <a:fillRect/>
          </a:stretch>
        </p:blipFill>
        <p:spPr>
          <a:xfrm>
            <a:off x="4912281" y="1121688"/>
            <a:ext cx="4805720" cy="4805720"/>
          </a:xfrm>
          <a:prstGeom prst="rect">
            <a:avLst/>
          </a:prstGeom>
        </p:spPr>
      </p:pic>
      <p:pic>
        <p:nvPicPr>
          <p:cNvPr id="27" name="Image 7" descr="preencoded.png">    </p:cNvPr>
          <p:cNvPicPr>
            <a:picLocks noChangeAspect="1"/>
          </p:cNvPicPr>
          <p:nvPr/>
        </p:nvPicPr>
        <p:blipFill>
          <a:blip r:embed="rId8"/>
          <a:stretch>
            <a:fillRect/>
          </a:stretch>
        </p:blipFill>
        <p:spPr>
          <a:xfrm>
            <a:off x="5854839" y="4386441"/>
            <a:ext cx="168235" cy="210264"/>
          </a:xfrm>
          <a:prstGeom prst="rect">
            <a:avLst/>
          </a:prstGeom>
        </p:spPr>
      </p:pic>
      <p:sp>
        <p:nvSpPr>
          <p:cNvPr id="28" name="Shape 18"/>
          <p:cNvSpPr/>
          <p:nvPr/>
        </p:nvSpPr>
        <p:spPr>
          <a:xfrm>
            <a:off x="449818" y="6180296"/>
            <a:ext cx="6728222" cy="1162050"/>
          </a:xfrm>
          <a:prstGeom prst="roundRect">
            <a:avLst>
              <a:gd name="adj" fmla="val 4065"/>
            </a:avLst>
          </a:prstGeom>
          <a:solidFill>
            <a:srgbClr val="9099A7"/>
          </a:solidFill>
          <a:ln w="15240">
            <a:solidFill>
              <a:srgbClr val="C1CDD6"/>
            </a:solidFill>
            <a:prstDash val="solid"/>
          </a:ln>
        </p:spPr>
      </p:sp>
      <p:sp>
        <p:nvSpPr>
          <p:cNvPr id="29" name="Text 19"/>
          <p:cNvSpPr/>
          <p:nvPr/>
        </p:nvSpPr>
        <p:spPr>
          <a:xfrm>
            <a:off x="2673191" y="6307931"/>
            <a:ext cx="2281357" cy="175736"/>
          </a:xfrm>
          <a:prstGeom prst="rect">
            <a:avLst/>
          </a:prstGeom>
          <a:noFill/>
          <a:ln/>
        </p:spPr>
        <p:txBody>
          <a:bodyPr wrap="none" lIns="0" tIns="0" rIns="0" bIns="0" rtlCol="0" anchor="t"/>
          <a:lstStyle/>
          <a:p>
            <a:pPr algn="ctr" indent="0" marL="0">
              <a:lnSpc>
                <a:spcPts val="1350"/>
              </a:lnSpc>
              <a:buNone/>
            </a:pPr>
            <a:r>
              <a:rPr lang="en-US" sz="1100" b="1" dirty="0">
                <a:solidFill>
                  <a:srgbClr val="010141"/>
                </a:solidFill>
                <a:latin typeface="Inter Bold" pitchFamily="34" charset="0"/>
                <a:ea typeface="Inter Bold" pitchFamily="34" charset="-122"/>
                <a:cs typeface="Inter Bold" pitchFamily="34" charset="-120"/>
              </a:rPr>
              <a:t>Clinical Research &amp; Epidemiology</a:t>
            </a:r>
            <a:endParaRPr lang="en-US" sz="1100" dirty="0"/>
          </a:p>
        </p:txBody>
      </p:sp>
      <p:sp>
        <p:nvSpPr>
          <p:cNvPr id="30" name="Text 20"/>
          <p:cNvSpPr/>
          <p:nvPr/>
        </p:nvSpPr>
        <p:spPr>
          <a:xfrm>
            <a:off x="577453" y="6596063"/>
            <a:ext cx="6472952"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Expertise in designing and managing clinical trials for validating AI systems.</a:t>
            </a:r>
            <a:endParaRPr lang="en-US" sz="850" dirty="0"/>
          </a:p>
        </p:txBody>
      </p:sp>
      <p:sp>
        <p:nvSpPr>
          <p:cNvPr id="31" name="Text 21"/>
          <p:cNvSpPr/>
          <p:nvPr/>
        </p:nvSpPr>
        <p:spPr>
          <a:xfrm>
            <a:off x="577453" y="6815376"/>
            <a:ext cx="6472952"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Experience in analyzing epidemiological data and identifying disease patterns.</a:t>
            </a:r>
            <a:endParaRPr lang="en-US" sz="850" dirty="0"/>
          </a:p>
        </p:txBody>
      </p:sp>
      <p:sp>
        <p:nvSpPr>
          <p:cNvPr id="32" name="Text 22"/>
          <p:cNvSpPr/>
          <p:nvPr/>
        </p:nvSpPr>
        <p:spPr>
          <a:xfrm>
            <a:off x="577453" y="7034689"/>
            <a:ext cx="6472952"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Proficiency in evaluating the effectiveness of medical interventions in large populations.</a:t>
            </a:r>
            <a:endParaRPr lang="en-US" sz="850" dirty="0"/>
          </a:p>
        </p:txBody>
      </p:sp>
      <p:sp>
        <p:nvSpPr>
          <p:cNvPr id="33" name="Shape 23"/>
          <p:cNvSpPr/>
          <p:nvPr/>
        </p:nvSpPr>
        <p:spPr>
          <a:xfrm>
            <a:off x="449818" y="7454741"/>
            <a:ext cx="6728222" cy="1162050"/>
          </a:xfrm>
          <a:prstGeom prst="roundRect">
            <a:avLst>
              <a:gd name="adj" fmla="val 4065"/>
            </a:avLst>
          </a:prstGeom>
          <a:solidFill>
            <a:srgbClr val="9099A7"/>
          </a:solidFill>
          <a:ln w="15240">
            <a:solidFill>
              <a:srgbClr val="C1CDD6"/>
            </a:solidFill>
            <a:prstDash val="solid"/>
          </a:ln>
        </p:spPr>
      </p:sp>
      <p:sp>
        <p:nvSpPr>
          <p:cNvPr id="34" name="Text 24"/>
          <p:cNvSpPr/>
          <p:nvPr/>
        </p:nvSpPr>
        <p:spPr>
          <a:xfrm>
            <a:off x="2564844" y="7582376"/>
            <a:ext cx="2498050" cy="175736"/>
          </a:xfrm>
          <a:prstGeom prst="rect">
            <a:avLst/>
          </a:prstGeom>
          <a:noFill/>
          <a:ln/>
        </p:spPr>
        <p:txBody>
          <a:bodyPr wrap="none" lIns="0" tIns="0" rIns="0" bIns="0" rtlCol="0" anchor="t"/>
          <a:lstStyle/>
          <a:p>
            <a:pPr algn="ctr" indent="0" marL="0">
              <a:lnSpc>
                <a:spcPts val="1350"/>
              </a:lnSpc>
              <a:buNone/>
            </a:pPr>
            <a:r>
              <a:rPr lang="en-US" sz="1100" b="1" dirty="0">
                <a:solidFill>
                  <a:srgbClr val="010141"/>
                </a:solidFill>
                <a:latin typeface="Inter Bold" pitchFamily="34" charset="0"/>
                <a:ea typeface="Inter Bold" pitchFamily="34" charset="-122"/>
                <a:cs typeface="Inter Bold" pitchFamily="34" charset="-120"/>
              </a:rPr>
              <a:t>Cybersecurity &amp; Health Data Privacy</a:t>
            </a:r>
            <a:endParaRPr lang="en-US" sz="1100" dirty="0"/>
          </a:p>
        </p:txBody>
      </p:sp>
      <p:sp>
        <p:nvSpPr>
          <p:cNvPr id="35" name="Text 25"/>
          <p:cNvSpPr/>
          <p:nvPr/>
        </p:nvSpPr>
        <p:spPr>
          <a:xfrm>
            <a:off x="577453" y="7870508"/>
            <a:ext cx="6472952"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Deep knowledge of security challenges in medical systems.</a:t>
            </a:r>
            <a:endParaRPr lang="en-US" sz="850" dirty="0"/>
          </a:p>
        </p:txBody>
      </p:sp>
      <p:sp>
        <p:nvSpPr>
          <p:cNvPr id="36" name="Text 26"/>
          <p:cNvSpPr/>
          <p:nvPr/>
        </p:nvSpPr>
        <p:spPr>
          <a:xfrm>
            <a:off x="577453" y="8089821"/>
            <a:ext cx="6472952"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Experience in implementing privacy-preserving techniques in health data analysis.</a:t>
            </a:r>
            <a:endParaRPr lang="en-US" sz="850" dirty="0"/>
          </a:p>
        </p:txBody>
      </p:sp>
      <p:sp>
        <p:nvSpPr>
          <p:cNvPr id="37" name="Text 27"/>
          <p:cNvSpPr/>
          <p:nvPr/>
        </p:nvSpPr>
        <p:spPr>
          <a:xfrm>
            <a:off x="577453" y="8309134"/>
            <a:ext cx="6472952"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Expertise in designing systems resilient to cyberattacks.</a:t>
            </a:r>
            <a:endParaRPr lang="en-US" sz="850" dirty="0"/>
          </a:p>
        </p:txBody>
      </p:sp>
      <p:sp>
        <p:nvSpPr>
          <p:cNvPr id="38" name="Shape 28"/>
          <p:cNvSpPr/>
          <p:nvPr/>
        </p:nvSpPr>
        <p:spPr>
          <a:xfrm>
            <a:off x="7459980" y="6180296"/>
            <a:ext cx="6728222" cy="1223963"/>
          </a:xfrm>
          <a:prstGeom prst="roundRect">
            <a:avLst>
              <a:gd name="adj" fmla="val 3860"/>
            </a:avLst>
          </a:prstGeom>
          <a:solidFill>
            <a:srgbClr val="9099A7"/>
          </a:solidFill>
          <a:ln w="15240">
            <a:solidFill>
              <a:srgbClr val="C1CDD6"/>
            </a:solidFill>
            <a:prstDash val="solid"/>
          </a:ln>
        </p:spPr>
      </p:sp>
      <p:sp>
        <p:nvSpPr>
          <p:cNvPr id="39" name="Text 29"/>
          <p:cNvSpPr/>
          <p:nvPr/>
        </p:nvSpPr>
        <p:spPr>
          <a:xfrm>
            <a:off x="9087564" y="6307931"/>
            <a:ext cx="3472934" cy="175736"/>
          </a:xfrm>
          <a:prstGeom prst="rect">
            <a:avLst/>
          </a:prstGeom>
          <a:noFill/>
          <a:ln/>
        </p:spPr>
        <p:txBody>
          <a:bodyPr wrap="none" lIns="0" tIns="0" rIns="0" bIns="0" rtlCol="0" anchor="t"/>
          <a:lstStyle/>
          <a:p>
            <a:pPr algn="ctr" indent="0" marL="0">
              <a:lnSpc>
                <a:spcPts val="1350"/>
              </a:lnSpc>
              <a:buNone/>
            </a:pPr>
            <a:r>
              <a:rPr lang="en-US" sz="1100" b="1" dirty="0">
                <a:solidFill>
                  <a:srgbClr val="010141"/>
                </a:solidFill>
                <a:latin typeface="Inter Bold" pitchFamily="34" charset="0"/>
                <a:ea typeface="Inter Bold" pitchFamily="34" charset="-122"/>
                <a:cs typeface="Inter Bold" pitchFamily="34" charset="-120"/>
              </a:rPr>
              <a:t>Digital Health Transformation Project Management</a:t>
            </a:r>
            <a:endParaRPr lang="en-US" sz="1100" dirty="0"/>
          </a:p>
        </p:txBody>
      </p:sp>
      <p:sp>
        <p:nvSpPr>
          <p:cNvPr id="40" name="Text 30"/>
          <p:cNvSpPr/>
          <p:nvPr/>
        </p:nvSpPr>
        <p:spPr>
          <a:xfrm>
            <a:off x="7587615" y="6596063"/>
            <a:ext cx="6472952"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Experience in managing complex digital transformation projects in medical organizations.</a:t>
            </a:r>
            <a:endParaRPr lang="en-US" sz="850" dirty="0"/>
          </a:p>
        </p:txBody>
      </p:sp>
      <p:sp>
        <p:nvSpPr>
          <p:cNvPr id="41" name="Text 31"/>
          <p:cNvSpPr/>
          <p:nvPr/>
        </p:nvSpPr>
        <p:spPr>
          <a:xfrm>
            <a:off x="7587615" y="6815376"/>
            <a:ext cx="6472952"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Proficiency in coordinating multidisciplinary and international teams.</a:t>
            </a:r>
            <a:endParaRPr lang="en-US" sz="850" dirty="0"/>
          </a:p>
        </p:txBody>
      </p:sp>
      <p:sp>
        <p:nvSpPr>
          <p:cNvPr id="42" name="Text 32"/>
          <p:cNvSpPr/>
          <p:nvPr/>
        </p:nvSpPr>
        <p:spPr>
          <a:xfrm>
            <a:off x="7587615" y="7096601"/>
            <a:ext cx="6472952" cy="180023"/>
          </a:xfrm>
          <a:prstGeom prst="rect">
            <a:avLst/>
          </a:prstGeom>
          <a:noFill/>
          <a:ln/>
        </p:spPr>
        <p:txBody>
          <a:bodyPr wrap="none" lIns="0" tIns="0" rIns="0" bIns="0" rtlCol="0" anchor="t"/>
          <a:lstStyle/>
          <a:p>
            <a:pPr algn="l" indent="0" marL="0">
              <a:lnSpc>
                <a:spcPts val="1400"/>
              </a:lnSpc>
              <a:buNone/>
            </a:pPr>
            <a:endParaRPr lang="en-US" sz="850" dirty="0"/>
          </a:p>
        </p:txBody>
      </p:sp>
      <p:sp>
        <p:nvSpPr>
          <p:cNvPr id="43" name="Shape 33"/>
          <p:cNvSpPr/>
          <p:nvPr/>
        </p:nvSpPr>
        <p:spPr>
          <a:xfrm>
            <a:off x="7459980" y="7516654"/>
            <a:ext cx="6728222" cy="1162050"/>
          </a:xfrm>
          <a:prstGeom prst="roundRect">
            <a:avLst>
              <a:gd name="adj" fmla="val 4065"/>
            </a:avLst>
          </a:prstGeom>
          <a:solidFill>
            <a:srgbClr val="9099A7"/>
          </a:solidFill>
          <a:ln w="15240">
            <a:solidFill>
              <a:srgbClr val="C1CDD6"/>
            </a:solidFill>
            <a:prstDash val="solid"/>
          </a:ln>
        </p:spPr>
      </p:sp>
      <p:sp>
        <p:nvSpPr>
          <p:cNvPr id="44" name="Text 34"/>
          <p:cNvSpPr/>
          <p:nvPr/>
        </p:nvSpPr>
        <p:spPr>
          <a:xfrm>
            <a:off x="9612392" y="7644289"/>
            <a:ext cx="2423398" cy="175736"/>
          </a:xfrm>
          <a:prstGeom prst="rect">
            <a:avLst/>
          </a:prstGeom>
          <a:noFill/>
          <a:ln/>
        </p:spPr>
        <p:txBody>
          <a:bodyPr wrap="none" lIns="0" tIns="0" rIns="0" bIns="0" rtlCol="0" anchor="t"/>
          <a:lstStyle/>
          <a:p>
            <a:pPr algn="ctr" indent="0" marL="0">
              <a:lnSpc>
                <a:spcPts val="1350"/>
              </a:lnSpc>
              <a:buNone/>
            </a:pPr>
            <a:r>
              <a:rPr lang="en-US" sz="1100" b="1" dirty="0">
                <a:solidFill>
                  <a:srgbClr val="010141"/>
                </a:solidFill>
                <a:latin typeface="Inter Bold" pitchFamily="34" charset="0"/>
                <a:ea typeface="Inter Bold" pitchFamily="34" charset="-122"/>
                <a:cs typeface="Inter Bold" pitchFamily="34" charset="-120"/>
              </a:rPr>
              <a:t>Ethics &amp; AI Governance in Medicine</a:t>
            </a:r>
            <a:endParaRPr lang="en-US" sz="1100" dirty="0"/>
          </a:p>
        </p:txBody>
      </p:sp>
      <p:sp>
        <p:nvSpPr>
          <p:cNvPr id="45" name="Text 35"/>
          <p:cNvSpPr/>
          <p:nvPr/>
        </p:nvSpPr>
        <p:spPr>
          <a:xfrm>
            <a:off x="7587615" y="7932420"/>
            <a:ext cx="6472952"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Deep understanding of ethical challenges in using AI in medicine.</a:t>
            </a:r>
            <a:endParaRPr lang="en-US" sz="850" dirty="0"/>
          </a:p>
        </p:txBody>
      </p:sp>
      <p:sp>
        <p:nvSpPr>
          <p:cNvPr id="46" name="Text 36"/>
          <p:cNvSpPr/>
          <p:nvPr/>
        </p:nvSpPr>
        <p:spPr>
          <a:xfrm>
            <a:off x="7587615" y="8151733"/>
            <a:ext cx="6472952"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Experience in developing governance frameworks for medical AI systems.</a:t>
            </a:r>
            <a:endParaRPr lang="en-US" sz="850" dirty="0"/>
          </a:p>
        </p:txBody>
      </p:sp>
      <p:sp>
        <p:nvSpPr>
          <p:cNvPr id="47" name="Text 37"/>
          <p:cNvSpPr/>
          <p:nvPr/>
        </p:nvSpPr>
        <p:spPr>
          <a:xfrm>
            <a:off x="7587615" y="8371046"/>
            <a:ext cx="6472952" cy="180023"/>
          </a:xfrm>
          <a:prstGeom prst="rect">
            <a:avLst/>
          </a:prstGeom>
          <a:noFill/>
          <a:ln/>
        </p:spPr>
        <p:txBody>
          <a:bodyPr wrap="none" lIns="0" tIns="0" rIns="0" bIns="0" rtlCol="0" anchor="t"/>
          <a:lstStyle/>
          <a:p>
            <a:pPr algn="l" marL="342900" indent="-342900">
              <a:lnSpc>
                <a:spcPts val="1400"/>
              </a:lnSpc>
              <a:buSzPct val="100000"/>
              <a:buChar char="•"/>
            </a:pPr>
            <a:r>
              <a:rPr lang="en-US" sz="850" dirty="0">
                <a:solidFill>
                  <a:srgbClr val="010141"/>
                </a:solidFill>
                <a:latin typeface="Inter" pitchFamily="34" charset="0"/>
                <a:ea typeface="Inter" pitchFamily="34" charset="-122"/>
                <a:cs typeface="Inter" pitchFamily="34" charset="-120"/>
              </a:rPr>
              <a:t>Proficiency in designing fair and unbiased systems.</a:t>
            </a:r>
            <a:endParaRPr lang="en-US" sz="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1873" y="614243"/>
            <a:ext cx="13226653" cy="877491"/>
          </a:xfrm>
          <a:prstGeom prst="rect">
            <a:avLst/>
          </a:prstGeom>
          <a:noFill/>
          <a:ln/>
        </p:spPr>
        <p:txBody>
          <a:bodyPr wrap="square" lIns="0" tIns="0" rIns="0" bIns="0" rtlCol="0" anchor="t"/>
          <a:lstStyle/>
          <a:p>
            <a:pPr algn="ctr" indent="0" marL="0">
              <a:lnSpc>
                <a:spcPts val="3450"/>
              </a:lnSpc>
              <a:buNone/>
            </a:pPr>
            <a:r>
              <a:rPr lang="en-US" sz="2750" b="1" dirty="0">
                <a:solidFill>
                  <a:srgbClr val="FFFFFF"/>
                </a:solidFill>
                <a:latin typeface="Inter Bold" pitchFamily="34" charset="0"/>
                <a:ea typeface="Inter Bold" pitchFamily="34" charset="-122"/>
                <a:cs typeface="Inter Bold" pitchFamily="34" charset="-120"/>
              </a:rPr>
              <a:t>Strategic Advantages of Collaboration &amp; Commitment to Responsible Health Innovation</a:t>
            </a:r>
            <a:endParaRPr lang="en-US" sz="2750" dirty="0"/>
          </a:p>
        </p:txBody>
      </p:sp>
      <p:sp>
        <p:nvSpPr>
          <p:cNvPr id="3" name="Text 1"/>
          <p:cNvSpPr/>
          <p:nvPr/>
        </p:nvSpPr>
        <p:spPr>
          <a:xfrm>
            <a:off x="1451372" y="1864519"/>
            <a:ext cx="4900255" cy="328970"/>
          </a:xfrm>
          <a:prstGeom prst="rect">
            <a:avLst/>
          </a:prstGeom>
          <a:noFill/>
          <a:ln/>
        </p:spPr>
        <p:txBody>
          <a:bodyPr wrap="none" lIns="0" tIns="0" rIns="0" bIns="0" rtlCol="0" anchor="t"/>
          <a:lstStyle/>
          <a:p>
            <a:pPr algn="ctr" indent="0" marL="0">
              <a:lnSpc>
                <a:spcPts val="2550"/>
              </a:lnSpc>
              <a:buNone/>
            </a:pPr>
            <a:r>
              <a:rPr lang="en-US" sz="2050" b="1" dirty="0">
                <a:solidFill>
                  <a:srgbClr val="366183"/>
                </a:solidFill>
                <a:latin typeface="Inter Bold" pitchFamily="34" charset="0"/>
                <a:ea typeface="Inter Bold" pitchFamily="34" charset="-122"/>
                <a:cs typeface="Inter Bold" pitchFamily="34" charset="-120"/>
              </a:rPr>
              <a:t>Strategic Advantages of Collaboration</a:t>
            </a:r>
            <a:endParaRPr lang="en-US" sz="2050" dirty="0"/>
          </a:p>
        </p:txBody>
      </p:sp>
      <p:sp>
        <p:nvSpPr>
          <p:cNvPr id="4" name="Text 2"/>
          <p:cNvSpPr/>
          <p:nvPr/>
        </p:nvSpPr>
        <p:spPr>
          <a:xfrm>
            <a:off x="701873" y="2368868"/>
            <a:ext cx="6399252" cy="1122998"/>
          </a:xfrm>
          <a:prstGeom prst="rect">
            <a:avLst/>
          </a:prstGeom>
          <a:noFill/>
          <a:ln/>
        </p:spPr>
        <p:txBody>
          <a:bodyPr wrap="square" lIns="0" tIns="0" rIns="0" bIns="0" rtlCol="0" anchor="t"/>
          <a:lstStyle/>
          <a:p>
            <a:pPr algn="ctr" indent="0" marL="0">
              <a:lnSpc>
                <a:spcPts val="2200"/>
              </a:lnSpc>
              <a:buNone/>
            </a:pPr>
            <a:r>
              <a:rPr lang="en-US" sz="1350" dirty="0">
                <a:solidFill>
                  <a:srgbClr val="FFFFFF"/>
                </a:solidFill>
                <a:latin typeface="Inter" pitchFamily="34" charset="0"/>
                <a:ea typeface="Inter" pitchFamily="34" charset="-122"/>
                <a:cs typeface="Inter" pitchFamily="34" charset="-120"/>
              </a:rPr>
              <a:t>Partnering with AMETAZ GROUP in the healthcare sector offers numerous strategic advantages, providing access to multidisciplinary expertise that combines a unique blend of medical knowledge, artificial intelligence, and technological proficiency to deliver comprehensive and integrated solutions.</a:t>
            </a:r>
            <a:endParaRPr lang="en-US" sz="1350" dirty="0"/>
          </a:p>
        </p:txBody>
      </p:sp>
      <p:sp>
        <p:nvSpPr>
          <p:cNvPr id="5" name="Text 3"/>
          <p:cNvSpPr/>
          <p:nvPr/>
        </p:nvSpPr>
        <p:spPr>
          <a:xfrm>
            <a:off x="701873" y="3649742"/>
            <a:ext cx="6399252" cy="1403747"/>
          </a:xfrm>
          <a:prstGeom prst="rect">
            <a:avLst/>
          </a:prstGeom>
          <a:noFill/>
          <a:ln/>
        </p:spPr>
        <p:txBody>
          <a:bodyPr wrap="square" lIns="0" tIns="0" rIns="0" bIns="0" rtlCol="0" anchor="t"/>
          <a:lstStyle/>
          <a:p>
            <a:pPr algn="ctr" indent="0" marL="0">
              <a:lnSpc>
                <a:spcPts val="2200"/>
              </a:lnSpc>
              <a:buNone/>
            </a:pPr>
            <a:r>
              <a:rPr lang="en-US" sz="1350" dirty="0">
                <a:solidFill>
                  <a:srgbClr val="FFFFFF"/>
                </a:solidFill>
                <a:latin typeface="Inter" pitchFamily="34" charset="0"/>
                <a:ea typeface="Inter" pitchFamily="34" charset="-122"/>
                <a:cs typeface="Inter" pitchFamily="34" charset="-120"/>
              </a:rPr>
              <a:t>The group's commitment to developing systems with clinically proven accuracy and efficacy, validated in reputable studies, generates tangible and meaningful results for patients. A focus on solutions that improve the quality of care while simultaneously reducing operational costs, optimizing resources, and increasing efficiency ensures enhanced value.</a:t>
            </a:r>
            <a:endParaRPr lang="en-US" sz="1350" dirty="0"/>
          </a:p>
        </p:txBody>
      </p:sp>
      <p:sp>
        <p:nvSpPr>
          <p:cNvPr id="6" name="Text 4"/>
          <p:cNvSpPr/>
          <p:nvPr/>
        </p:nvSpPr>
        <p:spPr>
          <a:xfrm>
            <a:off x="701873" y="5211366"/>
            <a:ext cx="6399252" cy="2245995"/>
          </a:xfrm>
          <a:prstGeom prst="rect">
            <a:avLst/>
          </a:prstGeom>
          <a:noFill/>
          <a:ln/>
        </p:spPr>
        <p:txBody>
          <a:bodyPr wrap="square" lIns="0" tIns="0" rIns="0" bIns="0" rtlCol="0" anchor="t"/>
          <a:lstStyle/>
          <a:p>
            <a:pPr algn="ctr" indent="0" marL="0">
              <a:lnSpc>
                <a:spcPts val="2200"/>
              </a:lnSpc>
              <a:buNone/>
            </a:pPr>
            <a:r>
              <a:rPr lang="en-US" sz="1350" dirty="0">
                <a:solidFill>
                  <a:srgbClr val="FFFFFF"/>
                </a:solidFill>
                <a:latin typeface="Inter" pitchFamily="34" charset="0"/>
                <a:ea typeface="Inter" pitchFamily="34" charset="-122"/>
                <a:cs typeface="Inter" pitchFamily="34" charset="-120"/>
              </a:rPr>
              <a:t>Expertise in international regulations and quality standards facilitates market entry, while continuous advisory, educational, and post-implementation support services guarantee the long-term success of organizations. A commitment to continuous innovation through the application of the latest technologies and methodologies empowers organizations to achieve competitive leadership. The development of fair, transparent, and responsible AI systems that benefit all patients reinforces the ethical and responsible dimension of the collaboration.</a:t>
            </a:r>
            <a:endParaRPr lang="en-US" sz="1350" dirty="0"/>
          </a:p>
        </p:txBody>
      </p:sp>
      <p:sp>
        <p:nvSpPr>
          <p:cNvPr id="7" name="Text 5"/>
          <p:cNvSpPr/>
          <p:nvPr/>
        </p:nvSpPr>
        <p:spPr>
          <a:xfrm>
            <a:off x="7633930" y="1864519"/>
            <a:ext cx="6205180" cy="328970"/>
          </a:xfrm>
          <a:prstGeom prst="rect">
            <a:avLst/>
          </a:prstGeom>
          <a:noFill/>
          <a:ln/>
        </p:spPr>
        <p:txBody>
          <a:bodyPr wrap="none" lIns="0" tIns="0" rIns="0" bIns="0" rtlCol="0" anchor="t"/>
          <a:lstStyle/>
          <a:p>
            <a:pPr algn="ctr" indent="0" marL="0">
              <a:lnSpc>
                <a:spcPts val="2550"/>
              </a:lnSpc>
              <a:buNone/>
            </a:pPr>
            <a:r>
              <a:rPr lang="en-US" sz="2050" b="1" dirty="0">
                <a:solidFill>
                  <a:srgbClr val="366183"/>
                </a:solidFill>
                <a:latin typeface="Inter Bold" pitchFamily="34" charset="0"/>
                <a:ea typeface="Inter Bold" pitchFamily="34" charset="-122"/>
                <a:cs typeface="Inter Bold" pitchFamily="34" charset="-120"/>
              </a:rPr>
              <a:t>A Commitment to Responsible Health Innovation</a:t>
            </a:r>
            <a:endParaRPr lang="en-US" sz="2050" dirty="0"/>
          </a:p>
        </p:txBody>
      </p:sp>
      <p:sp>
        <p:nvSpPr>
          <p:cNvPr id="8" name="Text 6"/>
          <p:cNvSpPr/>
          <p:nvPr/>
        </p:nvSpPr>
        <p:spPr>
          <a:xfrm>
            <a:off x="7536894" y="2368868"/>
            <a:ext cx="6399252" cy="1122998"/>
          </a:xfrm>
          <a:prstGeom prst="rect">
            <a:avLst/>
          </a:prstGeom>
          <a:noFill/>
          <a:ln/>
        </p:spPr>
        <p:txBody>
          <a:bodyPr wrap="square" lIns="0" tIns="0" rIns="0" bIns="0" rtlCol="0" anchor="t"/>
          <a:lstStyle/>
          <a:p>
            <a:pPr algn="ctr" indent="0" marL="0">
              <a:lnSpc>
                <a:spcPts val="2200"/>
              </a:lnSpc>
              <a:buNone/>
            </a:pPr>
            <a:r>
              <a:rPr lang="en-US" sz="1350" dirty="0">
                <a:solidFill>
                  <a:srgbClr val="FFFFFF"/>
                </a:solidFill>
                <a:latin typeface="Inter" pitchFamily="34" charset="0"/>
                <a:ea typeface="Inter" pitchFamily="34" charset="-122"/>
                <a:cs typeface="Inter" pitchFamily="34" charset="-120"/>
              </a:rPr>
              <a:t>AMETAZ GROUP views healthcare not merely as an industry but as a catalyst for creating a positive societal impact and increasing equitable access to healthcare services. This commitment is manifested in three principal domains:</a:t>
            </a:r>
            <a:endParaRPr lang="en-US" sz="1350" dirty="0"/>
          </a:p>
        </p:txBody>
      </p:sp>
      <p:sp>
        <p:nvSpPr>
          <p:cNvPr id="9" name="Shape 7"/>
          <p:cNvSpPr/>
          <p:nvPr/>
        </p:nvSpPr>
        <p:spPr>
          <a:xfrm>
            <a:off x="7536894" y="3689271"/>
            <a:ext cx="6399252" cy="1657707"/>
          </a:xfrm>
          <a:prstGeom prst="roundRect">
            <a:avLst>
              <a:gd name="adj" fmla="val 4446"/>
            </a:avLst>
          </a:prstGeom>
          <a:solidFill>
            <a:srgbClr val="939FAF"/>
          </a:solidFill>
          <a:ln w="7620">
            <a:solidFill>
              <a:srgbClr val="798595"/>
            </a:solidFill>
            <a:prstDash val="solid"/>
          </a:ln>
        </p:spPr>
      </p:sp>
      <p:sp>
        <p:nvSpPr>
          <p:cNvPr id="10" name="Text 8"/>
          <p:cNvSpPr/>
          <p:nvPr/>
        </p:nvSpPr>
        <p:spPr>
          <a:xfrm>
            <a:off x="8966240" y="3872270"/>
            <a:ext cx="3540443" cy="274082"/>
          </a:xfrm>
          <a:prstGeom prst="rect">
            <a:avLst/>
          </a:prstGeom>
          <a:noFill/>
          <a:ln/>
        </p:spPr>
        <p:txBody>
          <a:bodyPr wrap="none" lIns="0" tIns="0" rIns="0" bIns="0" rtlCol="0" anchor="t"/>
          <a:lstStyle/>
          <a:p>
            <a:pPr algn="ctr" indent="0" marL="0">
              <a:lnSpc>
                <a:spcPts val="2150"/>
              </a:lnSpc>
              <a:buNone/>
            </a:pPr>
            <a:r>
              <a:rPr lang="en-US" sz="1700" b="1" dirty="0">
                <a:solidFill>
                  <a:srgbClr val="000000"/>
                </a:solidFill>
                <a:latin typeface="Inter Bold" pitchFamily="34" charset="0"/>
                <a:ea typeface="Inter Bold" pitchFamily="34" charset="-122"/>
                <a:cs typeface="Inter Bold" pitchFamily="34" charset="-120"/>
              </a:rPr>
              <a:t>Global Health &amp; Equitable Access</a:t>
            </a:r>
            <a:endParaRPr lang="en-US" sz="1700" dirty="0"/>
          </a:p>
        </p:txBody>
      </p:sp>
      <p:sp>
        <p:nvSpPr>
          <p:cNvPr id="11" name="Text 9"/>
          <p:cNvSpPr/>
          <p:nvPr/>
        </p:nvSpPr>
        <p:spPr>
          <a:xfrm>
            <a:off x="7719893" y="4321731"/>
            <a:ext cx="6033254" cy="842248"/>
          </a:xfrm>
          <a:prstGeom prst="rect">
            <a:avLst/>
          </a:prstGeom>
          <a:noFill/>
          <a:ln/>
        </p:spPr>
        <p:txBody>
          <a:bodyPr wrap="square" lIns="0" tIns="0" rIns="0" bIns="0" rtlCol="0" anchor="t"/>
          <a:lstStyle/>
          <a:p>
            <a:pPr algn="ctr" indent="0" marL="0">
              <a:lnSpc>
                <a:spcPts val="2200"/>
              </a:lnSpc>
              <a:buNone/>
            </a:pPr>
            <a:r>
              <a:rPr lang="en-US" sz="1350" dirty="0">
                <a:solidFill>
                  <a:srgbClr val="000000"/>
                </a:solidFill>
                <a:latin typeface="Inter" pitchFamily="34" charset="0"/>
                <a:ea typeface="Inter" pitchFamily="34" charset="-122"/>
                <a:cs typeface="Inter" pitchFamily="34" charset="-120"/>
              </a:rPr>
              <a:t>Developing cost-effective solutions for underserved regions, supporting healthcare projects in developing countries, and promoting equitable access to diagnostic and therapeutic technologies.</a:t>
            </a:r>
            <a:endParaRPr lang="en-US" sz="1350" dirty="0"/>
          </a:p>
        </p:txBody>
      </p:sp>
      <p:sp>
        <p:nvSpPr>
          <p:cNvPr id="12" name="Shape 10"/>
          <p:cNvSpPr/>
          <p:nvPr/>
        </p:nvSpPr>
        <p:spPr>
          <a:xfrm>
            <a:off x="7536894" y="5522357"/>
            <a:ext cx="6399252" cy="1657707"/>
          </a:xfrm>
          <a:prstGeom prst="roundRect">
            <a:avLst>
              <a:gd name="adj" fmla="val 4446"/>
            </a:avLst>
          </a:prstGeom>
          <a:solidFill>
            <a:srgbClr val="939FAF"/>
          </a:solidFill>
          <a:ln w="7620">
            <a:solidFill>
              <a:srgbClr val="798595"/>
            </a:solidFill>
            <a:prstDash val="solid"/>
          </a:ln>
        </p:spPr>
      </p:sp>
      <p:sp>
        <p:nvSpPr>
          <p:cNvPr id="13" name="Text 11"/>
          <p:cNvSpPr/>
          <p:nvPr/>
        </p:nvSpPr>
        <p:spPr>
          <a:xfrm>
            <a:off x="9639657" y="5705356"/>
            <a:ext cx="2193608" cy="274082"/>
          </a:xfrm>
          <a:prstGeom prst="rect">
            <a:avLst/>
          </a:prstGeom>
          <a:noFill/>
          <a:ln/>
        </p:spPr>
        <p:txBody>
          <a:bodyPr wrap="none" lIns="0" tIns="0" rIns="0" bIns="0" rtlCol="0" anchor="t"/>
          <a:lstStyle/>
          <a:p>
            <a:pPr algn="ctr" indent="0" marL="0">
              <a:lnSpc>
                <a:spcPts val="2150"/>
              </a:lnSpc>
              <a:buNone/>
            </a:pPr>
            <a:r>
              <a:rPr lang="en-US" sz="1700" b="1" dirty="0">
                <a:solidFill>
                  <a:srgbClr val="000000"/>
                </a:solidFill>
                <a:latin typeface="Inter Bold" pitchFamily="34" charset="0"/>
                <a:ea typeface="Inter Bold" pitchFamily="34" charset="-122"/>
                <a:cs typeface="Inter Bold" pitchFamily="34" charset="-120"/>
              </a:rPr>
              <a:t>Ethics in Medical AI</a:t>
            </a:r>
            <a:endParaRPr lang="en-US" sz="1700" dirty="0"/>
          </a:p>
        </p:txBody>
      </p:sp>
      <p:sp>
        <p:nvSpPr>
          <p:cNvPr id="14" name="Text 12"/>
          <p:cNvSpPr/>
          <p:nvPr/>
        </p:nvSpPr>
        <p:spPr>
          <a:xfrm>
            <a:off x="7719893" y="6154817"/>
            <a:ext cx="6033254" cy="842248"/>
          </a:xfrm>
          <a:prstGeom prst="rect">
            <a:avLst/>
          </a:prstGeom>
          <a:noFill/>
          <a:ln/>
        </p:spPr>
        <p:txBody>
          <a:bodyPr wrap="square" lIns="0" tIns="0" rIns="0" bIns="0" rtlCol="0" anchor="t"/>
          <a:lstStyle/>
          <a:p>
            <a:pPr algn="ctr" indent="0" marL="0">
              <a:lnSpc>
                <a:spcPts val="2200"/>
              </a:lnSpc>
              <a:buNone/>
            </a:pPr>
            <a:r>
              <a:rPr lang="en-US" sz="1350" dirty="0">
                <a:solidFill>
                  <a:srgbClr val="000000"/>
                </a:solidFill>
                <a:latin typeface="Inter" pitchFamily="34" charset="0"/>
                <a:ea typeface="Inter" pitchFamily="34" charset="-122"/>
                <a:cs typeface="Inter" pitchFamily="34" charset="-120"/>
              </a:rPr>
              <a:t>Developing fair and unbiased systems for all demographic groups, transparency in algorithmic performance and system decisions, and upholding patient privacy and protecting sensitive data.</a:t>
            </a:r>
            <a:endParaRPr lang="en-US" sz="13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2025-08-31T20:53:12Z</dcterms:created>
  <dcterms:modified xsi:type="dcterms:W3CDTF">2025-08-31T20:53:12Z</dcterms:modified>
</cp:coreProperties>
</file>