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Inter"/>
      <p:regular r:id="rId17"/>
    </p:embeddedFont>
    <p:embeddedFont>
      <p:font typeface="Inter"/>
      <p:regular r:id="rId18"/>
    </p:embeddedFont>
    <p:embeddedFont>
      <p:font typeface="Inter"/>
      <p:regular r:id="rId19"/>
    </p:embeddedFont>
    <p:embeddedFont>
      <p:font typeface="Inter"/>
      <p:regular r:id="rId20"/>
    </p:embeddedFont>
    <p:embeddedFont>
      <p:font typeface="Inter"/>
      <p:regular r:id="rId21"/>
    </p:embeddedFont>
    <p:embeddedFont>
      <p:font typeface="Inter"/>
      <p:regular r:id="rId22"/>
    </p:embeddedFont>
    <p:embeddedFont>
      <p:font typeface="Inter"/>
      <p:regular r:id="rId23"/>
    </p:embeddedFont>
    <p:embeddedFont>
      <p:font typeface="Inter"/>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 Id="rId23" Type="http://schemas.openxmlformats.org/officeDocument/2006/relationships/font" Target="fonts/font7.fntdata"/><Relationship Id="rId2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939FAF"/>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366183"/>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000000"/>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png"/><Relationship Id="rId12" Type="http://schemas.openxmlformats.org/officeDocument/2006/relationships/image" Target="../media/image-6-12.png"/><Relationship Id="rId13" Type="http://schemas.openxmlformats.org/officeDocument/2006/relationships/slideLayout" Target="../slideLayouts/slideLayout7.xml"/><Relationship Id="rId1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image" Target="../media/image-8-12.png"/><Relationship Id="rId13" Type="http://schemas.openxmlformats.org/officeDocument/2006/relationships/slideLayout" Target="../slideLayouts/slideLayout9.xml"/><Relationship Id="rId1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slideLayout" Target="../slideLayouts/slideLayout10.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00">
              <a:alpha val="80000"/>
            </a:srgbClr>
          </a:solidFill>
          <a:ln/>
        </p:spPr>
      </p:sp>
      <p:sp>
        <p:nvSpPr>
          <p:cNvPr id="4" name="Text 1"/>
          <p:cNvSpPr/>
          <p:nvPr/>
        </p:nvSpPr>
        <p:spPr>
          <a:xfrm>
            <a:off x="877729" y="3497104"/>
            <a:ext cx="12874823" cy="620078"/>
          </a:xfrm>
          <a:prstGeom prst="rect">
            <a:avLst/>
          </a:prstGeom>
          <a:noFill/>
          <a:ln/>
        </p:spPr>
        <p:txBody>
          <a:bodyPr wrap="none" lIns="0" tIns="0" rIns="0" bIns="0" rtlCol="0" anchor="t"/>
          <a:lstStyle/>
          <a:p>
            <a:pPr algn="ctr" indent="0" marL="0">
              <a:lnSpc>
                <a:spcPts val="4850"/>
              </a:lnSpc>
              <a:buNone/>
            </a:pPr>
            <a:r>
              <a:rPr lang="en-US" sz="3900" b="1" dirty="0">
                <a:solidFill>
                  <a:srgbClr val="FFFFFF"/>
                </a:solidFill>
                <a:latin typeface="Inter Bold" pitchFamily="34" charset="0"/>
                <a:ea typeface="Inter Bold" pitchFamily="34" charset="-122"/>
                <a:cs typeface="Inter Bold" pitchFamily="34" charset="-120"/>
              </a:rPr>
              <a:t>International Business Consulting at AMETAZ GROUP</a:t>
            </a:r>
            <a:endParaRPr lang="en-US" sz="3900" dirty="0"/>
          </a:p>
        </p:txBody>
      </p:sp>
      <p:sp>
        <p:nvSpPr>
          <p:cNvPr id="5" name="Text 2"/>
          <p:cNvSpPr/>
          <p:nvPr/>
        </p:nvSpPr>
        <p:spPr>
          <a:xfrm>
            <a:off x="793790" y="4414838"/>
            <a:ext cx="13042821" cy="317540"/>
          </a:xfrm>
          <a:prstGeom prst="rect">
            <a:avLst/>
          </a:prstGeom>
          <a:noFill/>
          <a:ln/>
        </p:spPr>
        <p:txBody>
          <a:bodyPr wrap="none" lIns="0" tIns="0" rIns="0" bIns="0" rtlCol="0" anchor="t"/>
          <a:lstStyle/>
          <a:p>
            <a:pPr algn="ctr" indent="0" marL="0">
              <a:lnSpc>
                <a:spcPts val="2500"/>
              </a:lnSpc>
              <a:buNone/>
            </a:pPr>
            <a:r>
              <a:rPr lang="en-US" sz="1550" dirty="0">
                <a:solidFill>
                  <a:srgbClr val="FFFFFF"/>
                </a:solidFill>
                <a:latin typeface="Inter" pitchFamily="34" charset="0"/>
                <a:ea typeface="Inter" pitchFamily="34" charset="-122"/>
                <a:cs typeface="Inter" pitchFamily="34" charset="-120"/>
              </a:rPr>
              <a:t>Bridging Cultures, Architecting Global Strategies, and Cultivating Market Leadership</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4896088" y="428149"/>
            <a:ext cx="4838224" cy="389096"/>
          </a:xfrm>
          <a:prstGeom prst="rect">
            <a:avLst/>
          </a:prstGeom>
          <a:noFill/>
          <a:ln/>
        </p:spPr>
        <p:txBody>
          <a:bodyPr wrap="none" lIns="0" tIns="0" rIns="0" bIns="0" rtlCol="0" anchor="t"/>
          <a:lstStyle/>
          <a:p>
            <a:pPr algn="ctr" indent="0" marL="0">
              <a:lnSpc>
                <a:spcPts val="3050"/>
              </a:lnSpc>
              <a:buNone/>
            </a:pPr>
            <a:r>
              <a:rPr lang="en-US" sz="2450" b="1" dirty="0">
                <a:solidFill>
                  <a:srgbClr val="FFFFFF"/>
                </a:solidFill>
                <a:latin typeface="Inter Bold" pitchFamily="34" charset="0"/>
                <a:ea typeface="Inter Bold" pitchFamily="34" charset="-122"/>
                <a:cs typeface="Inter Bold" pitchFamily="34" charset="-120"/>
              </a:rPr>
              <a:t>Your Partner for Global Success</a:t>
            </a:r>
            <a:endParaRPr lang="en-US" sz="2450" dirty="0"/>
          </a:p>
        </p:txBody>
      </p:sp>
      <p:sp>
        <p:nvSpPr>
          <p:cNvPr id="3" name="Text 1"/>
          <p:cNvSpPr/>
          <p:nvPr/>
        </p:nvSpPr>
        <p:spPr>
          <a:xfrm>
            <a:off x="856178" y="1362075"/>
            <a:ext cx="13151525" cy="875824"/>
          </a:xfrm>
          <a:prstGeom prst="rect">
            <a:avLst/>
          </a:prstGeom>
          <a:noFill/>
          <a:ln/>
        </p:spPr>
        <p:txBody>
          <a:bodyPr wrap="square" lIns="0" tIns="0" rIns="0" bIns="0" rtlCol="0" anchor="t"/>
          <a:lstStyle/>
          <a:p>
            <a:pPr algn="ctr" indent="0" marL="0">
              <a:lnSpc>
                <a:spcPts val="2250"/>
              </a:lnSpc>
              <a:buNone/>
            </a:pPr>
            <a:r>
              <a:rPr lang="en-US" sz="1800" b="1" dirty="0">
                <a:solidFill>
                  <a:srgbClr val="FFFFFF"/>
                </a:solidFill>
                <a:latin typeface="Inter Bold" pitchFamily="34" charset="0"/>
                <a:ea typeface="Inter Bold" pitchFamily="34" charset="-122"/>
                <a:cs typeface="Inter Bold" pitchFamily="34" charset="-120"/>
              </a:rPr>
              <a:t>"At AMETAZ GROUP, we perceive globalization not merely as geographical expansion, but as a bridge connecting cultures, ideas, and opportunities; an intelligent, responsible, and human-centric journey that redefines the boundaries of possibility and forges a shared future for all."</a:t>
            </a:r>
            <a:endParaRPr lang="en-US" sz="1800" dirty="0"/>
          </a:p>
        </p:txBody>
      </p:sp>
      <p:sp>
        <p:nvSpPr>
          <p:cNvPr id="4" name="Shape 2"/>
          <p:cNvSpPr/>
          <p:nvPr/>
        </p:nvSpPr>
        <p:spPr>
          <a:xfrm>
            <a:off x="622697" y="1128593"/>
            <a:ext cx="22860" cy="1342787"/>
          </a:xfrm>
          <a:prstGeom prst="rect">
            <a:avLst/>
          </a:prstGeom>
          <a:solidFill>
            <a:srgbClr val="366183"/>
          </a:solidFill>
          <a:ln/>
        </p:spPr>
      </p:sp>
      <p:pic>
        <p:nvPicPr>
          <p:cNvPr id="5" name="Image 0" descr="preencoded.png">    </p:cNvPr>
          <p:cNvPicPr>
            <a:picLocks noChangeAspect="1"/>
          </p:cNvPicPr>
          <p:nvPr/>
        </p:nvPicPr>
        <p:blipFill>
          <a:blip r:embed="rId1"/>
          <a:stretch>
            <a:fillRect/>
          </a:stretch>
        </p:blipFill>
        <p:spPr>
          <a:xfrm>
            <a:off x="622697" y="2821662"/>
            <a:ext cx="5126117" cy="5126117"/>
          </a:xfrm>
          <a:prstGeom prst="rect">
            <a:avLst/>
          </a:prstGeom>
        </p:spPr>
      </p:pic>
      <p:sp>
        <p:nvSpPr>
          <p:cNvPr id="6" name="Text 3"/>
          <p:cNvSpPr/>
          <p:nvPr/>
        </p:nvSpPr>
        <p:spPr>
          <a:xfrm>
            <a:off x="6136243" y="2786539"/>
            <a:ext cx="7879080" cy="996315"/>
          </a:xfrm>
          <a:prstGeom prst="rect">
            <a:avLst/>
          </a:prstGeom>
          <a:noFill/>
          <a:ln/>
        </p:spPr>
        <p:txBody>
          <a:bodyPr wrap="square" lIns="0" tIns="0" rIns="0" bIns="0" rtlCol="0" anchor="t"/>
          <a:lstStyle/>
          <a:p>
            <a:pPr algn="ctr" indent="0" marL="0">
              <a:lnSpc>
                <a:spcPts val="1950"/>
              </a:lnSpc>
              <a:buNone/>
            </a:pPr>
            <a:r>
              <a:rPr lang="en-US" sz="1200" dirty="0">
                <a:solidFill>
                  <a:srgbClr val="FFFFFF"/>
                </a:solidFill>
                <a:latin typeface="Inter" pitchFamily="34" charset="0"/>
                <a:ea typeface="Inter" pitchFamily="34" charset="-122"/>
                <a:cs typeface="Inter" pitchFamily="34" charset="-120"/>
              </a:rPr>
              <a:t>In the complex world of international trade today, organizational success hinges on the ability to manage cross-border complexities, adapt to cultural diversity, and leverage technology intelligently. With a profound understanding of this necessi</a:t>
            </a:r>
            <a:pPr algn="ctr" indent="0" marL="0">
              <a:lnSpc>
                <a:spcPts val="1950"/>
              </a:lnSpc>
              <a:buNone/>
            </a:pPr>
            <a:r>
              <a:rPr lang="en-US" sz="1200" dirty="0">
                <a:solidFill>
                  <a:srgbClr val="FFFFFF"/>
                </a:solidFill>
                <a:latin typeface="Inter" pitchFamily="34" charset="0"/>
                <a:ea typeface="Inter" pitchFamily="34" charset="-122"/>
                <a:cs typeface="Inter" pitchFamily="34" charset="-120"/>
              </a:rPr>
              <a:t>ty, </a:t>
            </a:r>
            <a:pPr algn="ctr" indent="0" marL="0">
              <a:lnSpc>
                <a:spcPts val="1950"/>
              </a:lnSpc>
              <a:buNone/>
            </a:pPr>
            <a:r>
              <a:rPr lang="en-US" sz="1200" b="1" dirty="0">
                <a:solidFill>
                  <a:srgbClr val="FFFFFF"/>
                </a:solidFill>
                <a:latin typeface="Inter" pitchFamily="34" charset="0"/>
                <a:ea typeface="Inter" pitchFamily="34" charset="-122"/>
                <a:cs typeface="Inter" pitchFamily="34" charset="-120"/>
              </a:rPr>
              <a:t>AMETAZ GROUP</a:t>
            </a:r>
            <a:pPr algn="ctr" indent="0" marL="0">
              <a:lnSpc>
                <a:spcPts val="1950"/>
              </a:lnSpc>
              <a:buNone/>
            </a:pPr>
            <a:r>
              <a:rPr lang="en-US" sz="1200" dirty="0">
                <a:solidFill>
                  <a:srgbClr val="FFFFFF"/>
                </a:solidFill>
                <a:latin typeface="Inter" pitchFamily="34" charset="0"/>
                <a:ea typeface="Inter" pitchFamily="34" charset="-122"/>
                <a:cs typeface="Inter" pitchFamily="34" charset="-120"/>
              </a:rPr>
              <a:t> positions itself as the strategic partner of choice for organizations on their globalization journey.</a:t>
            </a:r>
            <a:endParaRPr lang="en-US" sz="1200" dirty="0"/>
          </a:p>
        </p:txBody>
      </p:sp>
      <p:sp>
        <p:nvSpPr>
          <p:cNvPr id="7" name="Text 4"/>
          <p:cNvSpPr/>
          <p:nvPr/>
        </p:nvSpPr>
        <p:spPr>
          <a:xfrm>
            <a:off x="6136243" y="3922871"/>
            <a:ext cx="7879080" cy="1494473"/>
          </a:xfrm>
          <a:prstGeom prst="rect">
            <a:avLst/>
          </a:prstGeom>
          <a:noFill/>
          <a:ln/>
        </p:spPr>
        <p:txBody>
          <a:bodyPr wrap="square" lIns="0" tIns="0" rIns="0" bIns="0" rtlCol="0" anchor="t"/>
          <a:lstStyle/>
          <a:p>
            <a:pPr algn="ctr" indent="0" marL="0">
              <a:lnSpc>
                <a:spcPts val="1950"/>
              </a:lnSpc>
              <a:buNone/>
            </a:pPr>
            <a:r>
              <a:rPr lang="en-US" sz="1200" dirty="0">
                <a:solidFill>
                  <a:srgbClr val="FFFFFF"/>
                </a:solidFill>
                <a:latin typeface="Inter" pitchFamily="34" charset="0"/>
                <a:ea typeface="Inter" pitchFamily="34" charset="-122"/>
                <a:cs typeface="Inter" pitchFamily="34" charset="-120"/>
              </a:rPr>
              <a:t>The company's international business consulting services are architected upon the principles of </a:t>
            </a:r>
            <a:pPr algn="ctr" indent="0" marL="0">
              <a:lnSpc>
                <a:spcPts val="1950"/>
              </a:lnSpc>
              <a:buNone/>
            </a:pPr>
            <a:r>
              <a:rPr lang="en-US" sz="1200" b="1" dirty="0">
                <a:solidFill>
                  <a:srgbClr val="FFFFFF"/>
                </a:solidFill>
                <a:latin typeface="Inter" pitchFamily="34" charset="0"/>
                <a:ea typeface="Inter" pitchFamily="34" charset="-122"/>
                <a:cs typeface="Inter" pitchFamily="34" charset="-120"/>
              </a:rPr>
              <a:t>strategy</a:t>
            </a:r>
            <a:pPr algn="ctr" indent="0" marL="0">
              <a:lnSpc>
                <a:spcPts val="1950"/>
              </a:lnSpc>
              <a:buNone/>
            </a:pPr>
            <a:r>
              <a:rPr lang="en-US" sz="1200" dirty="0">
                <a:solidFill>
                  <a:srgbClr val="FFFFFF"/>
                </a:solidFill>
                <a:latin typeface="Inter" pitchFamily="34" charset="0"/>
                <a:ea typeface="Inter" pitchFamily="34" charset="-122"/>
                <a:cs typeface="Inter" pitchFamily="34" charset="-120"/>
              </a:rPr>
              <a:t> (developing long-term solutions for sustainable competitive advantage); </a:t>
            </a:r>
            <a:pPr algn="ctr" indent="0" marL="0">
              <a:lnSpc>
                <a:spcPts val="1950"/>
              </a:lnSpc>
              <a:buNone/>
            </a:pPr>
            <a:r>
              <a:rPr lang="en-US" sz="1200" b="1" dirty="0">
                <a:solidFill>
                  <a:srgbClr val="FFFFFF"/>
                </a:solidFill>
                <a:latin typeface="Inter" pitchFamily="34" charset="0"/>
                <a:ea typeface="Inter" pitchFamily="34" charset="-122"/>
                <a:cs typeface="Inter" pitchFamily="34" charset="-120"/>
              </a:rPr>
              <a:t>adaptation</a:t>
            </a:r>
            <a:pPr algn="ctr" indent="0" marL="0">
              <a:lnSpc>
                <a:spcPts val="1950"/>
              </a:lnSpc>
              <a:buNone/>
            </a:pPr>
            <a:r>
              <a:rPr lang="en-US" sz="1200" dirty="0">
                <a:solidFill>
                  <a:srgbClr val="FFFFFF"/>
                </a:solidFill>
                <a:latin typeface="Inter" pitchFamily="34" charset="0"/>
                <a:ea typeface="Inter" pitchFamily="34" charset="-122"/>
                <a:cs typeface="Inter" pitchFamily="34" charset="-120"/>
              </a:rPr>
              <a:t> (designing solutions compatible with the unique conditions, culture, and laws of each market); </a:t>
            </a:r>
            <a:pPr algn="ctr" indent="0" marL="0">
              <a:lnSpc>
                <a:spcPts val="1950"/>
              </a:lnSpc>
              <a:buNone/>
            </a:pPr>
            <a:r>
              <a:rPr lang="en-US" sz="1200" b="1" dirty="0">
                <a:solidFill>
                  <a:srgbClr val="FFFFFF"/>
                </a:solidFill>
                <a:latin typeface="Inter" pitchFamily="34" charset="0"/>
                <a:ea typeface="Inter" pitchFamily="34" charset="-122"/>
                <a:cs typeface="Inter" pitchFamily="34" charset="-120"/>
              </a:rPr>
              <a:t>innovation</a:t>
            </a:r>
            <a:pPr algn="ctr" indent="0" marL="0">
              <a:lnSpc>
                <a:spcPts val="1950"/>
              </a:lnSpc>
              <a:buNone/>
            </a:pPr>
            <a:r>
              <a:rPr lang="en-US" sz="1200" dirty="0">
                <a:solidFill>
                  <a:srgbClr val="FFFFFF"/>
                </a:solidFill>
                <a:latin typeface="Inter" pitchFamily="34" charset="0"/>
                <a:ea typeface="Inter" pitchFamily="34" charset="-122"/>
                <a:cs typeface="Inter" pitchFamily="34" charset="-120"/>
              </a:rPr>
              <a:t> (utilizing the latest technologies and methodologies); </a:t>
            </a:r>
            <a:pPr algn="ctr" indent="0" marL="0">
              <a:lnSpc>
                <a:spcPts val="1950"/>
              </a:lnSpc>
              <a:buNone/>
            </a:pPr>
            <a:r>
              <a:rPr lang="en-US" sz="1200" b="1" dirty="0">
                <a:solidFill>
                  <a:srgbClr val="FFFFFF"/>
                </a:solidFill>
                <a:latin typeface="Inter" pitchFamily="34" charset="0"/>
                <a:ea typeface="Inter" pitchFamily="34" charset="-122"/>
                <a:cs typeface="Inter" pitchFamily="34" charset="-120"/>
              </a:rPr>
              <a:t>integration</a:t>
            </a:r>
            <a:pPr algn="ctr" indent="0" marL="0">
              <a:lnSpc>
                <a:spcPts val="1950"/>
              </a:lnSpc>
              <a:buNone/>
            </a:pPr>
            <a:r>
              <a:rPr lang="en-US" sz="1200" dirty="0">
                <a:solidFill>
                  <a:srgbClr val="FFFFFF"/>
                </a:solidFill>
                <a:latin typeface="Inter" pitchFamily="34" charset="0"/>
                <a:ea typeface="Inter" pitchFamily="34" charset="-122"/>
                <a:cs typeface="Inter" pitchFamily="34" charset="-120"/>
              </a:rPr>
              <a:t> (creating cohesive systems that cover all aspects of global operations); and </a:t>
            </a:r>
            <a:pPr algn="ctr" indent="0" marL="0">
              <a:lnSpc>
                <a:spcPts val="1950"/>
              </a:lnSpc>
              <a:buNone/>
            </a:pPr>
            <a:r>
              <a:rPr lang="en-US" sz="1200" b="1" dirty="0">
                <a:solidFill>
                  <a:srgbClr val="FFFFFF"/>
                </a:solidFill>
                <a:latin typeface="Inter" pitchFamily="34" charset="0"/>
                <a:ea typeface="Inter" pitchFamily="34" charset="-122"/>
                <a:cs typeface="Inter" pitchFamily="34" charset="-120"/>
              </a:rPr>
              <a:t>human-centricity</a:t>
            </a:r>
            <a:pPr algn="ctr" indent="0" marL="0">
              <a:lnSpc>
                <a:spcPts val="1950"/>
              </a:lnSpc>
              <a:buNone/>
            </a:pPr>
            <a:r>
              <a:rPr lang="en-US" sz="1200" dirty="0">
                <a:solidFill>
                  <a:srgbClr val="FFFFFF"/>
                </a:solidFill>
                <a:latin typeface="Inter" pitchFamily="34" charset="0"/>
                <a:ea typeface="Inter" pitchFamily="34" charset="-122"/>
                <a:cs typeface="Inter" pitchFamily="34" charset="-120"/>
              </a:rPr>
              <a:t> (focusing on developing people, teams, and effective organizational cultures in international environments).</a:t>
            </a:r>
            <a:endParaRPr lang="en-US" sz="1200" dirty="0"/>
          </a:p>
        </p:txBody>
      </p:sp>
      <p:sp>
        <p:nvSpPr>
          <p:cNvPr id="8" name="Text 5"/>
          <p:cNvSpPr/>
          <p:nvPr/>
        </p:nvSpPr>
        <p:spPr>
          <a:xfrm>
            <a:off x="6136243" y="5557361"/>
            <a:ext cx="7879080" cy="1245394"/>
          </a:xfrm>
          <a:prstGeom prst="rect">
            <a:avLst/>
          </a:prstGeom>
          <a:noFill/>
          <a:ln/>
        </p:spPr>
        <p:txBody>
          <a:bodyPr wrap="square" lIns="0" tIns="0" rIns="0" bIns="0" rtlCol="0" anchor="t"/>
          <a:lstStyle/>
          <a:p>
            <a:pPr algn="ctr" indent="0" marL="0">
              <a:lnSpc>
                <a:spcPts val="1950"/>
              </a:lnSpc>
              <a:buNone/>
            </a:pPr>
            <a:r>
              <a:rPr lang="en-US" sz="1200" dirty="0">
                <a:solidFill>
                  <a:srgbClr val="FFFFFF"/>
                </a:solidFill>
                <a:latin typeface="Inter" pitchFamily="34" charset="0"/>
                <a:ea typeface="Inter" pitchFamily="34" charset="-122"/>
                <a:cs typeface="Inter" pitchFamily="34" charset="-120"/>
              </a:rPr>
              <a:t>Collaborating wit</a:t>
            </a:r>
            <a:pPr algn="ctr" indent="0" marL="0">
              <a:lnSpc>
                <a:spcPts val="1950"/>
              </a:lnSpc>
              <a:buNone/>
            </a:pPr>
            <a:r>
              <a:rPr lang="en-US" sz="1200" dirty="0">
                <a:solidFill>
                  <a:srgbClr val="FFFFFF"/>
                </a:solidFill>
                <a:latin typeface="Inter" pitchFamily="34" charset="0"/>
                <a:ea typeface="Inter" pitchFamily="34" charset="-122"/>
                <a:cs typeface="Inter" pitchFamily="34" charset="-120"/>
              </a:rPr>
              <a:t>h </a:t>
            </a:r>
            <a:pPr algn="ctr" indent="0" marL="0">
              <a:lnSpc>
                <a:spcPts val="1950"/>
              </a:lnSpc>
              <a:buNone/>
            </a:pPr>
            <a:r>
              <a:rPr lang="en-US" sz="1200" b="1" dirty="0">
                <a:solidFill>
                  <a:srgbClr val="FFFFFF"/>
                </a:solidFill>
                <a:latin typeface="Inter" pitchFamily="34" charset="0"/>
                <a:ea typeface="Inter" pitchFamily="34" charset="-122"/>
                <a:cs typeface="Inter" pitchFamily="34" charset="-120"/>
              </a:rPr>
              <a:t>AMETAZ GROUP</a:t>
            </a:r>
            <a:pPr algn="ctr" indent="0" marL="0">
              <a:lnSpc>
                <a:spcPts val="1950"/>
              </a:lnSpc>
              <a:buNone/>
            </a:pPr>
            <a:r>
              <a:rPr lang="en-US" sz="1200" dirty="0">
                <a:solidFill>
                  <a:srgbClr val="FFFFFF"/>
                </a:solidFill>
                <a:latin typeface="Inter" pitchFamily="34" charset="0"/>
                <a:ea typeface="Inter" pitchFamily="34" charset="-122"/>
                <a:cs typeface="Inter" pitchFamily="34" charset="-120"/>
              </a:rPr>
              <a:t> em</a:t>
            </a:r>
            <a:pPr algn="ctr" indent="0" marL="0">
              <a:lnSpc>
                <a:spcPts val="1950"/>
              </a:lnSpc>
              <a:buNone/>
            </a:pPr>
            <a:r>
              <a:rPr lang="en-US" sz="1200" dirty="0">
                <a:solidFill>
                  <a:srgbClr val="FFFFFF"/>
                </a:solidFill>
                <a:latin typeface="Inter" pitchFamily="34" charset="0"/>
                <a:ea typeface="Inter" pitchFamily="34" charset="-122"/>
                <a:cs typeface="Inter" pitchFamily="34" charset="-120"/>
              </a:rPr>
              <a:t>powers organizations to enter new global markets with confidence and efficiency, minimize the risks of international operations while maximizing opportunities, optimize global operations through digital technologies, build strong organizational cultures and effective multicultural teams, and create a positive impact on local communities and the environment in their regions of operation.</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1660446" y="1068586"/>
            <a:ext cx="11309509" cy="496133"/>
          </a:xfrm>
          <a:prstGeom prst="rect">
            <a:avLst/>
          </a:prstGeom>
          <a:noFill/>
          <a:ln/>
        </p:spPr>
        <p:txBody>
          <a:bodyPr wrap="none" lIns="0" tIns="0" rIns="0" bIns="0" rtlCol="0" anchor="t"/>
          <a:lstStyle/>
          <a:p>
            <a:pPr algn="ctr" indent="0" marL="0">
              <a:lnSpc>
                <a:spcPts val="3900"/>
              </a:lnSpc>
              <a:buNone/>
            </a:pPr>
            <a:r>
              <a:rPr lang="en-US" sz="3100" b="1" dirty="0">
                <a:solidFill>
                  <a:srgbClr val="010141"/>
                </a:solidFill>
                <a:latin typeface="Inter Bold" pitchFamily="34" charset="0"/>
                <a:ea typeface="Inter Bold" pitchFamily="34" charset="-122"/>
                <a:cs typeface="Inter Bold" pitchFamily="34" charset="-120"/>
              </a:rPr>
              <a:t>Globalization and the Strategic Imperative for Consultancy</a:t>
            </a:r>
            <a:endParaRPr lang="en-US" sz="3100" dirty="0"/>
          </a:p>
        </p:txBody>
      </p:sp>
      <p:sp>
        <p:nvSpPr>
          <p:cNvPr id="3" name="Text 1"/>
          <p:cNvSpPr/>
          <p:nvPr/>
        </p:nvSpPr>
        <p:spPr>
          <a:xfrm>
            <a:off x="793790" y="1966555"/>
            <a:ext cx="7632025" cy="1587698"/>
          </a:xfrm>
          <a:prstGeom prst="rect">
            <a:avLst/>
          </a:prstGeom>
          <a:noFill/>
          <a:ln/>
        </p:spPr>
        <p:txBody>
          <a:bodyPr wrap="square" lIns="0" tIns="0" rIns="0" bIns="0" rtlCol="0" anchor="t"/>
          <a:lstStyle/>
          <a:p>
            <a:pPr algn="ctr" indent="0" marL="0">
              <a:lnSpc>
                <a:spcPts val="2500"/>
              </a:lnSpc>
              <a:buNone/>
            </a:pPr>
            <a:r>
              <a:rPr lang="en-US" sz="1550" dirty="0">
                <a:solidFill>
                  <a:srgbClr val="010141"/>
                </a:solidFill>
                <a:latin typeface="Inter" pitchFamily="34" charset="0"/>
                <a:ea typeface="Inter" pitchFamily="34" charset="-122"/>
                <a:cs typeface="Inter" pitchFamily="34" charset="-120"/>
              </a:rPr>
              <a:t>In today's interconnected economy, globalization is no longer a choice but an existential imperative for organizational survival and growth. With the expansion of markets, intensifying cross-border competition, and escalating geopolitical complexities, organizations require sophisticated strategies to navigate international market entry or expand their global operations.</a:t>
            </a:r>
            <a:endParaRPr lang="en-US" sz="1550" dirty="0"/>
          </a:p>
        </p:txBody>
      </p:sp>
      <p:sp>
        <p:nvSpPr>
          <p:cNvPr id="4" name="Text 2"/>
          <p:cNvSpPr/>
          <p:nvPr/>
        </p:nvSpPr>
        <p:spPr>
          <a:xfrm>
            <a:off x="793790" y="3732848"/>
            <a:ext cx="7632025" cy="2540318"/>
          </a:xfrm>
          <a:prstGeom prst="rect">
            <a:avLst/>
          </a:prstGeom>
          <a:noFill/>
          <a:ln/>
        </p:spPr>
        <p:txBody>
          <a:bodyPr wrap="square" lIns="0" tIns="0" rIns="0" bIns="0" rtlCol="0" anchor="t"/>
          <a:lstStyle/>
          <a:p>
            <a:pPr algn="ctr" indent="0" marL="0">
              <a:lnSpc>
                <a:spcPts val="2500"/>
              </a:lnSpc>
              <a:buNone/>
            </a:pPr>
            <a:r>
              <a:rPr lang="en-US" sz="1550" dirty="0">
                <a:solidFill>
                  <a:srgbClr val="010141"/>
                </a:solidFill>
                <a:latin typeface="Inter" pitchFamily="34" charset="0"/>
                <a:ea typeface="Inter" pitchFamily="34" charset="-122"/>
                <a:cs typeface="Inter" pitchFamily="34" charset="-120"/>
              </a:rPr>
              <a:t>AMETAZ GROUP, with a profound understanding of this transformation, has architected its international business consulting services upon the foundational principles of strategic, cultural, and technological acumen. By amalgamating multidisciplinary expertise in international management, global economics, and digital technologies, the company serves as an indispensable navigator for organizations on their globalization journey, enabling them not merely to penetrate new markets but to establish themselves as influential protagonists in the global economy.</a:t>
            </a:r>
            <a:endParaRPr lang="en-US" sz="1550" dirty="0"/>
          </a:p>
        </p:txBody>
      </p:sp>
      <p:pic>
        <p:nvPicPr>
          <p:cNvPr id="5" name="Image 0" descr="preencoded.png">    </p:cNvPr>
          <p:cNvPicPr>
            <a:picLocks noChangeAspect="1"/>
          </p:cNvPicPr>
          <p:nvPr/>
        </p:nvPicPr>
        <p:blipFill>
          <a:blip r:embed="rId1"/>
          <a:stretch>
            <a:fillRect/>
          </a:stretch>
        </p:blipFill>
        <p:spPr>
          <a:xfrm>
            <a:off x="8917543" y="2011204"/>
            <a:ext cx="4926568" cy="49265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009668" y="434697"/>
            <a:ext cx="6611064" cy="394454"/>
          </a:xfrm>
          <a:prstGeom prst="rect">
            <a:avLst/>
          </a:prstGeom>
          <a:noFill/>
          <a:ln/>
        </p:spPr>
        <p:txBody>
          <a:bodyPr wrap="none" lIns="0" tIns="0" rIns="0" bIns="0" rtlCol="0" anchor="t"/>
          <a:lstStyle/>
          <a:p>
            <a:pPr algn="ctr" indent="0" marL="0">
              <a:lnSpc>
                <a:spcPts val="3100"/>
              </a:lnSpc>
              <a:buNone/>
            </a:pPr>
            <a:r>
              <a:rPr lang="en-US" sz="2450" b="1" dirty="0">
                <a:solidFill>
                  <a:srgbClr val="010141"/>
                </a:solidFill>
                <a:latin typeface="Inter Bold" pitchFamily="34" charset="0"/>
                <a:ea typeface="Inter Bold" pitchFamily="34" charset="-122"/>
                <a:cs typeface="Inter Bold" pitchFamily="34" charset="-120"/>
              </a:rPr>
              <a:t>A Global Definition of Business Consulting:</a:t>
            </a:r>
            <a:endParaRPr lang="en-US" sz="2450" dirty="0"/>
          </a:p>
        </p:txBody>
      </p:sp>
      <p:sp>
        <p:nvSpPr>
          <p:cNvPr id="3" name="Text 1"/>
          <p:cNvSpPr/>
          <p:nvPr/>
        </p:nvSpPr>
        <p:spPr>
          <a:xfrm>
            <a:off x="4466868" y="986909"/>
            <a:ext cx="5696545" cy="394454"/>
          </a:xfrm>
          <a:prstGeom prst="rect">
            <a:avLst/>
          </a:prstGeom>
          <a:noFill/>
          <a:ln/>
        </p:spPr>
        <p:txBody>
          <a:bodyPr wrap="none" lIns="0" tIns="0" rIns="0" bIns="0" rtlCol="0" anchor="t"/>
          <a:lstStyle/>
          <a:p>
            <a:pPr algn="ctr" indent="0" marL="0">
              <a:lnSpc>
                <a:spcPts val="3100"/>
              </a:lnSpc>
              <a:buNone/>
            </a:pPr>
            <a:r>
              <a:rPr lang="en-US" sz="2450" b="1" dirty="0">
                <a:solidFill>
                  <a:srgbClr val="010141"/>
                </a:solidFill>
                <a:latin typeface="Inter Bold" pitchFamily="34" charset="0"/>
                <a:ea typeface="Inter Bold" pitchFamily="34" charset="-122"/>
                <a:cs typeface="Inter Bold" pitchFamily="34" charset="-120"/>
              </a:rPr>
              <a:t> Redefining Conventional Boundaries</a:t>
            </a:r>
            <a:endParaRPr lang="en-US" sz="2450" dirty="0"/>
          </a:p>
        </p:txBody>
      </p:sp>
      <p:sp>
        <p:nvSpPr>
          <p:cNvPr id="4" name="Text 2"/>
          <p:cNvSpPr/>
          <p:nvPr/>
        </p:nvSpPr>
        <p:spPr>
          <a:xfrm>
            <a:off x="631269" y="1618059"/>
            <a:ext cx="13367861" cy="505063"/>
          </a:xfrm>
          <a:prstGeom prst="rect">
            <a:avLst/>
          </a:prstGeom>
          <a:noFill/>
          <a:ln/>
        </p:spPr>
        <p:txBody>
          <a:bodyPr wrap="square" lIns="0" tIns="0" rIns="0" bIns="0" rtlCol="0" anchor="t"/>
          <a:lstStyle/>
          <a:p>
            <a:pPr algn="ctr" indent="0" marL="0">
              <a:lnSpc>
                <a:spcPts val="1950"/>
              </a:lnSpc>
              <a:buNone/>
            </a:pPr>
            <a:r>
              <a:rPr lang="en-US" sz="1200" dirty="0">
                <a:solidFill>
                  <a:srgbClr val="010141"/>
                </a:solidFill>
                <a:latin typeface="Inter" pitchFamily="34" charset="0"/>
                <a:ea typeface="Inter" pitchFamily="34" charset="-122"/>
                <a:cs typeface="Inter" pitchFamily="34" charset="-120"/>
              </a:rPr>
              <a:t>From a global vantage point, international business consulting is a comprehensive strategic service that empowers organizations to design, implement, and manage cross-border operations. This domain can be delineated across four principal dimensions:</a:t>
            </a:r>
            <a:endParaRPr lang="en-US" sz="1200" dirty="0"/>
          </a:p>
        </p:txBody>
      </p:sp>
      <p:sp>
        <p:nvSpPr>
          <p:cNvPr id="5" name="Shape 3"/>
          <p:cNvSpPr/>
          <p:nvPr/>
        </p:nvSpPr>
        <p:spPr>
          <a:xfrm>
            <a:off x="631269" y="2537341"/>
            <a:ext cx="6604992" cy="2431494"/>
          </a:xfrm>
          <a:prstGeom prst="roundRect">
            <a:avLst>
              <a:gd name="adj" fmla="val 4513"/>
            </a:avLst>
          </a:prstGeom>
          <a:solidFill>
            <a:srgbClr val="FFFFFF"/>
          </a:solidFill>
          <a:ln/>
        </p:spPr>
      </p:sp>
      <p:sp>
        <p:nvSpPr>
          <p:cNvPr id="6" name="Shape 4"/>
          <p:cNvSpPr/>
          <p:nvPr/>
        </p:nvSpPr>
        <p:spPr>
          <a:xfrm>
            <a:off x="631269" y="2514481"/>
            <a:ext cx="6604992" cy="91440"/>
          </a:xfrm>
          <a:prstGeom prst="roundRect">
            <a:avLst>
              <a:gd name="adj" fmla="val 72492"/>
            </a:avLst>
          </a:prstGeom>
          <a:solidFill>
            <a:srgbClr val="366183"/>
          </a:solidFill>
          <a:ln/>
        </p:spPr>
      </p:sp>
      <p:sp>
        <p:nvSpPr>
          <p:cNvPr id="7" name="Shape 5"/>
          <p:cNvSpPr/>
          <p:nvPr/>
        </p:nvSpPr>
        <p:spPr>
          <a:xfrm>
            <a:off x="3697010" y="2300645"/>
            <a:ext cx="473393" cy="473393"/>
          </a:xfrm>
          <a:prstGeom prst="roundRect">
            <a:avLst>
              <a:gd name="adj" fmla="val 193159"/>
            </a:avLst>
          </a:prstGeom>
          <a:solidFill>
            <a:srgbClr val="366183"/>
          </a:solidFill>
          <a:ln/>
        </p:spPr>
      </p:sp>
      <p:sp>
        <p:nvSpPr>
          <p:cNvPr id="8" name="Text 6"/>
          <p:cNvSpPr/>
          <p:nvPr/>
        </p:nvSpPr>
        <p:spPr>
          <a:xfrm>
            <a:off x="3839051" y="2418993"/>
            <a:ext cx="189309" cy="236696"/>
          </a:xfrm>
          <a:prstGeom prst="rect">
            <a:avLst/>
          </a:prstGeom>
          <a:noFill/>
          <a:ln/>
        </p:spPr>
        <p:txBody>
          <a:bodyPr wrap="none" lIns="0" tIns="0" rIns="0" bIns="0" rtlCol="0" anchor="t"/>
          <a:lstStyle/>
          <a:p>
            <a:pPr algn="l" indent="0" marL="0">
              <a:lnSpc>
                <a:spcPts val="2350"/>
              </a:lnSpc>
              <a:buNone/>
            </a:pPr>
            <a:r>
              <a:rPr lang="en-US" sz="1450" b="1" dirty="0">
                <a:solidFill>
                  <a:srgbClr val="FFFFFF"/>
                </a:solidFill>
                <a:latin typeface="Inter Bold" pitchFamily="34" charset="0"/>
                <a:ea typeface="Inter Bold" pitchFamily="34" charset="-122"/>
                <a:cs typeface="Inter Bold" pitchFamily="34" charset="-120"/>
              </a:rPr>
              <a:t>1</a:t>
            </a:r>
            <a:endParaRPr lang="en-US" sz="1450" dirty="0"/>
          </a:p>
        </p:txBody>
      </p:sp>
      <p:sp>
        <p:nvSpPr>
          <p:cNvPr id="9" name="Text 7"/>
          <p:cNvSpPr/>
          <p:nvPr/>
        </p:nvSpPr>
        <p:spPr>
          <a:xfrm>
            <a:off x="2544247" y="2931795"/>
            <a:ext cx="2778919" cy="246578"/>
          </a:xfrm>
          <a:prstGeom prst="rect">
            <a:avLst/>
          </a:prstGeom>
          <a:noFill/>
          <a:ln/>
        </p:spPr>
        <p:txBody>
          <a:bodyPr wrap="none" lIns="0" tIns="0" rIns="0" bIns="0" rtlCol="0" anchor="t"/>
          <a:lstStyle/>
          <a:p>
            <a:pPr algn="ctr" indent="0" marL="0">
              <a:lnSpc>
                <a:spcPts val="1900"/>
              </a:lnSpc>
              <a:buNone/>
            </a:pPr>
            <a:r>
              <a:rPr lang="en-US" sz="1550" b="1" dirty="0">
                <a:solidFill>
                  <a:srgbClr val="010141"/>
                </a:solidFill>
                <a:latin typeface="Inter Bold" pitchFamily="34" charset="0"/>
                <a:ea typeface="Inter Bold" pitchFamily="34" charset="-122"/>
                <a:cs typeface="Inter Bold" pitchFamily="34" charset="-120"/>
              </a:rPr>
              <a:t>Global Market Entry Strategy</a:t>
            </a:r>
            <a:endParaRPr lang="en-US" sz="1550" dirty="0"/>
          </a:p>
        </p:txBody>
      </p:sp>
      <p:sp>
        <p:nvSpPr>
          <p:cNvPr id="10" name="Text 8"/>
          <p:cNvSpPr/>
          <p:nvPr/>
        </p:nvSpPr>
        <p:spPr>
          <a:xfrm>
            <a:off x="811887" y="3273028"/>
            <a:ext cx="6243757" cy="1515189"/>
          </a:xfrm>
          <a:prstGeom prst="rect">
            <a:avLst/>
          </a:prstGeom>
          <a:noFill/>
          <a:ln/>
        </p:spPr>
        <p:txBody>
          <a:bodyPr wrap="square" lIns="0" tIns="0" rIns="0" bIns="0" rtlCol="0" anchor="t"/>
          <a:lstStyle/>
          <a:p>
            <a:pPr algn="ctr" indent="0" marL="0">
              <a:lnSpc>
                <a:spcPts val="1950"/>
              </a:lnSpc>
              <a:buNone/>
            </a:pPr>
            <a:r>
              <a:rPr lang="en-US" sz="1200" dirty="0">
                <a:solidFill>
                  <a:srgbClr val="010141"/>
                </a:solidFill>
                <a:latin typeface="Inter" pitchFamily="34" charset="0"/>
                <a:ea typeface="Inter" pitchFamily="34" charset="-122"/>
                <a:cs typeface="Inter" pitchFamily="34" charset="-120"/>
              </a:rPr>
              <a:t>This encompasses the meticulous analysis of target markets, identification of opportunities and threats, and the formulation of optimal pathways for market entry. Strategic options may include direct exporting, joint ventures, local acquisitions, or the establishment of independent subsidiaries. The primary focus is on aligning the strategy with the unique conditions, local regulations, and competitive landscape of each market.</a:t>
            </a:r>
            <a:endParaRPr lang="en-US" sz="1200" dirty="0"/>
          </a:p>
        </p:txBody>
      </p:sp>
      <p:sp>
        <p:nvSpPr>
          <p:cNvPr id="11" name="Shape 9"/>
          <p:cNvSpPr/>
          <p:nvPr/>
        </p:nvSpPr>
        <p:spPr>
          <a:xfrm>
            <a:off x="7394019" y="2537341"/>
            <a:ext cx="6605111" cy="2431494"/>
          </a:xfrm>
          <a:prstGeom prst="roundRect">
            <a:avLst>
              <a:gd name="adj" fmla="val 4513"/>
            </a:avLst>
          </a:prstGeom>
          <a:solidFill>
            <a:srgbClr val="FFFFFF"/>
          </a:solidFill>
          <a:ln/>
        </p:spPr>
      </p:sp>
      <p:sp>
        <p:nvSpPr>
          <p:cNvPr id="12" name="Shape 10"/>
          <p:cNvSpPr/>
          <p:nvPr/>
        </p:nvSpPr>
        <p:spPr>
          <a:xfrm>
            <a:off x="7394019" y="2514481"/>
            <a:ext cx="6605111" cy="91440"/>
          </a:xfrm>
          <a:prstGeom prst="roundRect">
            <a:avLst>
              <a:gd name="adj" fmla="val 72492"/>
            </a:avLst>
          </a:prstGeom>
          <a:solidFill>
            <a:srgbClr val="366183"/>
          </a:solidFill>
          <a:ln/>
        </p:spPr>
      </p:sp>
      <p:sp>
        <p:nvSpPr>
          <p:cNvPr id="13" name="Shape 11"/>
          <p:cNvSpPr/>
          <p:nvPr/>
        </p:nvSpPr>
        <p:spPr>
          <a:xfrm>
            <a:off x="10459879" y="2300645"/>
            <a:ext cx="473393" cy="473393"/>
          </a:xfrm>
          <a:prstGeom prst="roundRect">
            <a:avLst>
              <a:gd name="adj" fmla="val 193159"/>
            </a:avLst>
          </a:prstGeom>
          <a:solidFill>
            <a:srgbClr val="366183"/>
          </a:solidFill>
          <a:ln/>
        </p:spPr>
      </p:sp>
      <p:sp>
        <p:nvSpPr>
          <p:cNvPr id="14" name="Text 12"/>
          <p:cNvSpPr/>
          <p:nvPr/>
        </p:nvSpPr>
        <p:spPr>
          <a:xfrm>
            <a:off x="10601920" y="2418993"/>
            <a:ext cx="189309" cy="236696"/>
          </a:xfrm>
          <a:prstGeom prst="rect">
            <a:avLst/>
          </a:prstGeom>
          <a:noFill/>
          <a:ln/>
        </p:spPr>
        <p:txBody>
          <a:bodyPr wrap="none" lIns="0" tIns="0" rIns="0" bIns="0" rtlCol="0" anchor="t"/>
          <a:lstStyle/>
          <a:p>
            <a:pPr algn="l" indent="0" marL="0">
              <a:lnSpc>
                <a:spcPts val="2350"/>
              </a:lnSpc>
              <a:buNone/>
            </a:pPr>
            <a:r>
              <a:rPr lang="en-US" sz="1450" b="1" dirty="0">
                <a:solidFill>
                  <a:srgbClr val="FFFFFF"/>
                </a:solidFill>
                <a:latin typeface="Inter Bold" pitchFamily="34" charset="0"/>
                <a:ea typeface="Inter Bold" pitchFamily="34" charset="-122"/>
                <a:cs typeface="Inter Bold" pitchFamily="34" charset="-120"/>
              </a:rPr>
              <a:t>2</a:t>
            </a:r>
            <a:endParaRPr lang="en-US" sz="1450" dirty="0"/>
          </a:p>
        </p:txBody>
      </p:sp>
      <p:sp>
        <p:nvSpPr>
          <p:cNvPr id="15" name="Text 13"/>
          <p:cNvSpPr/>
          <p:nvPr/>
        </p:nvSpPr>
        <p:spPr>
          <a:xfrm>
            <a:off x="8871228" y="2931795"/>
            <a:ext cx="3650694" cy="246578"/>
          </a:xfrm>
          <a:prstGeom prst="rect">
            <a:avLst/>
          </a:prstGeom>
          <a:noFill/>
          <a:ln/>
        </p:spPr>
        <p:txBody>
          <a:bodyPr wrap="none" lIns="0" tIns="0" rIns="0" bIns="0" rtlCol="0" anchor="t"/>
          <a:lstStyle/>
          <a:p>
            <a:pPr algn="ctr" indent="0" marL="0">
              <a:lnSpc>
                <a:spcPts val="1900"/>
              </a:lnSpc>
              <a:buNone/>
            </a:pPr>
            <a:r>
              <a:rPr lang="en-US" sz="1550" b="1" dirty="0">
                <a:solidFill>
                  <a:srgbClr val="010141"/>
                </a:solidFill>
                <a:latin typeface="Inter Bold" pitchFamily="34" charset="0"/>
                <a:ea typeface="Inter Bold" pitchFamily="34" charset="-122"/>
                <a:cs typeface="Inter Bold" pitchFamily="34" charset="-120"/>
              </a:rPr>
              <a:t>International Operations Management</a:t>
            </a:r>
            <a:endParaRPr lang="en-US" sz="1550" dirty="0"/>
          </a:p>
        </p:txBody>
      </p:sp>
      <p:sp>
        <p:nvSpPr>
          <p:cNvPr id="16" name="Text 14"/>
          <p:cNvSpPr/>
          <p:nvPr/>
        </p:nvSpPr>
        <p:spPr>
          <a:xfrm>
            <a:off x="7574637" y="3273028"/>
            <a:ext cx="6243876" cy="1262658"/>
          </a:xfrm>
          <a:prstGeom prst="rect">
            <a:avLst/>
          </a:prstGeom>
          <a:noFill/>
          <a:ln/>
        </p:spPr>
        <p:txBody>
          <a:bodyPr wrap="square" lIns="0" tIns="0" rIns="0" bIns="0" rtlCol="0" anchor="t"/>
          <a:lstStyle/>
          <a:p>
            <a:pPr algn="ctr" indent="0" marL="0">
              <a:lnSpc>
                <a:spcPts val="1950"/>
              </a:lnSpc>
              <a:buNone/>
            </a:pPr>
            <a:r>
              <a:rPr lang="en-US" sz="1200" dirty="0">
                <a:solidFill>
                  <a:srgbClr val="010141"/>
                </a:solidFill>
                <a:latin typeface="Inter" pitchFamily="34" charset="0"/>
                <a:ea typeface="Inter" pitchFamily="34" charset="-122"/>
                <a:cs typeface="Inter" pitchFamily="34" charset="-120"/>
              </a:rPr>
              <a:t>This domain is dedicated to optimizing global supply chains, managing international human resources, and coordinating operations across multiple countries. It includes the design of logistical networks, international tax management, and the creation of integrated reporting systems. The overarching goal is to strike an optimal balance between global standardization and local adaptation.</a:t>
            </a:r>
            <a:endParaRPr lang="en-US" sz="1200" dirty="0"/>
          </a:p>
        </p:txBody>
      </p:sp>
      <p:sp>
        <p:nvSpPr>
          <p:cNvPr id="17" name="Shape 15"/>
          <p:cNvSpPr/>
          <p:nvPr/>
        </p:nvSpPr>
        <p:spPr>
          <a:xfrm>
            <a:off x="631269" y="5363289"/>
            <a:ext cx="6604992" cy="2431494"/>
          </a:xfrm>
          <a:prstGeom prst="roundRect">
            <a:avLst>
              <a:gd name="adj" fmla="val 4513"/>
            </a:avLst>
          </a:prstGeom>
          <a:solidFill>
            <a:srgbClr val="FFFFFF"/>
          </a:solidFill>
          <a:ln/>
        </p:spPr>
      </p:sp>
      <p:sp>
        <p:nvSpPr>
          <p:cNvPr id="18" name="Shape 16"/>
          <p:cNvSpPr/>
          <p:nvPr/>
        </p:nvSpPr>
        <p:spPr>
          <a:xfrm>
            <a:off x="631269" y="5340429"/>
            <a:ext cx="6604992" cy="91440"/>
          </a:xfrm>
          <a:prstGeom prst="roundRect">
            <a:avLst>
              <a:gd name="adj" fmla="val 72492"/>
            </a:avLst>
          </a:prstGeom>
          <a:solidFill>
            <a:srgbClr val="366183"/>
          </a:solidFill>
          <a:ln/>
        </p:spPr>
      </p:sp>
      <p:sp>
        <p:nvSpPr>
          <p:cNvPr id="19" name="Shape 17"/>
          <p:cNvSpPr/>
          <p:nvPr/>
        </p:nvSpPr>
        <p:spPr>
          <a:xfrm>
            <a:off x="3697010" y="5126593"/>
            <a:ext cx="473393" cy="473393"/>
          </a:xfrm>
          <a:prstGeom prst="roundRect">
            <a:avLst>
              <a:gd name="adj" fmla="val 193159"/>
            </a:avLst>
          </a:prstGeom>
          <a:solidFill>
            <a:srgbClr val="366183"/>
          </a:solidFill>
          <a:ln/>
        </p:spPr>
      </p:sp>
      <p:sp>
        <p:nvSpPr>
          <p:cNvPr id="20" name="Text 18"/>
          <p:cNvSpPr/>
          <p:nvPr/>
        </p:nvSpPr>
        <p:spPr>
          <a:xfrm>
            <a:off x="3839051" y="5244941"/>
            <a:ext cx="189309" cy="236696"/>
          </a:xfrm>
          <a:prstGeom prst="rect">
            <a:avLst/>
          </a:prstGeom>
          <a:noFill/>
          <a:ln/>
        </p:spPr>
        <p:txBody>
          <a:bodyPr wrap="none" lIns="0" tIns="0" rIns="0" bIns="0" rtlCol="0" anchor="t"/>
          <a:lstStyle/>
          <a:p>
            <a:pPr algn="l" indent="0" marL="0">
              <a:lnSpc>
                <a:spcPts val="2350"/>
              </a:lnSpc>
              <a:buNone/>
            </a:pPr>
            <a:r>
              <a:rPr lang="en-US" sz="1450" b="1" dirty="0">
                <a:solidFill>
                  <a:srgbClr val="FFFFFF"/>
                </a:solidFill>
                <a:latin typeface="Inter Bold" pitchFamily="34" charset="0"/>
                <a:ea typeface="Inter Bold" pitchFamily="34" charset="-122"/>
                <a:cs typeface="Inter Bold" pitchFamily="34" charset="-120"/>
              </a:rPr>
              <a:t>3</a:t>
            </a:r>
            <a:endParaRPr lang="en-US" sz="1450" dirty="0"/>
          </a:p>
        </p:txBody>
      </p:sp>
      <p:sp>
        <p:nvSpPr>
          <p:cNvPr id="21" name="Text 19"/>
          <p:cNvSpPr/>
          <p:nvPr/>
        </p:nvSpPr>
        <p:spPr>
          <a:xfrm>
            <a:off x="1755219" y="5757743"/>
            <a:ext cx="4356973" cy="246578"/>
          </a:xfrm>
          <a:prstGeom prst="rect">
            <a:avLst/>
          </a:prstGeom>
          <a:noFill/>
          <a:ln/>
        </p:spPr>
        <p:txBody>
          <a:bodyPr wrap="none" lIns="0" tIns="0" rIns="0" bIns="0" rtlCol="0" anchor="t"/>
          <a:lstStyle/>
          <a:p>
            <a:pPr algn="ctr" indent="0" marL="0">
              <a:lnSpc>
                <a:spcPts val="1900"/>
              </a:lnSpc>
              <a:buNone/>
            </a:pPr>
            <a:r>
              <a:rPr lang="en-US" sz="1550" b="1" dirty="0">
                <a:solidFill>
                  <a:srgbClr val="010141"/>
                </a:solidFill>
                <a:latin typeface="Inter Bold" pitchFamily="34" charset="0"/>
                <a:ea typeface="Inter Bold" pitchFamily="34" charset="-122"/>
                <a:cs typeface="Inter Bold" pitchFamily="34" charset="-120"/>
              </a:rPr>
              <a:t>Cultural Adaptation &amp; Global HR Management</a:t>
            </a:r>
            <a:endParaRPr lang="en-US" sz="1550" dirty="0"/>
          </a:p>
        </p:txBody>
      </p:sp>
      <p:sp>
        <p:nvSpPr>
          <p:cNvPr id="22" name="Text 20"/>
          <p:cNvSpPr/>
          <p:nvPr/>
        </p:nvSpPr>
        <p:spPr>
          <a:xfrm>
            <a:off x="811887" y="6098977"/>
            <a:ext cx="6243757" cy="1515189"/>
          </a:xfrm>
          <a:prstGeom prst="rect">
            <a:avLst/>
          </a:prstGeom>
          <a:noFill/>
          <a:ln/>
        </p:spPr>
        <p:txBody>
          <a:bodyPr wrap="square" lIns="0" tIns="0" rIns="0" bIns="0" rtlCol="0" anchor="t"/>
          <a:lstStyle/>
          <a:p>
            <a:pPr algn="ctr" indent="0" marL="0">
              <a:lnSpc>
                <a:spcPts val="1950"/>
              </a:lnSpc>
              <a:buNone/>
            </a:pPr>
            <a:r>
              <a:rPr lang="en-US" sz="1200" dirty="0">
                <a:solidFill>
                  <a:srgbClr val="010141"/>
                </a:solidFill>
                <a:latin typeface="Inter" pitchFamily="34" charset="0"/>
                <a:ea typeface="Inter" pitchFamily="34" charset="-122"/>
                <a:cs typeface="Inter" pitchFamily="34" charset="-120"/>
              </a:rPr>
              <a:t>This dimension focuses on navigating cultural challenges, developing multicultural teams, and establishing HR policies that are sensitive to cultural diversity. It includes cross-cultural training, the design of global compensation systems, and the management of diversity within the workplace. Success in this arena necessitates a profound understanding of cultural nuances and the ability to foster effective collaboration among geographically dispersed teams.</a:t>
            </a:r>
            <a:endParaRPr lang="en-US" sz="1200" dirty="0"/>
          </a:p>
        </p:txBody>
      </p:sp>
      <p:sp>
        <p:nvSpPr>
          <p:cNvPr id="23" name="Shape 21"/>
          <p:cNvSpPr/>
          <p:nvPr/>
        </p:nvSpPr>
        <p:spPr>
          <a:xfrm>
            <a:off x="7394019" y="5363289"/>
            <a:ext cx="6605111" cy="2431494"/>
          </a:xfrm>
          <a:prstGeom prst="roundRect">
            <a:avLst>
              <a:gd name="adj" fmla="val 4513"/>
            </a:avLst>
          </a:prstGeom>
          <a:solidFill>
            <a:srgbClr val="FFFFFF"/>
          </a:solidFill>
          <a:ln/>
        </p:spPr>
      </p:sp>
      <p:sp>
        <p:nvSpPr>
          <p:cNvPr id="24" name="Shape 22"/>
          <p:cNvSpPr/>
          <p:nvPr/>
        </p:nvSpPr>
        <p:spPr>
          <a:xfrm>
            <a:off x="7394019" y="5340429"/>
            <a:ext cx="6605111" cy="91440"/>
          </a:xfrm>
          <a:prstGeom prst="roundRect">
            <a:avLst>
              <a:gd name="adj" fmla="val 72492"/>
            </a:avLst>
          </a:prstGeom>
          <a:solidFill>
            <a:srgbClr val="366183"/>
          </a:solidFill>
          <a:ln/>
        </p:spPr>
      </p:sp>
      <p:sp>
        <p:nvSpPr>
          <p:cNvPr id="25" name="Shape 23"/>
          <p:cNvSpPr/>
          <p:nvPr/>
        </p:nvSpPr>
        <p:spPr>
          <a:xfrm>
            <a:off x="10459879" y="5126593"/>
            <a:ext cx="473393" cy="473393"/>
          </a:xfrm>
          <a:prstGeom prst="roundRect">
            <a:avLst>
              <a:gd name="adj" fmla="val 193159"/>
            </a:avLst>
          </a:prstGeom>
          <a:solidFill>
            <a:srgbClr val="366183"/>
          </a:solidFill>
          <a:ln/>
        </p:spPr>
      </p:sp>
      <p:sp>
        <p:nvSpPr>
          <p:cNvPr id="26" name="Text 24"/>
          <p:cNvSpPr/>
          <p:nvPr/>
        </p:nvSpPr>
        <p:spPr>
          <a:xfrm>
            <a:off x="10601920" y="5244941"/>
            <a:ext cx="189309" cy="236696"/>
          </a:xfrm>
          <a:prstGeom prst="rect">
            <a:avLst/>
          </a:prstGeom>
          <a:noFill/>
          <a:ln/>
        </p:spPr>
        <p:txBody>
          <a:bodyPr wrap="none" lIns="0" tIns="0" rIns="0" bIns="0" rtlCol="0" anchor="t"/>
          <a:lstStyle/>
          <a:p>
            <a:pPr algn="l" indent="0" marL="0">
              <a:lnSpc>
                <a:spcPts val="2350"/>
              </a:lnSpc>
              <a:buNone/>
            </a:pPr>
            <a:r>
              <a:rPr lang="en-US" sz="1450" b="1" dirty="0">
                <a:solidFill>
                  <a:srgbClr val="FFFFFF"/>
                </a:solidFill>
                <a:latin typeface="Inter Bold" pitchFamily="34" charset="0"/>
                <a:ea typeface="Inter Bold" pitchFamily="34" charset="-122"/>
                <a:cs typeface="Inter Bold" pitchFamily="34" charset="-120"/>
              </a:rPr>
              <a:t>4</a:t>
            </a:r>
            <a:endParaRPr lang="en-US" sz="1450" dirty="0"/>
          </a:p>
        </p:txBody>
      </p:sp>
      <p:sp>
        <p:nvSpPr>
          <p:cNvPr id="27" name="Text 25"/>
          <p:cNvSpPr/>
          <p:nvPr/>
        </p:nvSpPr>
        <p:spPr>
          <a:xfrm>
            <a:off x="7963019" y="5757743"/>
            <a:ext cx="5466993" cy="246578"/>
          </a:xfrm>
          <a:prstGeom prst="rect">
            <a:avLst/>
          </a:prstGeom>
          <a:noFill/>
          <a:ln/>
        </p:spPr>
        <p:txBody>
          <a:bodyPr wrap="none" lIns="0" tIns="0" rIns="0" bIns="0" rtlCol="0" anchor="t"/>
          <a:lstStyle/>
          <a:p>
            <a:pPr algn="ctr" indent="0" marL="0">
              <a:lnSpc>
                <a:spcPts val="1900"/>
              </a:lnSpc>
              <a:buNone/>
            </a:pPr>
            <a:r>
              <a:rPr lang="en-US" sz="1550" b="1" dirty="0">
                <a:solidFill>
                  <a:srgbClr val="010141"/>
                </a:solidFill>
                <a:latin typeface="Inter Bold" pitchFamily="34" charset="0"/>
                <a:ea typeface="Inter Bold" pitchFamily="34" charset="-122"/>
                <a:cs typeface="Inter Bold" pitchFamily="34" charset="-120"/>
              </a:rPr>
              <a:t>International Risk Management &amp; Regulatory Compliance</a:t>
            </a:r>
            <a:endParaRPr lang="en-US" sz="1550" dirty="0"/>
          </a:p>
        </p:txBody>
      </p:sp>
      <p:sp>
        <p:nvSpPr>
          <p:cNvPr id="28" name="Text 26"/>
          <p:cNvSpPr/>
          <p:nvPr/>
        </p:nvSpPr>
        <p:spPr>
          <a:xfrm>
            <a:off x="7574637" y="6098977"/>
            <a:ext cx="6243876" cy="1262658"/>
          </a:xfrm>
          <a:prstGeom prst="rect">
            <a:avLst/>
          </a:prstGeom>
          <a:noFill/>
          <a:ln/>
        </p:spPr>
        <p:txBody>
          <a:bodyPr wrap="square" lIns="0" tIns="0" rIns="0" bIns="0" rtlCol="0" anchor="t"/>
          <a:lstStyle/>
          <a:p>
            <a:pPr algn="ctr" indent="0" marL="0">
              <a:lnSpc>
                <a:spcPts val="1950"/>
              </a:lnSpc>
              <a:buNone/>
            </a:pPr>
            <a:r>
              <a:rPr lang="en-US" sz="1200" dirty="0">
                <a:solidFill>
                  <a:srgbClr val="010141"/>
                </a:solidFill>
                <a:latin typeface="Inter" pitchFamily="34" charset="0"/>
                <a:ea typeface="Inter" pitchFamily="34" charset="-122"/>
                <a:cs typeface="Inter" pitchFamily="34" charset="-120"/>
              </a:rPr>
              <a:t>This service addresses the identification, assessment, and management of risks inherent in international operations. It covers political, currency, legal, and operational risks. Furthermore, it ensures compliance with local, international, and industry-specific regulations such as GDPR, FCPA, and anti-money laundering statutes.</a:t>
            </a: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3505081" y="537805"/>
            <a:ext cx="7620119" cy="446842"/>
          </a:xfrm>
          <a:prstGeom prst="rect">
            <a:avLst/>
          </a:prstGeom>
          <a:noFill/>
          <a:ln/>
        </p:spPr>
        <p:txBody>
          <a:bodyPr wrap="none" lIns="0" tIns="0" rIns="0" bIns="0" rtlCol="0" anchor="t"/>
          <a:lstStyle/>
          <a:p>
            <a:pPr algn="ctr" indent="0" marL="0">
              <a:lnSpc>
                <a:spcPts val="3500"/>
              </a:lnSpc>
              <a:buNone/>
            </a:pPr>
            <a:r>
              <a:rPr lang="en-US" sz="2800" b="1" dirty="0">
                <a:solidFill>
                  <a:srgbClr val="010141"/>
                </a:solidFill>
                <a:latin typeface="Inter Bold" pitchFamily="34" charset="0"/>
                <a:ea typeface="Inter Bold" pitchFamily="34" charset="-122"/>
                <a:cs typeface="Inter Bold" pitchFamily="34" charset="-120"/>
              </a:rPr>
              <a:t>Pivotal Challenges in International Business</a:t>
            </a:r>
            <a:endParaRPr lang="en-US" sz="2800" dirty="0"/>
          </a:p>
        </p:txBody>
      </p:sp>
      <p:sp>
        <p:nvSpPr>
          <p:cNvPr id="3" name="Text 1"/>
          <p:cNvSpPr/>
          <p:nvPr/>
        </p:nvSpPr>
        <p:spPr>
          <a:xfrm>
            <a:off x="714970" y="1342073"/>
            <a:ext cx="13200459" cy="571738"/>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Organizations embarking on the path of globalization confront a myriad of complex challenges that demand innovative solutions and a synthesis of cross-functional expertise:</a:t>
            </a:r>
            <a:endParaRPr lang="en-US" sz="1400" dirty="0"/>
          </a:p>
        </p:txBody>
      </p:sp>
      <p:sp>
        <p:nvSpPr>
          <p:cNvPr id="4" name="Shape 2"/>
          <p:cNvSpPr/>
          <p:nvPr/>
        </p:nvSpPr>
        <p:spPr>
          <a:xfrm>
            <a:off x="714970" y="2114907"/>
            <a:ext cx="4281011" cy="1902619"/>
          </a:xfrm>
          <a:prstGeom prst="roundRect">
            <a:avLst>
              <a:gd name="adj" fmla="val 3946"/>
            </a:avLst>
          </a:prstGeom>
          <a:solidFill>
            <a:srgbClr val="DBE7F0"/>
          </a:solidFill>
          <a:ln w="7620">
            <a:solidFill>
              <a:srgbClr val="C1CDD6"/>
            </a:solidFill>
            <a:prstDash val="solid"/>
          </a:ln>
        </p:spPr>
      </p:sp>
      <p:sp>
        <p:nvSpPr>
          <p:cNvPr id="5" name="Text 3"/>
          <p:cNvSpPr/>
          <p:nvPr/>
        </p:nvSpPr>
        <p:spPr>
          <a:xfrm>
            <a:off x="1519238" y="2301240"/>
            <a:ext cx="2672477" cy="279321"/>
          </a:xfrm>
          <a:prstGeom prst="rect">
            <a:avLst/>
          </a:prstGeom>
          <a:noFill/>
          <a:ln/>
        </p:spPr>
        <p:txBody>
          <a:bodyPr wrap="none" lIns="0" tIns="0" rIns="0" bIns="0" rtlCol="0" anchor="t"/>
          <a:lstStyle/>
          <a:p>
            <a:pPr algn="ctr" indent="0" marL="0">
              <a:lnSpc>
                <a:spcPts val="2150"/>
              </a:lnSpc>
              <a:buNone/>
            </a:pPr>
            <a:r>
              <a:rPr lang="en-US" sz="1750" b="1" dirty="0">
                <a:solidFill>
                  <a:srgbClr val="010141"/>
                </a:solidFill>
                <a:latin typeface="Inter Bold" pitchFamily="34" charset="0"/>
                <a:ea typeface="Inter Bold" pitchFamily="34" charset="-122"/>
                <a:cs typeface="Inter Bold" pitchFamily="34" charset="-120"/>
              </a:rPr>
              <a:t>Regulatory Complexities</a:t>
            </a:r>
            <a:endParaRPr lang="en-US" sz="1750" dirty="0"/>
          </a:p>
        </p:txBody>
      </p:sp>
      <p:sp>
        <p:nvSpPr>
          <p:cNvPr id="6" name="Text 4"/>
          <p:cNvSpPr/>
          <p:nvPr/>
        </p:nvSpPr>
        <p:spPr>
          <a:xfrm>
            <a:off x="901303" y="2687717"/>
            <a:ext cx="3908346" cy="857607"/>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Significant disparities in commercial, tax, and labor laws across countries necessitate specialized international legal expertise.</a:t>
            </a:r>
            <a:endParaRPr lang="en-US" sz="1400" dirty="0"/>
          </a:p>
        </p:txBody>
      </p:sp>
      <p:sp>
        <p:nvSpPr>
          <p:cNvPr id="7" name="Shape 5"/>
          <p:cNvSpPr/>
          <p:nvPr/>
        </p:nvSpPr>
        <p:spPr>
          <a:xfrm>
            <a:off x="5174694" y="2114907"/>
            <a:ext cx="4281011" cy="1902619"/>
          </a:xfrm>
          <a:prstGeom prst="roundRect">
            <a:avLst>
              <a:gd name="adj" fmla="val 3946"/>
            </a:avLst>
          </a:prstGeom>
          <a:solidFill>
            <a:srgbClr val="DBE7F0"/>
          </a:solidFill>
          <a:ln w="7620">
            <a:solidFill>
              <a:srgbClr val="C1CDD6"/>
            </a:solidFill>
            <a:prstDash val="solid"/>
          </a:ln>
        </p:spPr>
      </p:sp>
      <p:sp>
        <p:nvSpPr>
          <p:cNvPr id="8" name="Text 6"/>
          <p:cNvSpPr/>
          <p:nvPr/>
        </p:nvSpPr>
        <p:spPr>
          <a:xfrm>
            <a:off x="6197918" y="2301240"/>
            <a:ext cx="2234565" cy="279321"/>
          </a:xfrm>
          <a:prstGeom prst="rect">
            <a:avLst/>
          </a:prstGeom>
          <a:noFill/>
          <a:ln/>
        </p:spPr>
        <p:txBody>
          <a:bodyPr wrap="none" lIns="0" tIns="0" rIns="0" bIns="0" rtlCol="0" anchor="t"/>
          <a:lstStyle/>
          <a:p>
            <a:pPr algn="ctr" indent="0" marL="0">
              <a:lnSpc>
                <a:spcPts val="2150"/>
              </a:lnSpc>
              <a:buNone/>
            </a:pPr>
            <a:r>
              <a:rPr lang="en-US" sz="1750" b="1" dirty="0">
                <a:solidFill>
                  <a:srgbClr val="010141"/>
                </a:solidFill>
                <a:latin typeface="Inter Bold" pitchFamily="34" charset="0"/>
                <a:ea typeface="Inter Bold" pitchFamily="34" charset="-122"/>
                <a:cs typeface="Inter Bold" pitchFamily="34" charset="-120"/>
              </a:rPr>
              <a:t>Geopolitical Risks</a:t>
            </a:r>
            <a:endParaRPr lang="en-US" sz="1750" dirty="0"/>
          </a:p>
        </p:txBody>
      </p:sp>
      <p:sp>
        <p:nvSpPr>
          <p:cNvPr id="9" name="Text 7"/>
          <p:cNvSpPr/>
          <p:nvPr/>
        </p:nvSpPr>
        <p:spPr>
          <a:xfrm>
            <a:off x="5361027" y="2687717"/>
            <a:ext cx="3908346" cy="857607"/>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Political instability, sanctions, and international tensions can disrupt commercial operations.</a:t>
            </a:r>
            <a:endParaRPr lang="en-US" sz="1400" dirty="0"/>
          </a:p>
        </p:txBody>
      </p:sp>
      <p:sp>
        <p:nvSpPr>
          <p:cNvPr id="10" name="Shape 8"/>
          <p:cNvSpPr/>
          <p:nvPr/>
        </p:nvSpPr>
        <p:spPr>
          <a:xfrm>
            <a:off x="9634418" y="2114907"/>
            <a:ext cx="4281011" cy="1902619"/>
          </a:xfrm>
          <a:prstGeom prst="roundRect">
            <a:avLst>
              <a:gd name="adj" fmla="val 3946"/>
            </a:avLst>
          </a:prstGeom>
          <a:solidFill>
            <a:srgbClr val="DBE7F0"/>
          </a:solidFill>
          <a:ln w="7620">
            <a:solidFill>
              <a:srgbClr val="C1CDD6"/>
            </a:solidFill>
            <a:prstDash val="solid"/>
          </a:ln>
        </p:spPr>
      </p:sp>
      <p:sp>
        <p:nvSpPr>
          <p:cNvPr id="11" name="Text 9"/>
          <p:cNvSpPr/>
          <p:nvPr/>
        </p:nvSpPr>
        <p:spPr>
          <a:xfrm>
            <a:off x="10088642" y="2301240"/>
            <a:ext cx="3372445" cy="279321"/>
          </a:xfrm>
          <a:prstGeom prst="rect">
            <a:avLst/>
          </a:prstGeom>
          <a:noFill/>
          <a:ln/>
        </p:spPr>
        <p:txBody>
          <a:bodyPr wrap="none" lIns="0" tIns="0" rIns="0" bIns="0" rtlCol="0" anchor="t"/>
          <a:lstStyle/>
          <a:p>
            <a:pPr algn="ctr" indent="0" marL="0">
              <a:lnSpc>
                <a:spcPts val="2150"/>
              </a:lnSpc>
              <a:buNone/>
            </a:pPr>
            <a:r>
              <a:rPr lang="en-US" sz="1750" b="1" dirty="0">
                <a:solidFill>
                  <a:srgbClr val="010141"/>
                </a:solidFill>
                <a:latin typeface="Inter Bold" pitchFamily="34" charset="0"/>
                <a:ea typeface="Inter Bold" pitchFamily="34" charset="-122"/>
                <a:cs typeface="Inter Bold" pitchFamily="34" charset="-120"/>
              </a:rPr>
              <a:t>Cultural and Linguistic Barriers</a:t>
            </a:r>
            <a:endParaRPr lang="en-US" sz="1750" dirty="0"/>
          </a:p>
        </p:txBody>
      </p:sp>
      <p:sp>
        <p:nvSpPr>
          <p:cNvPr id="12" name="Text 10"/>
          <p:cNvSpPr/>
          <p:nvPr/>
        </p:nvSpPr>
        <p:spPr>
          <a:xfrm>
            <a:off x="9820751" y="2687717"/>
            <a:ext cx="3908346" cy="1143476"/>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Differences in negotiation styles, decision-making processes, and business etiquette can lead to misunderstandings and commercial failures.</a:t>
            </a:r>
            <a:endParaRPr lang="en-US" sz="1400" dirty="0"/>
          </a:p>
        </p:txBody>
      </p:sp>
      <p:sp>
        <p:nvSpPr>
          <p:cNvPr id="13" name="Shape 11"/>
          <p:cNvSpPr/>
          <p:nvPr/>
        </p:nvSpPr>
        <p:spPr>
          <a:xfrm>
            <a:off x="714970" y="4218623"/>
            <a:ext cx="4281011" cy="1902619"/>
          </a:xfrm>
          <a:prstGeom prst="roundRect">
            <a:avLst>
              <a:gd name="adj" fmla="val 3946"/>
            </a:avLst>
          </a:prstGeom>
          <a:solidFill>
            <a:srgbClr val="DBE7F0"/>
          </a:solidFill>
          <a:ln w="7620">
            <a:solidFill>
              <a:srgbClr val="C1CDD6"/>
            </a:solidFill>
            <a:prstDash val="solid"/>
          </a:ln>
        </p:spPr>
      </p:sp>
      <p:sp>
        <p:nvSpPr>
          <p:cNvPr id="14" name="Text 12"/>
          <p:cNvSpPr/>
          <p:nvPr/>
        </p:nvSpPr>
        <p:spPr>
          <a:xfrm>
            <a:off x="901303" y="4404955"/>
            <a:ext cx="3908346" cy="558641"/>
          </a:xfrm>
          <a:prstGeom prst="rect">
            <a:avLst/>
          </a:prstGeom>
          <a:noFill/>
          <a:ln/>
        </p:spPr>
        <p:txBody>
          <a:bodyPr wrap="square" lIns="0" tIns="0" rIns="0" bIns="0" rtlCol="0" anchor="t"/>
          <a:lstStyle/>
          <a:p>
            <a:pPr algn="ctr" indent="0" marL="0">
              <a:lnSpc>
                <a:spcPts val="2150"/>
              </a:lnSpc>
              <a:buNone/>
            </a:pPr>
            <a:r>
              <a:rPr lang="en-US" sz="1750" b="1" dirty="0">
                <a:solidFill>
                  <a:srgbClr val="010141"/>
                </a:solidFill>
                <a:latin typeface="Inter Bold" pitchFamily="34" charset="0"/>
                <a:ea typeface="Inter Bold" pitchFamily="34" charset="-122"/>
                <a:cs typeface="Inter Bold" pitchFamily="34" charset="-120"/>
              </a:rPr>
              <a:t>Multi-Currency Financial Management</a:t>
            </a:r>
            <a:endParaRPr lang="en-US" sz="1750" dirty="0"/>
          </a:p>
        </p:txBody>
      </p:sp>
      <p:sp>
        <p:nvSpPr>
          <p:cNvPr id="15" name="Text 13"/>
          <p:cNvSpPr/>
          <p:nvPr/>
        </p:nvSpPr>
        <p:spPr>
          <a:xfrm>
            <a:off x="901303" y="5070753"/>
            <a:ext cx="3908346" cy="857607"/>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Fluctuations in exchange rates, managing international cash flows, and the complexities of cross-border fund transfers.</a:t>
            </a:r>
            <a:endParaRPr lang="en-US" sz="1400" dirty="0"/>
          </a:p>
        </p:txBody>
      </p:sp>
      <p:sp>
        <p:nvSpPr>
          <p:cNvPr id="16" name="Shape 14"/>
          <p:cNvSpPr/>
          <p:nvPr/>
        </p:nvSpPr>
        <p:spPr>
          <a:xfrm>
            <a:off x="5174694" y="4218623"/>
            <a:ext cx="4281011" cy="1902619"/>
          </a:xfrm>
          <a:prstGeom prst="roundRect">
            <a:avLst>
              <a:gd name="adj" fmla="val 3946"/>
            </a:avLst>
          </a:prstGeom>
          <a:solidFill>
            <a:srgbClr val="DBE7F0"/>
          </a:solidFill>
          <a:ln w="7620">
            <a:solidFill>
              <a:srgbClr val="C1CDD6"/>
            </a:solidFill>
            <a:prstDash val="solid"/>
          </a:ln>
        </p:spPr>
      </p:sp>
      <p:sp>
        <p:nvSpPr>
          <p:cNvPr id="17" name="Text 15"/>
          <p:cNvSpPr/>
          <p:nvPr/>
        </p:nvSpPr>
        <p:spPr>
          <a:xfrm>
            <a:off x="5627251" y="4404955"/>
            <a:ext cx="3375779" cy="279321"/>
          </a:xfrm>
          <a:prstGeom prst="rect">
            <a:avLst/>
          </a:prstGeom>
          <a:noFill/>
          <a:ln/>
        </p:spPr>
        <p:txBody>
          <a:bodyPr wrap="none" lIns="0" tIns="0" rIns="0" bIns="0" rtlCol="0" anchor="t"/>
          <a:lstStyle/>
          <a:p>
            <a:pPr algn="ctr" indent="0" marL="0">
              <a:lnSpc>
                <a:spcPts val="2150"/>
              </a:lnSpc>
              <a:buNone/>
            </a:pPr>
            <a:r>
              <a:rPr lang="en-US" sz="1750" b="1" dirty="0">
                <a:solidFill>
                  <a:srgbClr val="010141"/>
                </a:solidFill>
                <a:latin typeface="Inter Bold" pitchFamily="34" charset="0"/>
                <a:ea typeface="Inter Bold" pitchFamily="34" charset="-122"/>
                <a:cs typeface="Inter Bold" pitchFamily="34" charset="-120"/>
              </a:rPr>
              <a:t>Competition with Local Entities</a:t>
            </a:r>
            <a:endParaRPr lang="en-US" sz="1750" dirty="0"/>
          </a:p>
        </p:txBody>
      </p:sp>
      <p:sp>
        <p:nvSpPr>
          <p:cNvPr id="18" name="Text 16"/>
          <p:cNvSpPr/>
          <p:nvPr/>
        </p:nvSpPr>
        <p:spPr>
          <a:xfrm>
            <a:off x="5361027" y="4791432"/>
            <a:ext cx="3908346" cy="1143476"/>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The challenge of competing against firms with a deeper understanding of the local market, stronger customer relationships, and lower operational costs.</a:t>
            </a:r>
            <a:endParaRPr lang="en-US" sz="1400" dirty="0"/>
          </a:p>
        </p:txBody>
      </p:sp>
      <p:sp>
        <p:nvSpPr>
          <p:cNvPr id="19" name="Shape 17"/>
          <p:cNvSpPr/>
          <p:nvPr/>
        </p:nvSpPr>
        <p:spPr>
          <a:xfrm>
            <a:off x="9634418" y="4218623"/>
            <a:ext cx="4281011" cy="1902619"/>
          </a:xfrm>
          <a:prstGeom prst="roundRect">
            <a:avLst>
              <a:gd name="adj" fmla="val 3946"/>
            </a:avLst>
          </a:prstGeom>
          <a:solidFill>
            <a:srgbClr val="DBE7F0"/>
          </a:solidFill>
          <a:ln w="7620">
            <a:solidFill>
              <a:srgbClr val="C1CDD6"/>
            </a:solidFill>
            <a:prstDash val="solid"/>
          </a:ln>
        </p:spPr>
      </p:sp>
      <p:sp>
        <p:nvSpPr>
          <p:cNvPr id="20" name="Text 18"/>
          <p:cNvSpPr/>
          <p:nvPr/>
        </p:nvSpPr>
        <p:spPr>
          <a:xfrm>
            <a:off x="10407253" y="4404955"/>
            <a:ext cx="2735342" cy="279321"/>
          </a:xfrm>
          <a:prstGeom prst="rect">
            <a:avLst/>
          </a:prstGeom>
          <a:noFill/>
          <a:ln/>
        </p:spPr>
        <p:txBody>
          <a:bodyPr wrap="none" lIns="0" tIns="0" rIns="0" bIns="0" rtlCol="0" anchor="t"/>
          <a:lstStyle/>
          <a:p>
            <a:pPr algn="ctr" indent="0" marL="0">
              <a:lnSpc>
                <a:spcPts val="2150"/>
              </a:lnSpc>
              <a:buNone/>
            </a:pPr>
            <a:r>
              <a:rPr lang="en-US" sz="1750" b="1" dirty="0">
                <a:solidFill>
                  <a:srgbClr val="010141"/>
                </a:solidFill>
                <a:latin typeface="Inter Bold" pitchFamily="34" charset="0"/>
                <a:ea typeface="Inter Bold" pitchFamily="34" charset="-122"/>
                <a:cs typeface="Inter Bold" pitchFamily="34" charset="-120"/>
              </a:rPr>
              <a:t>Integration of IT Systems</a:t>
            </a:r>
            <a:endParaRPr lang="en-US" sz="1750" dirty="0"/>
          </a:p>
        </p:txBody>
      </p:sp>
      <p:sp>
        <p:nvSpPr>
          <p:cNvPr id="21" name="Text 19"/>
          <p:cNvSpPr/>
          <p:nvPr/>
        </p:nvSpPr>
        <p:spPr>
          <a:xfrm>
            <a:off x="9820751" y="4791432"/>
            <a:ext cx="3908346" cy="857607"/>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Creating IT systems capable of operating across multiple countries with disparate data governance laws.</a:t>
            </a:r>
            <a:endParaRPr lang="en-US" sz="1400" dirty="0"/>
          </a:p>
        </p:txBody>
      </p:sp>
      <p:sp>
        <p:nvSpPr>
          <p:cNvPr id="22" name="Text 20"/>
          <p:cNvSpPr/>
          <p:nvPr/>
        </p:nvSpPr>
        <p:spPr>
          <a:xfrm>
            <a:off x="2229088" y="6501051"/>
            <a:ext cx="3353991" cy="279321"/>
          </a:xfrm>
          <a:prstGeom prst="rect">
            <a:avLst/>
          </a:prstGeom>
          <a:noFill/>
          <a:ln/>
        </p:spPr>
        <p:txBody>
          <a:bodyPr wrap="none" lIns="0" tIns="0" rIns="0" bIns="0" rtlCol="0" anchor="t"/>
          <a:lstStyle/>
          <a:p>
            <a:pPr algn="ctr" indent="0" marL="0">
              <a:lnSpc>
                <a:spcPts val="2150"/>
              </a:lnSpc>
              <a:buNone/>
            </a:pPr>
            <a:r>
              <a:rPr lang="en-US" sz="1750" b="1" dirty="0">
                <a:solidFill>
                  <a:srgbClr val="010141"/>
                </a:solidFill>
                <a:latin typeface="Inter Bold" pitchFamily="34" charset="0"/>
                <a:ea typeface="Inter Bold" pitchFamily="34" charset="-122"/>
                <a:cs typeface="Inter Bold" pitchFamily="34" charset="-120"/>
              </a:rPr>
              <a:t>Scarcity of International Talent</a:t>
            </a:r>
            <a:endParaRPr lang="en-US" sz="1750" dirty="0"/>
          </a:p>
        </p:txBody>
      </p:sp>
      <p:sp>
        <p:nvSpPr>
          <p:cNvPr id="23" name="Text 21"/>
          <p:cNvSpPr/>
          <p:nvPr/>
        </p:nvSpPr>
        <p:spPr>
          <a:xfrm>
            <a:off x="714970" y="6959084"/>
            <a:ext cx="6382226" cy="571738"/>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Finding and retaining managers with the requisite experience and skills to manage global operations.</a:t>
            </a:r>
            <a:endParaRPr lang="en-US" sz="1400" dirty="0"/>
          </a:p>
        </p:txBody>
      </p:sp>
      <p:sp>
        <p:nvSpPr>
          <p:cNvPr id="24" name="Text 22"/>
          <p:cNvSpPr/>
          <p:nvPr/>
        </p:nvSpPr>
        <p:spPr>
          <a:xfrm>
            <a:off x="9029819" y="6501051"/>
            <a:ext cx="3404116" cy="279321"/>
          </a:xfrm>
          <a:prstGeom prst="rect">
            <a:avLst/>
          </a:prstGeom>
          <a:noFill/>
          <a:ln/>
        </p:spPr>
        <p:txBody>
          <a:bodyPr wrap="none" lIns="0" tIns="0" rIns="0" bIns="0" rtlCol="0" anchor="t"/>
          <a:lstStyle/>
          <a:p>
            <a:pPr algn="ctr" indent="0" marL="0">
              <a:lnSpc>
                <a:spcPts val="2150"/>
              </a:lnSpc>
              <a:buNone/>
            </a:pPr>
            <a:r>
              <a:rPr lang="en-US" sz="1750" b="1" dirty="0">
                <a:solidFill>
                  <a:srgbClr val="010141"/>
                </a:solidFill>
                <a:latin typeface="Inter Bold" pitchFamily="34" charset="0"/>
                <a:ea typeface="Inter Bold" pitchFamily="34" charset="-122"/>
                <a:cs typeface="Inter Bold" pitchFamily="34" charset="-120"/>
              </a:rPr>
              <a:t>Intellectual Property Protection</a:t>
            </a:r>
            <a:endParaRPr lang="en-US" sz="1750" dirty="0"/>
          </a:p>
        </p:txBody>
      </p:sp>
      <p:sp>
        <p:nvSpPr>
          <p:cNvPr id="25" name="Text 23"/>
          <p:cNvSpPr/>
          <p:nvPr/>
        </p:nvSpPr>
        <p:spPr>
          <a:xfrm>
            <a:off x="7540823" y="6959084"/>
            <a:ext cx="6382226" cy="571738"/>
          </a:xfrm>
          <a:prstGeom prst="rect">
            <a:avLst/>
          </a:prstGeom>
          <a:noFill/>
          <a:ln/>
        </p:spPr>
        <p:txBody>
          <a:bodyPr wrap="square" lIns="0" tIns="0" rIns="0" bIns="0" rtlCol="0" anchor="t"/>
          <a:lstStyle/>
          <a:p>
            <a:pPr algn="ctr" indent="0" marL="0">
              <a:lnSpc>
                <a:spcPts val="2250"/>
              </a:lnSpc>
              <a:buNone/>
            </a:pPr>
            <a:r>
              <a:rPr lang="en-US" sz="1400" dirty="0">
                <a:solidFill>
                  <a:srgbClr val="010141"/>
                </a:solidFill>
                <a:latin typeface="Inter" pitchFamily="34" charset="0"/>
                <a:ea typeface="Inter" pitchFamily="34" charset="-122"/>
                <a:cs typeface="Inter" pitchFamily="34" charset="-120"/>
              </a:rPr>
              <a:t>Navigating varying IP laws and enforcement mechanisms to protect proprietary assets.</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11423" y="609719"/>
            <a:ext cx="12807553" cy="414576"/>
          </a:xfrm>
          <a:prstGeom prst="rect">
            <a:avLst/>
          </a:prstGeom>
          <a:noFill/>
          <a:ln/>
        </p:spPr>
        <p:txBody>
          <a:bodyPr wrap="none" lIns="0" tIns="0" rIns="0" bIns="0" rtlCol="0" anchor="t"/>
          <a:lstStyle/>
          <a:p>
            <a:pPr algn="ctr" indent="0" marL="0">
              <a:lnSpc>
                <a:spcPts val="3250"/>
              </a:lnSpc>
              <a:buNone/>
            </a:pPr>
            <a:r>
              <a:rPr lang="en-US" sz="2600" b="1" dirty="0">
                <a:solidFill>
                  <a:srgbClr val="010141"/>
                </a:solidFill>
                <a:latin typeface="Inter Bold" pitchFamily="34" charset="0"/>
                <a:ea typeface="Inter Bold" pitchFamily="34" charset="-122"/>
                <a:cs typeface="Inter Bold" pitchFamily="34" charset="-120"/>
              </a:rPr>
              <a:t>The </a:t>
            </a:r>
            <a:pPr algn="ctr" indent="0" marL="0">
              <a:lnSpc>
                <a:spcPts val="3250"/>
              </a:lnSpc>
              <a:buNone/>
            </a:pPr>
            <a:r>
              <a:rPr lang="en-US" sz="2600" b="1" dirty="0">
                <a:solidFill>
                  <a:srgbClr val="366183"/>
                </a:solidFill>
                <a:latin typeface="Inter Bold" pitchFamily="34" charset="0"/>
                <a:ea typeface="Inter Bold" pitchFamily="34" charset="-122"/>
                <a:cs typeface="Inter Bold" pitchFamily="34" charset="-120"/>
              </a:rPr>
              <a:t>AMETAZ GROUP</a:t>
            </a:r>
            <a:pPr algn="ctr" indent="0" marL="0">
              <a:lnSpc>
                <a:spcPts val="3250"/>
              </a:lnSpc>
              <a:buNone/>
            </a:pPr>
            <a:r>
              <a:rPr lang="en-US" sz="2600" b="1" dirty="0">
                <a:solidFill>
                  <a:srgbClr val="010141"/>
                </a:solidFill>
                <a:latin typeface="Inter Bold" pitchFamily="34" charset="0"/>
                <a:ea typeface="Inter Bold" pitchFamily="34" charset="-122"/>
                <a:cs typeface="Inter Bold" pitchFamily="34" charset="-120"/>
              </a:rPr>
              <a:t> Approach: A Triad of Strategy, Adaptation, and Innovation</a:t>
            </a:r>
            <a:endParaRPr lang="en-US" sz="2600" dirty="0"/>
          </a:p>
        </p:txBody>
      </p:sp>
      <p:sp>
        <p:nvSpPr>
          <p:cNvPr id="3" name="Text 1"/>
          <p:cNvSpPr/>
          <p:nvPr/>
        </p:nvSpPr>
        <p:spPr>
          <a:xfrm>
            <a:off x="663416" y="1356003"/>
            <a:ext cx="13303568" cy="530543"/>
          </a:xfrm>
          <a:prstGeom prst="rect">
            <a:avLst/>
          </a:prstGeom>
          <a:noFill/>
          <a:ln/>
        </p:spPr>
        <p:txBody>
          <a:bodyPr wrap="square" lIns="0" tIns="0" rIns="0" bIns="0" rtlCol="0" anchor="t"/>
          <a:lstStyle/>
          <a:p>
            <a:pPr algn="ctr" indent="0" marL="0">
              <a:lnSpc>
                <a:spcPts val="2050"/>
              </a:lnSpc>
              <a:buNone/>
            </a:pPr>
            <a:r>
              <a:rPr lang="en-US" sz="1300" dirty="0">
                <a:solidFill>
                  <a:srgbClr val="010141"/>
                </a:solidFill>
                <a:latin typeface="Inter" pitchFamily="34" charset="0"/>
                <a:ea typeface="Inter" pitchFamily="34" charset="-122"/>
                <a:cs typeface="Inter" pitchFamily="34" charset="-120"/>
              </a:rPr>
              <a:t>With a deep comprehension of these challenges, AMETAZ GROUP proffers a holistic and forward-thinking approach to international business consulting, anchored in five principal pillars:</a:t>
            </a:r>
            <a:endParaRPr lang="en-US" sz="1300" dirty="0"/>
          </a:p>
        </p:txBody>
      </p:sp>
      <p:pic>
        <p:nvPicPr>
          <p:cNvPr id="4" name="Image 0" descr="preencoded.png">    </p:cNvPr>
          <p:cNvPicPr>
            <a:picLocks noChangeAspect="1"/>
          </p:cNvPicPr>
          <p:nvPr/>
        </p:nvPicPr>
        <p:blipFill>
          <a:blip r:embed="rId1"/>
          <a:stretch>
            <a:fillRect/>
          </a:stretch>
        </p:blipFill>
        <p:spPr>
          <a:xfrm>
            <a:off x="663416" y="2073116"/>
            <a:ext cx="4434483" cy="663416"/>
          </a:xfrm>
          <a:prstGeom prst="rect">
            <a:avLst/>
          </a:prstGeom>
        </p:spPr>
      </p:pic>
      <p:sp>
        <p:nvSpPr>
          <p:cNvPr id="5" name="Text 2"/>
          <p:cNvSpPr/>
          <p:nvPr/>
        </p:nvSpPr>
        <p:spPr>
          <a:xfrm>
            <a:off x="829270" y="2902387"/>
            <a:ext cx="4102775" cy="518398"/>
          </a:xfrm>
          <a:prstGeom prst="rect">
            <a:avLst/>
          </a:prstGeom>
          <a:noFill/>
          <a:ln/>
        </p:spPr>
        <p:txBody>
          <a:bodyPr wrap="square" lIns="0" tIns="0" rIns="0" bIns="0" rtlCol="0" anchor="t"/>
          <a:lstStyle/>
          <a:p>
            <a:pPr algn="ctr" indent="0" marL="0">
              <a:lnSpc>
                <a:spcPts val="2000"/>
              </a:lnSpc>
              <a:buNone/>
            </a:pPr>
            <a:r>
              <a:rPr lang="en-US" sz="1600" b="1" dirty="0">
                <a:solidFill>
                  <a:srgbClr val="010141"/>
                </a:solidFill>
                <a:latin typeface="Inter Bold" pitchFamily="34" charset="0"/>
                <a:ea typeface="Inter Bold" pitchFamily="34" charset="-122"/>
                <a:cs typeface="Inter Bold" pitchFamily="34" charset="-120"/>
              </a:rPr>
              <a:t>Data-Driven Analysis &amp; Market Intelligence</a:t>
            </a:r>
            <a:endParaRPr lang="en-US" sz="1600" dirty="0"/>
          </a:p>
        </p:txBody>
      </p:sp>
      <p:sp>
        <p:nvSpPr>
          <p:cNvPr id="6" name="Text 3"/>
          <p:cNvSpPr/>
          <p:nvPr/>
        </p:nvSpPr>
        <p:spPr>
          <a:xfrm>
            <a:off x="829270" y="3520202"/>
            <a:ext cx="4102775" cy="1326356"/>
          </a:xfrm>
          <a:prstGeom prst="rect">
            <a:avLst/>
          </a:prstGeom>
          <a:noFill/>
          <a:ln/>
        </p:spPr>
        <p:txBody>
          <a:bodyPr wrap="square" lIns="0" tIns="0" rIns="0" bIns="0" rtlCol="0" anchor="t"/>
          <a:lstStyle/>
          <a:p>
            <a:pPr algn="ctr" indent="0" marL="0">
              <a:lnSpc>
                <a:spcPts val="2050"/>
              </a:lnSpc>
              <a:buNone/>
            </a:pPr>
            <a:r>
              <a:rPr lang="en-US" sz="1300" dirty="0">
                <a:solidFill>
                  <a:srgbClr val="010141"/>
                </a:solidFill>
                <a:latin typeface="Inter" pitchFamily="34" charset="0"/>
                <a:ea typeface="Inter" pitchFamily="34" charset="-122"/>
                <a:cs typeface="Inter" pitchFamily="34" charset="-120"/>
              </a:rPr>
              <a:t>Leveraging advanced data analytics and artificial intelligence to cultivate a profound understanding of target markets. This approach encompasses trend analysis, competitor evaluation, customer needs assessment, and the forecasting of future shifts. </a:t>
            </a:r>
            <a:endParaRPr lang="en-US" sz="1300" dirty="0"/>
          </a:p>
        </p:txBody>
      </p:sp>
      <p:pic>
        <p:nvPicPr>
          <p:cNvPr id="7" name="Image 1" descr="preencoded.png">    </p:cNvPr>
          <p:cNvPicPr>
            <a:picLocks noChangeAspect="1"/>
          </p:cNvPicPr>
          <p:nvPr/>
        </p:nvPicPr>
        <p:blipFill>
          <a:blip r:embed="rId2"/>
          <a:stretch>
            <a:fillRect/>
          </a:stretch>
        </p:blipFill>
        <p:spPr>
          <a:xfrm>
            <a:off x="5097899" y="2073116"/>
            <a:ext cx="4434483" cy="663416"/>
          </a:xfrm>
          <a:prstGeom prst="rect">
            <a:avLst/>
          </a:prstGeom>
        </p:spPr>
      </p:pic>
      <p:sp>
        <p:nvSpPr>
          <p:cNvPr id="8" name="Text 4"/>
          <p:cNvSpPr/>
          <p:nvPr/>
        </p:nvSpPr>
        <p:spPr>
          <a:xfrm>
            <a:off x="5741432" y="2902387"/>
            <a:ext cx="3147417" cy="259199"/>
          </a:xfrm>
          <a:prstGeom prst="rect">
            <a:avLst/>
          </a:prstGeom>
          <a:noFill/>
          <a:ln/>
        </p:spPr>
        <p:txBody>
          <a:bodyPr wrap="none" lIns="0" tIns="0" rIns="0" bIns="0" rtlCol="0" anchor="t"/>
          <a:lstStyle/>
          <a:p>
            <a:pPr algn="ctr" indent="0" marL="0">
              <a:lnSpc>
                <a:spcPts val="2000"/>
              </a:lnSpc>
              <a:buNone/>
            </a:pPr>
            <a:r>
              <a:rPr lang="en-US" sz="1600" b="1" dirty="0">
                <a:solidFill>
                  <a:srgbClr val="010141"/>
                </a:solidFill>
                <a:latin typeface="Inter Bold" pitchFamily="34" charset="0"/>
                <a:ea typeface="Inter Bold" pitchFamily="34" charset="-122"/>
                <a:cs typeface="Inter Bold" pitchFamily="34" charset="-120"/>
              </a:rPr>
              <a:t>Adaptable &amp; Flexible Strategies</a:t>
            </a:r>
            <a:endParaRPr lang="en-US" sz="1600" dirty="0"/>
          </a:p>
        </p:txBody>
      </p:sp>
      <p:sp>
        <p:nvSpPr>
          <p:cNvPr id="9" name="Text 5"/>
          <p:cNvSpPr/>
          <p:nvPr/>
        </p:nvSpPr>
        <p:spPr>
          <a:xfrm>
            <a:off x="5263753" y="3261003"/>
            <a:ext cx="4102775" cy="1326356"/>
          </a:xfrm>
          <a:prstGeom prst="rect">
            <a:avLst/>
          </a:prstGeom>
          <a:noFill/>
          <a:ln/>
        </p:spPr>
        <p:txBody>
          <a:bodyPr wrap="square" lIns="0" tIns="0" rIns="0" bIns="0" rtlCol="0" anchor="t"/>
          <a:lstStyle/>
          <a:p>
            <a:pPr algn="ctr" indent="0" marL="0">
              <a:lnSpc>
                <a:spcPts val="2050"/>
              </a:lnSpc>
              <a:buNone/>
            </a:pPr>
            <a:r>
              <a:rPr lang="en-US" sz="1300" dirty="0">
                <a:solidFill>
                  <a:srgbClr val="010141"/>
                </a:solidFill>
                <a:latin typeface="Inter" pitchFamily="34" charset="0"/>
                <a:ea typeface="Inter" pitchFamily="34" charset="-122"/>
                <a:cs typeface="Inter" pitchFamily="34" charset="-120"/>
              </a:rPr>
              <a:t>Developing strategies capable of rapid adaptation to market fluctuations, regulatory changes, and geopolitical dynamics. This includes designing multiple scenarios, creating contingency plans, and fostering organizational agility.</a:t>
            </a:r>
            <a:endParaRPr lang="en-US" sz="1300" dirty="0"/>
          </a:p>
        </p:txBody>
      </p:sp>
      <p:pic>
        <p:nvPicPr>
          <p:cNvPr id="10" name="Image 2" descr="preencoded.png">    </p:cNvPr>
          <p:cNvPicPr>
            <a:picLocks noChangeAspect="1"/>
          </p:cNvPicPr>
          <p:nvPr/>
        </p:nvPicPr>
        <p:blipFill>
          <a:blip r:embed="rId3"/>
          <a:stretch>
            <a:fillRect/>
          </a:stretch>
        </p:blipFill>
        <p:spPr>
          <a:xfrm>
            <a:off x="9532382" y="2073116"/>
            <a:ext cx="4434602" cy="663416"/>
          </a:xfrm>
          <a:prstGeom prst="rect">
            <a:avLst/>
          </a:prstGeom>
        </p:spPr>
      </p:pic>
      <p:sp>
        <p:nvSpPr>
          <p:cNvPr id="11" name="Text 6"/>
          <p:cNvSpPr/>
          <p:nvPr/>
        </p:nvSpPr>
        <p:spPr>
          <a:xfrm>
            <a:off x="10295930" y="2902387"/>
            <a:ext cx="2907387" cy="259199"/>
          </a:xfrm>
          <a:prstGeom prst="rect">
            <a:avLst/>
          </a:prstGeom>
          <a:noFill/>
          <a:ln/>
        </p:spPr>
        <p:txBody>
          <a:bodyPr wrap="none" lIns="0" tIns="0" rIns="0" bIns="0" rtlCol="0" anchor="t"/>
          <a:lstStyle/>
          <a:p>
            <a:pPr algn="ctr" indent="0" marL="0">
              <a:lnSpc>
                <a:spcPts val="2000"/>
              </a:lnSpc>
              <a:buNone/>
            </a:pPr>
            <a:r>
              <a:rPr lang="en-US" sz="1600" b="1" dirty="0">
                <a:solidFill>
                  <a:srgbClr val="010141"/>
                </a:solidFill>
                <a:latin typeface="Inter Bold" pitchFamily="34" charset="0"/>
                <a:ea typeface="Inter Bold" pitchFamily="34" charset="-122"/>
                <a:cs typeface="Inter Bold" pitchFamily="34" charset="-120"/>
              </a:rPr>
              <a:t>Integrated Risk Management</a:t>
            </a:r>
            <a:endParaRPr lang="en-US" sz="1600" dirty="0"/>
          </a:p>
        </p:txBody>
      </p:sp>
      <p:sp>
        <p:nvSpPr>
          <p:cNvPr id="12" name="Text 7"/>
          <p:cNvSpPr/>
          <p:nvPr/>
        </p:nvSpPr>
        <p:spPr>
          <a:xfrm>
            <a:off x="9698236" y="3261003"/>
            <a:ext cx="4102894" cy="1591628"/>
          </a:xfrm>
          <a:prstGeom prst="rect">
            <a:avLst/>
          </a:prstGeom>
          <a:noFill/>
          <a:ln/>
        </p:spPr>
        <p:txBody>
          <a:bodyPr wrap="square" lIns="0" tIns="0" rIns="0" bIns="0" rtlCol="0" anchor="t"/>
          <a:lstStyle/>
          <a:p>
            <a:pPr algn="ctr" indent="0" marL="0">
              <a:lnSpc>
                <a:spcPts val="2050"/>
              </a:lnSpc>
              <a:buNone/>
            </a:pPr>
            <a:r>
              <a:rPr lang="en-US" sz="1300" dirty="0">
                <a:solidFill>
                  <a:srgbClr val="010141"/>
                </a:solidFill>
                <a:latin typeface="Inter" pitchFamily="34" charset="0"/>
                <a:ea typeface="Inter" pitchFamily="34" charset="-122"/>
                <a:cs typeface="Inter" pitchFamily="34" charset="-120"/>
              </a:rPr>
              <a:t>Implementing comprehensive risk management systems that address all facets of international operations. This involves the assessment of political, financial, operational, and credit risks, and the development of tailored risk mitigation strategies for each category.</a:t>
            </a:r>
            <a:endParaRPr lang="en-US" sz="1300" dirty="0"/>
          </a:p>
        </p:txBody>
      </p:sp>
      <p:pic>
        <p:nvPicPr>
          <p:cNvPr id="13" name="Image 3" descr="preencoded.png">    </p:cNvPr>
          <p:cNvPicPr>
            <a:picLocks noChangeAspect="1"/>
          </p:cNvPicPr>
          <p:nvPr/>
        </p:nvPicPr>
        <p:blipFill>
          <a:blip r:embed="rId4"/>
          <a:stretch>
            <a:fillRect/>
          </a:stretch>
        </p:blipFill>
        <p:spPr>
          <a:xfrm>
            <a:off x="663416" y="5205055"/>
            <a:ext cx="6651784" cy="663416"/>
          </a:xfrm>
          <a:prstGeom prst="rect">
            <a:avLst/>
          </a:prstGeom>
        </p:spPr>
      </p:pic>
      <p:sp>
        <p:nvSpPr>
          <p:cNvPr id="14" name="Text 8"/>
          <p:cNvSpPr/>
          <p:nvPr/>
        </p:nvSpPr>
        <p:spPr>
          <a:xfrm>
            <a:off x="2012275" y="6034326"/>
            <a:ext cx="3953947" cy="259199"/>
          </a:xfrm>
          <a:prstGeom prst="rect">
            <a:avLst/>
          </a:prstGeom>
          <a:noFill/>
          <a:ln/>
        </p:spPr>
        <p:txBody>
          <a:bodyPr wrap="none" lIns="0" tIns="0" rIns="0" bIns="0" rtlCol="0" anchor="t"/>
          <a:lstStyle/>
          <a:p>
            <a:pPr algn="ctr" indent="0" marL="0">
              <a:lnSpc>
                <a:spcPts val="2000"/>
              </a:lnSpc>
              <a:buNone/>
            </a:pPr>
            <a:r>
              <a:rPr lang="en-US" sz="1600" b="1" dirty="0">
                <a:solidFill>
                  <a:srgbClr val="010141"/>
                </a:solidFill>
                <a:latin typeface="Inter Bold" pitchFamily="34" charset="0"/>
                <a:ea typeface="Inter Bold" pitchFamily="34" charset="-122"/>
                <a:cs typeface="Inter Bold" pitchFamily="34" charset="-120"/>
              </a:rPr>
              <a:t>Organizational Capability Development</a:t>
            </a:r>
            <a:endParaRPr lang="en-US" sz="1600" dirty="0"/>
          </a:p>
        </p:txBody>
      </p:sp>
      <p:sp>
        <p:nvSpPr>
          <p:cNvPr id="15" name="Text 9"/>
          <p:cNvSpPr/>
          <p:nvPr/>
        </p:nvSpPr>
        <p:spPr>
          <a:xfrm>
            <a:off x="829270" y="6392942"/>
            <a:ext cx="6320076" cy="1061085"/>
          </a:xfrm>
          <a:prstGeom prst="rect">
            <a:avLst/>
          </a:prstGeom>
          <a:noFill/>
          <a:ln/>
        </p:spPr>
        <p:txBody>
          <a:bodyPr wrap="square" lIns="0" tIns="0" rIns="0" bIns="0" rtlCol="0" anchor="t"/>
          <a:lstStyle/>
          <a:p>
            <a:pPr algn="ctr" indent="0" marL="0">
              <a:lnSpc>
                <a:spcPts val="2050"/>
              </a:lnSpc>
              <a:buNone/>
            </a:pPr>
            <a:r>
              <a:rPr lang="en-US" sz="1300" dirty="0">
                <a:solidFill>
                  <a:srgbClr val="010141"/>
                </a:solidFill>
                <a:latin typeface="Inter" pitchFamily="34" charset="0"/>
                <a:ea typeface="Inter" pitchFamily="34" charset="-122"/>
                <a:cs typeface="Inter" pitchFamily="34" charset="-120"/>
              </a:rPr>
              <a:t>Guiding organizations in building the internal competencies essential for success in international markets. This includes developing multicultural teams, establishing global processes, and transferring knowledge to client organizations.</a:t>
            </a:r>
            <a:endParaRPr lang="en-US" sz="1300" dirty="0"/>
          </a:p>
        </p:txBody>
      </p:sp>
      <p:pic>
        <p:nvPicPr>
          <p:cNvPr id="16" name="Image 4" descr="preencoded.png">    </p:cNvPr>
          <p:cNvPicPr>
            <a:picLocks noChangeAspect="1"/>
          </p:cNvPicPr>
          <p:nvPr/>
        </p:nvPicPr>
        <p:blipFill>
          <a:blip r:embed="rId5"/>
          <a:stretch>
            <a:fillRect/>
          </a:stretch>
        </p:blipFill>
        <p:spPr>
          <a:xfrm>
            <a:off x="7315200" y="5205055"/>
            <a:ext cx="6651784" cy="663416"/>
          </a:xfrm>
          <a:prstGeom prst="rect">
            <a:avLst/>
          </a:prstGeom>
        </p:spPr>
      </p:pic>
      <p:sp>
        <p:nvSpPr>
          <p:cNvPr id="17" name="Text 10"/>
          <p:cNvSpPr/>
          <p:nvPr/>
        </p:nvSpPr>
        <p:spPr>
          <a:xfrm>
            <a:off x="8901827" y="6034326"/>
            <a:ext cx="3478530" cy="259199"/>
          </a:xfrm>
          <a:prstGeom prst="rect">
            <a:avLst/>
          </a:prstGeom>
          <a:noFill/>
          <a:ln/>
        </p:spPr>
        <p:txBody>
          <a:bodyPr wrap="none" lIns="0" tIns="0" rIns="0" bIns="0" rtlCol="0" anchor="t"/>
          <a:lstStyle/>
          <a:p>
            <a:pPr algn="ctr" indent="0" marL="0">
              <a:lnSpc>
                <a:spcPts val="2000"/>
              </a:lnSpc>
              <a:buNone/>
            </a:pPr>
            <a:r>
              <a:rPr lang="en-US" sz="1600" b="1" dirty="0">
                <a:solidFill>
                  <a:srgbClr val="010141"/>
                </a:solidFill>
                <a:latin typeface="Inter Bold" pitchFamily="34" charset="0"/>
                <a:ea typeface="Inter Bold" pitchFamily="34" charset="-122"/>
                <a:cs typeface="Inter Bold" pitchFamily="34" charset="-120"/>
              </a:rPr>
              <a:t>Digital Technologies &amp; Automation</a:t>
            </a:r>
            <a:endParaRPr lang="en-US" sz="1600" dirty="0"/>
          </a:p>
        </p:txBody>
      </p:sp>
      <p:sp>
        <p:nvSpPr>
          <p:cNvPr id="18" name="Text 11"/>
          <p:cNvSpPr/>
          <p:nvPr/>
        </p:nvSpPr>
        <p:spPr>
          <a:xfrm>
            <a:off x="7481054" y="6392942"/>
            <a:ext cx="6320076" cy="1061085"/>
          </a:xfrm>
          <a:prstGeom prst="rect">
            <a:avLst/>
          </a:prstGeom>
          <a:noFill/>
          <a:ln/>
        </p:spPr>
        <p:txBody>
          <a:bodyPr wrap="square" lIns="0" tIns="0" rIns="0" bIns="0" rtlCol="0" anchor="t"/>
          <a:lstStyle/>
          <a:p>
            <a:pPr algn="ctr" indent="0" marL="0">
              <a:lnSpc>
                <a:spcPts val="2050"/>
              </a:lnSpc>
              <a:buNone/>
            </a:pPr>
            <a:r>
              <a:rPr lang="en-US" sz="1300" dirty="0">
                <a:solidFill>
                  <a:srgbClr val="010141"/>
                </a:solidFill>
                <a:latin typeface="Inter" pitchFamily="34" charset="0"/>
                <a:ea typeface="Inter" pitchFamily="34" charset="-122"/>
                <a:cs typeface="Inter" pitchFamily="34" charset="-120"/>
              </a:rPr>
              <a:t>Utilizing digital technologies to streamline and optimize international operations. This includes global supply chain management platforms, multi-currency financial management systems, and digital collaboration tools for geographically dispersed teams.</a:t>
            </a:r>
            <a:endParaRPr lang="en-US" sz="1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2660809" y="641747"/>
            <a:ext cx="9308783" cy="356711"/>
          </a:xfrm>
          <a:prstGeom prst="rect">
            <a:avLst/>
          </a:prstGeom>
          <a:noFill/>
          <a:ln/>
        </p:spPr>
        <p:txBody>
          <a:bodyPr wrap="none" lIns="0" tIns="0" rIns="0" bIns="0" rtlCol="0" anchor="t"/>
          <a:lstStyle/>
          <a:p>
            <a:pPr algn="ctr" indent="0" marL="0">
              <a:lnSpc>
                <a:spcPts val="2800"/>
              </a:lnSpc>
              <a:buNone/>
            </a:pPr>
            <a:r>
              <a:rPr lang="en-US" sz="2200" b="1" dirty="0">
                <a:solidFill>
                  <a:srgbClr val="010141"/>
                </a:solidFill>
                <a:latin typeface="Inter Bold" pitchFamily="34" charset="0"/>
                <a:ea typeface="Inter Bold" pitchFamily="34" charset="-122"/>
                <a:cs typeface="Inter Bold" pitchFamily="34" charset="-120"/>
              </a:rPr>
              <a:t>Specialized Domains of International Business Consulting Services</a:t>
            </a:r>
            <a:endParaRPr lang="en-US" sz="2200" dirty="0"/>
          </a:p>
        </p:txBody>
      </p:sp>
      <p:sp>
        <p:nvSpPr>
          <p:cNvPr id="3" name="Text 1"/>
          <p:cNvSpPr/>
          <p:nvPr/>
        </p:nvSpPr>
        <p:spPr>
          <a:xfrm>
            <a:off x="570786" y="1283851"/>
            <a:ext cx="13488829" cy="228362"/>
          </a:xfrm>
          <a:prstGeom prst="rect">
            <a:avLst/>
          </a:prstGeom>
          <a:noFill/>
          <a:ln/>
        </p:spPr>
        <p:txBody>
          <a:bodyPr wrap="none" lIns="0" tIns="0" rIns="0" bIns="0" rtlCol="0" anchor="t"/>
          <a:lstStyle/>
          <a:p>
            <a:pPr algn="ctr" indent="0" marL="0">
              <a:lnSpc>
                <a:spcPts val="1750"/>
              </a:lnSpc>
              <a:buNone/>
            </a:pPr>
            <a:r>
              <a:rPr lang="en-US" sz="1100" dirty="0">
                <a:solidFill>
                  <a:srgbClr val="010141"/>
                </a:solidFill>
                <a:latin typeface="Inter" pitchFamily="34" charset="0"/>
                <a:ea typeface="Inter" pitchFamily="34" charset="-122"/>
                <a:cs typeface="Inter" pitchFamily="34" charset="-120"/>
              </a:rPr>
              <a:t>AMETAZ GROUP delivers its services across six specialized domains, each demanding unique expertise and bespoke methodologies:</a:t>
            </a:r>
            <a:endParaRPr lang="en-US" sz="1100" dirty="0"/>
          </a:p>
        </p:txBody>
      </p:sp>
      <p:sp>
        <p:nvSpPr>
          <p:cNvPr id="4" name="Text 2"/>
          <p:cNvSpPr/>
          <p:nvPr/>
        </p:nvSpPr>
        <p:spPr>
          <a:xfrm>
            <a:off x="878919" y="1672709"/>
            <a:ext cx="3624858" cy="222885"/>
          </a:xfrm>
          <a:prstGeom prst="rect">
            <a:avLst/>
          </a:prstGeom>
          <a:noFill/>
          <a:ln/>
        </p:spPr>
        <p:txBody>
          <a:bodyPr wrap="none" lIns="0" tIns="0" rIns="0" bIns="0" rtlCol="0" anchor="t"/>
          <a:lstStyle/>
          <a:p>
            <a:pPr algn="ctr" indent="0" marL="0">
              <a:lnSpc>
                <a:spcPts val="1750"/>
              </a:lnSpc>
              <a:buNone/>
            </a:pPr>
            <a:r>
              <a:rPr lang="en-US" sz="1400" b="1" dirty="0">
                <a:solidFill>
                  <a:srgbClr val="010141"/>
                </a:solidFill>
                <a:latin typeface="Inter Bold" pitchFamily="34" charset="0"/>
                <a:ea typeface="Inter Bold" pitchFamily="34" charset="-122"/>
                <a:cs typeface="Inter Bold" pitchFamily="34" charset="-120"/>
              </a:rPr>
              <a:t>Market Entry Strategy &amp; Global Expansion</a:t>
            </a:r>
            <a:endParaRPr lang="en-US" sz="1400" dirty="0"/>
          </a:p>
        </p:txBody>
      </p:sp>
      <p:sp>
        <p:nvSpPr>
          <p:cNvPr id="5" name="Text 3"/>
          <p:cNvSpPr/>
          <p:nvPr/>
        </p:nvSpPr>
        <p:spPr>
          <a:xfrm>
            <a:off x="570786" y="1981200"/>
            <a:ext cx="4241244" cy="1598533"/>
          </a:xfrm>
          <a:prstGeom prst="rect">
            <a:avLst/>
          </a:prstGeom>
          <a:noFill/>
          <a:ln/>
        </p:spPr>
        <p:txBody>
          <a:bodyPr wrap="square" lIns="0" tIns="0" rIns="0" bIns="0" rtlCol="0" anchor="t"/>
          <a:lstStyle/>
          <a:p>
            <a:pPr algn="ctr" indent="0" marL="0">
              <a:lnSpc>
                <a:spcPts val="1750"/>
              </a:lnSpc>
              <a:buNone/>
            </a:pPr>
            <a:r>
              <a:rPr lang="en-US" sz="1100" dirty="0">
                <a:solidFill>
                  <a:srgbClr val="010141"/>
                </a:solidFill>
                <a:latin typeface="Inter" pitchFamily="34" charset="0"/>
                <a:ea typeface="Inter" pitchFamily="34" charset="-122"/>
                <a:cs typeface="Inter" pitchFamily="34" charset="-120"/>
              </a:rPr>
              <a:t>This service assists organizations in designing and implementing strategies for entering new markets. Offerings include target market analysis, market attractiveness assessment, selection of optimal entry modes (exporting, joint ventures, acquisition), and the development of execution plans. Expertise in emerging and advanced economies is a key strength of this division.</a:t>
            </a:r>
            <a:endParaRPr lang="en-US" sz="1100" dirty="0"/>
          </a:p>
        </p:txBody>
      </p:sp>
      <p:pic>
        <p:nvPicPr>
          <p:cNvPr id="6" name="Image 0" descr="preencoded.png">    </p:cNvPr>
          <p:cNvPicPr>
            <a:picLocks noChangeAspect="1"/>
          </p:cNvPicPr>
          <p:nvPr/>
        </p:nvPicPr>
        <p:blipFill>
          <a:blip r:embed="rId1"/>
          <a:stretch>
            <a:fillRect/>
          </a:stretch>
        </p:blipFill>
        <p:spPr>
          <a:xfrm>
            <a:off x="4954667" y="2269688"/>
            <a:ext cx="4721066" cy="4721066"/>
          </a:xfrm>
          <a:prstGeom prst="rect">
            <a:avLst/>
          </a:prstGeom>
        </p:spPr>
      </p:pic>
      <p:pic>
        <p:nvPicPr>
          <p:cNvPr id="7" name="Image 1" descr="preencoded.png">    </p:cNvPr>
          <p:cNvPicPr>
            <a:picLocks noChangeAspect="1"/>
          </p:cNvPicPr>
          <p:nvPr/>
        </p:nvPicPr>
        <p:blipFill>
          <a:blip r:embed="rId2"/>
          <a:stretch>
            <a:fillRect/>
          </a:stretch>
        </p:blipFill>
        <p:spPr>
          <a:xfrm>
            <a:off x="6640473" y="2945011"/>
            <a:ext cx="213479" cy="266819"/>
          </a:xfrm>
          <a:prstGeom prst="rect">
            <a:avLst/>
          </a:prstGeom>
        </p:spPr>
      </p:pic>
      <p:sp>
        <p:nvSpPr>
          <p:cNvPr id="8" name="Text 4"/>
          <p:cNvSpPr/>
          <p:nvPr/>
        </p:nvSpPr>
        <p:spPr>
          <a:xfrm>
            <a:off x="9968746" y="1786890"/>
            <a:ext cx="3940373" cy="222885"/>
          </a:xfrm>
          <a:prstGeom prst="rect">
            <a:avLst/>
          </a:prstGeom>
          <a:noFill/>
          <a:ln/>
        </p:spPr>
        <p:txBody>
          <a:bodyPr wrap="none" lIns="0" tIns="0" rIns="0" bIns="0" rtlCol="0" anchor="t"/>
          <a:lstStyle/>
          <a:p>
            <a:pPr algn="ctr" indent="0" marL="0">
              <a:lnSpc>
                <a:spcPts val="1750"/>
              </a:lnSpc>
              <a:buNone/>
            </a:pPr>
            <a:r>
              <a:rPr lang="en-US" sz="1400" b="1" dirty="0">
                <a:solidFill>
                  <a:srgbClr val="010141"/>
                </a:solidFill>
                <a:latin typeface="Inter Bold" pitchFamily="34" charset="0"/>
                <a:ea typeface="Inter Bold" pitchFamily="34" charset="-122"/>
                <a:cs typeface="Inter Bold" pitchFamily="34" charset="-120"/>
              </a:rPr>
              <a:t>Global Supply Chain Management &amp; Logistics</a:t>
            </a:r>
            <a:endParaRPr lang="en-US" sz="1400" dirty="0"/>
          </a:p>
        </p:txBody>
      </p:sp>
      <p:sp>
        <p:nvSpPr>
          <p:cNvPr id="9" name="Text 5"/>
          <p:cNvSpPr/>
          <p:nvPr/>
        </p:nvSpPr>
        <p:spPr>
          <a:xfrm>
            <a:off x="9818370" y="2095381"/>
            <a:ext cx="4241244" cy="1370171"/>
          </a:xfrm>
          <a:prstGeom prst="rect">
            <a:avLst/>
          </a:prstGeom>
          <a:noFill/>
          <a:ln/>
        </p:spPr>
        <p:txBody>
          <a:bodyPr wrap="square" lIns="0" tIns="0" rIns="0" bIns="0" rtlCol="0" anchor="t"/>
          <a:lstStyle/>
          <a:p>
            <a:pPr algn="ctr" indent="0" marL="0">
              <a:lnSpc>
                <a:spcPts val="1750"/>
              </a:lnSpc>
              <a:buNone/>
            </a:pPr>
            <a:r>
              <a:rPr lang="en-US" sz="1100" dirty="0">
                <a:solidFill>
                  <a:srgbClr val="010141"/>
                </a:solidFill>
                <a:latin typeface="Inter" pitchFamily="34" charset="0"/>
                <a:ea typeface="Inter" pitchFamily="34" charset="-122"/>
                <a:cs typeface="Inter" pitchFamily="34" charset="-120"/>
              </a:rPr>
              <a:t>This domain focuses on designing and optimizing global supply chains. Services include the design of logistical networks, selection of international suppliers, global inventory management, and optimization of transportation costs. The primary focus is on creating resilient and efficient supply chains.</a:t>
            </a:r>
            <a:endParaRPr lang="en-US" sz="1100" dirty="0"/>
          </a:p>
        </p:txBody>
      </p:sp>
      <p:pic>
        <p:nvPicPr>
          <p:cNvPr id="10" name="Image 2" descr="preencoded.png">    </p:cNvPr>
          <p:cNvPicPr>
            <a:picLocks noChangeAspect="1"/>
          </p:cNvPicPr>
          <p:nvPr/>
        </p:nvPicPr>
        <p:blipFill>
          <a:blip r:embed="rId3"/>
          <a:stretch>
            <a:fillRect/>
          </a:stretch>
        </p:blipFill>
        <p:spPr>
          <a:xfrm>
            <a:off x="4954667" y="2269688"/>
            <a:ext cx="4721066" cy="4721066"/>
          </a:xfrm>
          <a:prstGeom prst="rect">
            <a:avLst/>
          </a:prstGeom>
        </p:spPr>
      </p:pic>
      <p:pic>
        <p:nvPicPr>
          <p:cNvPr id="11" name="Image 3" descr="preencoded.png">    </p:cNvPr>
          <p:cNvPicPr>
            <a:picLocks noChangeAspect="1"/>
          </p:cNvPicPr>
          <p:nvPr/>
        </p:nvPicPr>
        <p:blipFill>
          <a:blip r:embed="rId4"/>
          <a:stretch>
            <a:fillRect/>
          </a:stretch>
        </p:blipFill>
        <p:spPr>
          <a:xfrm>
            <a:off x="8268295" y="3229094"/>
            <a:ext cx="213479" cy="266819"/>
          </a:xfrm>
          <a:prstGeom prst="rect">
            <a:avLst/>
          </a:prstGeom>
        </p:spPr>
      </p:pic>
      <p:sp>
        <p:nvSpPr>
          <p:cNvPr id="12" name="Text 6"/>
          <p:cNvSpPr/>
          <p:nvPr/>
        </p:nvSpPr>
        <p:spPr>
          <a:xfrm>
            <a:off x="10238661" y="3793688"/>
            <a:ext cx="3543300" cy="222885"/>
          </a:xfrm>
          <a:prstGeom prst="rect">
            <a:avLst/>
          </a:prstGeom>
          <a:noFill/>
          <a:ln/>
        </p:spPr>
        <p:txBody>
          <a:bodyPr wrap="none" lIns="0" tIns="0" rIns="0" bIns="0" rtlCol="0" anchor="t"/>
          <a:lstStyle/>
          <a:p>
            <a:pPr algn="ctr" indent="0" marL="0">
              <a:lnSpc>
                <a:spcPts val="1750"/>
              </a:lnSpc>
              <a:buNone/>
            </a:pPr>
            <a:r>
              <a:rPr lang="en-US" sz="1400" b="1" dirty="0">
                <a:solidFill>
                  <a:srgbClr val="010141"/>
                </a:solidFill>
                <a:latin typeface="Inter Bold" pitchFamily="34" charset="0"/>
                <a:ea typeface="Inter Bold" pitchFamily="34" charset="-122"/>
                <a:cs typeface="Inter Bold" pitchFamily="34" charset="-120"/>
              </a:rPr>
              <a:t>International Finance &amp; Tax Management</a:t>
            </a:r>
            <a:endParaRPr lang="en-US" sz="1400" dirty="0"/>
          </a:p>
        </p:txBody>
      </p:sp>
      <p:sp>
        <p:nvSpPr>
          <p:cNvPr id="13" name="Text 7"/>
          <p:cNvSpPr/>
          <p:nvPr/>
        </p:nvSpPr>
        <p:spPr>
          <a:xfrm>
            <a:off x="9961126" y="4102179"/>
            <a:ext cx="4098488" cy="1598533"/>
          </a:xfrm>
          <a:prstGeom prst="rect">
            <a:avLst/>
          </a:prstGeom>
          <a:noFill/>
          <a:ln/>
        </p:spPr>
        <p:txBody>
          <a:bodyPr wrap="square" lIns="0" tIns="0" rIns="0" bIns="0" rtlCol="0" anchor="t"/>
          <a:lstStyle/>
          <a:p>
            <a:pPr algn="ctr" indent="0" marL="0">
              <a:lnSpc>
                <a:spcPts val="1750"/>
              </a:lnSpc>
              <a:buNone/>
            </a:pPr>
            <a:r>
              <a:rPr lang="en-US" sz="1100" dirty="0">
                <a:solidFill>
                  <a:srgbClr val="010141"/>
                </a:solidFill>
                <a:latin typeface="Inter" pitchFamily="34" charset="0"/>
                <a:ea typeface="Inter" pitchFamily="34" charset="-122"/>
                <a:cs typeface="Inter" pitchFamily="34" charset="-120"/>
              </a:rPr>
              <a:t>This service addresses the financial complexities of international operations. Services include currency risk management, optimization of global financial structures, international tax planning, and management of international cash flows. Expertise in efficient financial structures and compliance with diverse tax laws is a hallmark of this segment.</a:t>
            </a:r>
            <a:endParaRPr lang="en-US" sz="1100" dirty="0"/>
          </a:p>
        </p:txBody>
      </p:sp>
      <p:pic>
        <p:nvPicPr>
          <p:cNvPr id="14" name="Image 4" descr="preencoded.png">    </p:cNvPr>
          <p:cNvPicPr>
            <a:picLocks noChangeAspect="1"/>
          </p:cNvPicPr>
          <p:nvPr/>
        </p:nvPicPr>
        <p:blipFill>
          <a:blip r:embed="rId5"/>
          <a:stretch>
            <a:fillRect/>
          </a:stretch>
        </p:blipFill>
        <p:spPr>
          <a:xfrm>
            <a:off x="4954667" y="2269688"/>
            <a:ext cx="4721066" cy="4721066"/>
          </a:xfrm>
          <a:prstGeom prst="rect">
            <a:avLst/>
          </a:prstGeom>
        </p:spPr>
      </p:pic>
      <p:pic>
        <p:nvPicPr>
          <p:cNvPr id="15" name="Image 5" descr="preencoded.png">    </p:cNvPr>
          <p:cNvPicPr>
            <a:picLocks noChangeAspect="1"/>
          </p:cNvPicPr>
          <p:nvPr/>
        </p:nvPicPr>
        <p:blipFill>
          <a:blip r:embed="rId6"/>
          <a:stretch>
            <a:fillRect/>
          </a:stretch>
        </p:blipFill>
        <p:spPr>
          <a:xfrm>
            <a:off x="8836104" y="4780836"/>
            <a:ext cx="213479" cy="266819"/>
          </a:xfrm>
          <a:prstGeom prst="rect">
            <a:avLst/>
          </a:prstGeom>
        </p:spPr>
      </p:pic>
      <p:sp>
        <p:nvSpPr>
          <p:cNvPr id="16" name="Text 8"/>
          <p:cNvSpPr/>
          <p:nvPr/>
        </p:nvSpPr>
        <p:spPr>
          <a:xfrm>
            <a:off x="9871710" y="6026110"/>
            <a:ext cx="4134564" cy="222885"/>
          </a:xfrm>
          <a:prstGeom prst="rect">
            <a:avLst/>
          </a:prstGeom>
          <a:noFill/>
          <a:ln/>
        </p:spPr>
        <p:txBody>
          <a:bodyPr wrap="none" lIns="0" tIns="0" rIns="0" bIns="0" rtlCol="0" anchor="t"/>
          <a:lstStyle/>
          <a:p>
            <a:pPr algn="ctr" indent="0" marL="0">
              <a:lnSpc>
                <a:spcPts val="1750"/>
              </a:lnSpc>
              <a:buNone/>
            </a:pPr>
            <a:r>
              <a:rPr lang="en-US" sz="1400" b="1" dirty="0">
                <a:solidFill>
                  <a:srgbClr val="010141"/>
                </a:solidFill>
                <a:latin typeface="Inter Bold" pitchFamily="34" charset="0"/>
                <a:ea typeface="Inter Bold" pitchFamily="34" charset="-122"/>
                <a:cs typeface="Inter Bold" pitchFamily="34" charset="-120"/>
              </a:rPr>
              <a:t>Global HR Management &amp; Cultural Development</a:t>
            </a:r>
            <a:endParaRPr lang="en-US" sz="1400" dirty="0"/>
          </a:p>
        </p:txBody>
      </p:sp>
      <p:sp>
        <p:nvSpPr>
          <p:cNvPr id="17" name="Text 9"/>
          <p:cNvSpPr/>
          <p:nvPr/>
        </p:nvSpPr>
        <p:spPr>
          <a:xfrm>
            <a:off x="9818370" y="6334601"/>
            <a:ext cx="4241244" cy="1141809"/>
          </a:xfrm>
          <a:prstGeom prst="rect">
            <a:avLst/>
          </a:prstGeom>
          <a:noFill/>
          <a:ln/>
        </p:spPr>
        <p:txBody>
          <a:bodyPr wrap="square" lIns="0" tIns="0" rIns="0" bIns="0" rtlCol="0" anchor="t"/>
          <a:lstStyle/>
          <a:p>
            <a:pPr algn="ctr" indent="0" marL="0">
              <a:lnSpc>
                <a:spcPts val="1750"/>
              </a:lnSpc>
              <a:buNone/>
            </a:pPr>
            <a:r>
              <a:rPr lang="en-US" sz="1100" dirty="0">
                <a:solidFill>
                  <a:srgbClr val="010141"/>
                </a:solidFill>
                <a:latin typeface="Inter" pitchFamily="34" charset="0"/>
                <a:ea typeface="Inter" pitchFamily="34" charset="-122"/>
                <a:cs typeface="Inter" pitchFamily="34" charset="-120"/>
              </a:rPr>
              <a:t>This area is dedicated to managing HR challenges in international environments. Services include designing global compensation systems, developing cross-cultural training programs, diversity management, and fostering a cohesive organizational culture across multiple countries.</a:t>
            </a:r>
            <a:endParaRPr lang="en-US" sz="1100" dirty="0"/>
          </a:p>
        </p:txBody>
      </p:sp>
      <p:pic>
        <p:nvPicPr>
          <p:cNvPr id="18" name="Image 6" descr="preencoded.png">    </p:cNvPr>
          <p:cNvPicPr>
            <a:picLocks noChangeAspect="1"/>
          </p:cNvPicPr>
          <p:nvPr/>
        </p:nvPicPr>
        <p:blipFill>
          <a:blip r:embed="rId7"/>
          <a:stretch>
            <a:fillRect/>
          </a:stretch>
        </p:blipFill>
        <p:spPr>
          <a:xfrm>
            <a:off x="4954667" y="2269688"/>
            <a:ext cx="4721066" cy="4721066"/>
          </a:xfrm>
          <a:prstGeom prst="rect">
            <a:avLst/>
          </a:prstGeom>
        </p:spPr>
      </p:pic>
      <p:pic>
        <p:nvPicPr>
          <p:cNvPr id="19" name="Image 7" descr="preencoded.png">    </p:cNvPr>
          <p:cNvPicPr>
            <a:picLocks noChangeAspect="1"/>
          </p:cNvPicPr>
          <p:nvPr/>
        </p:nvPicPr>
        <p:blipFill>
          <a:blip r:embed="rId8"/>
          <a:stretch>
            <a:fillRect/>
          </a:stretch>
        </p:blipFill>
        <p:spPr>
          <a:xfrm>
            <a:off x="7776210" y="6048375"/>
            <a:ext cx="213479" cy="266819"/>
          </a:xfrm>
          <a:prstGeom prst="rect">
            <a:avLst/>
          </a:prstGeom>
        </p:spPr>
      </p:pic>
      <p:sp>
        <p:nvSpPr>
          <p:cNvPr id="20" name="Text 10"/>
          <p:cNvSpPr/>
          <p:nvPr/>
        </p:nvSpPr>
        <p:spPr>
          <a:xfrm>
            <a:off x="570786" y="5914668"/>
            <a:ext cx="4241244" cy="445770"/>
          </a:xfrm>
          <a:prstGeom prst="rect">
            <a:avLst/>
          </a:prstGeom>
          <a:noFill/>
          <a:ln/>
        </p:spPr>
        <p:txBody>
          <a:bodyPr wrap="square" lIns="0" tIns="0" rIns="0" bIns="0" rtlCol="0" anchor="t"/>
          <a:lstStyle/>
          <a:p>
            <a:pPr algn="ctr" indent="0" marL="0">
              <a:lnSpc>
                <a:spcPts val="1750"/>
              </a:lnSpc>
              <a:buNone/>
            </a:pPr>
            <a:r>
              <a:rPr lang="en-US" sz="1400" b="1" dirty="0">
                <a:solidFill>
                  <a:srgbClr val="010141"/>
                </a:solidFill>
                <a:latin typeface="Inter Bold" pitchFamily="34" charset="0"/>
                <a:ea typeface="Inter Bold" pitchFamily="34" charset="-122"/>
                <a:cs typeface="Inter Bold" pitchFamily="34" charset="-120"/>
              </a:rPr>
              <a:t>Political Risk Management &amp; Regulatory Compliance</a:t>
            </a:r>
            <a:endParaRPr lang="en-US" sz="1400" dirty="0"/>
          </a:p>
        </p:txBody>
      </p:sp>
      <p:sp>
        <p:nvSpPr>
          <p:cNvPr id="21" name="Text 11"/>
          <p:cNvSpPr/>
          <p:nvPr/>
        </p:nvSpPr>
        <p:spPr>
          <a:xfrm>
            <a:off x="570786" y="6446044"/>
            <a:ext cx="4241244" cy="1141809"/>
          </a:xfrm>
          <a:prstGeom prst="rect">
            <a:avLst/>
          </a:prstGeom>
          <a:noFill/>
          <a:ln/>
        </p:spPr>
        <p:txBody>
          <a:bodyPr wrap="square" lIns="0" tIns="0" rIns="0" bIns="0" rtlCol="0" anchor="t"/>
          <a:lstStyle/>
          <a:p>
            <a:pPr algn="ctr" indent="0" marL="0">
              <a:lnSpc>
                <a:spcPts val="1750"/>
              </a:lnSpc>
              <a:buNone/>
            </a:pPr>
            <a:r>
              <a:rPr lang="en-US" sz="1100" dirty="0">
                <a:solidFill>
                  <a:srgbClr val="010141"/>
                </a:solidFill>
                <a:latin typeface="Inter" pitchFamily="34" charset="0"/>
                <a:ea typeface="Inter" pitchFamily="34" charset="-122"/>
                <a:cs typeface="Inter" pitchFamily="34" charset="-120"/>
              </a:rPr>
              <a:t>This service aids in identifying and managing political risks while ensuring compliance with international laws. Services include political risk assessments, designing risk mitigation strategies, compliance with anti-corruption laws, and managing sanctions-related issues.</a:t>
            </a:r>
            <a:endParaRPr lang="en-US" sz="1100" dirty="0"/>
          </a:p>
        </p:txBody>
      </p:sp>
      <p:pic>
        <p:nvPicPr>
          <p:cNvPr id="22" name="Image 8" descr="preencoded.png">    </p:cNvPr>
          <p:cNvPicPr>
            <a:picLocks noChangeAspect="1"/>
          </p:cNvPicPr>
          <p:nvPr/>
        </p:nvPicPr>
        <p:blipFill>
          <a:blip r:embed="rId9"/>
          <a:stretch>
            <a:fillRect/>
          </a:stretch>
        </p:blipFill>
        <p:spPr>
          <a:xfrm>
            <a:off x="4954667" y="2269688"/>
            <a:ext cx="4721066" cy="4721066"/>
          </a:xfrm>
          <a:prstGeom prst="rect">
            <a:avLst/>
          </a:prstGeom>
        </p:spPr>
      </p:pic>
      <p:pic>
        <p:nvPicPr>
          <p:cNvPr id="23" name="Image 9" descr="preencoded.png">    </p:cNvPr>
          <p:cNvPicPr>
            <a:picLocks noChangeAspect="1"/>
          </p:cNvPicPr>
          <p:nvPr/>
        </p:nvPicPr>
        <p:blipFill>
          <a:blip r:embed="rId10"/>
          <a:stretch>
            <a:fillRect/>
          </a:stretch>
        </p:blipFill>
        <p:spPr>
          <a:xfrm>
            <a:off x="6148388" y="5764292"/>
            <a:ext cx="213479" cy="266819"/>
          </a:xfrm>
          <a:prstGeom prst="rect">
            <a:avLst/>
          </a:prstGeom>
        </p:spPr>
      </p:pic>
      <p:sp>
        <p:nvSpPr>
          <p:cNvPr id="24" name="Text 12"/>
          <p:cNvSpPr/>
          <p:nvPr/>
        </p:nvSpPr>
        <p:spPr>
          <a:xfrm>
            <a:off x="860822" y="4022050"/>
            <a:ext cx="3518297" cy="222885"/>
          </a:xfrm>
          <a:prstGeom prst="rect">
            <a:avLst/>
          </a:prstGeom>
          <a:noFill/>
          <a:ln/>
        </p:spPr>
        <p:txBody>
          <a:bodyPr wrap="none" lIns="0" tIns="0" rIns="0" bIns="0" rtlCol="0" anchor="t"/>
          <a:lstStyle/>
          <a:p>
            <a:pPr algn="ctr" indent="0" marL="0">
              <a:lnSpc>
                <a:spcPts val="1750"/>
              </a:lnSpc>
              <a:buNone/>
            </a:pPr>
            <a:r>
              <a:rPr lang="en-US" sz="1400" b="1" dirty="0">
                <a:solidFill>
                  <a:srgbClr val="010141"/>
                </a:solidFill>
                <a:latin typeface="Inter Bold" pitchFamily="34" charset="0"/>
                <a:ea typeface="Inter Bold" pitchFamily="34" charset="-122"/>
                <a:cs typeface="Inter Bold" pitchFamily="34" charset="-120"/>
              </a:rPr>
              <a:t>Digitalization of International Operations</a:t>
            </a:r>
            <a:endParaRPr lang="en-US" sz="1400" dirty="0"/>
          </a:p>
        </p:txBody>
      </p:sp>
      <p:sp>
        <p:nvSpPr>
          <p:cNvPr id="25" name="Text 13"/>
          <p:cNvSpPr/>
          <p:nvPr/>
        </p:nvSpPr>
        <p:spPr>
          <a:xfrm>
            <a:off x="570786" y="4330541"/>
            <a:ext cx="4098488" cy="1141809"/>
          </a:xfrm>
          <a:prstGeom prst="rect">
            <a:avLst/>
          </a:prstGeom>
          <a:noFill/>
          <a:ln/>
        </p:spPr>
        <p:txBody>
          <a:bodyPr wrap="square" lIns="0" tIns="0" rIns="0" bIns="0" rtlCol="0" anchor="t"/>
          <a:lstStyle/>
          <a:p>
            <a:pPr algn="ctr" indent="0" marL="0">
              <a:lnSpc>
                <a:spcPts val="1750"/>
              </a:lnSpc>
              <a:buNone/>
            </a:pPr>
            <a:r>
              <a:rPr lang="en-US" sz="1100" dirty="0">
                <a:solidFill>
                  <a:srgbClr val="010141"/>
                </a:solidFill>
                <a:latin typeface="Inter" pitchFamily="34" charset="0"/>
                <a:ea typeface="Inter" pitchFamily="34" charset="-122"/>
                <a:cs typeface="Inter" pitchFamily="34" charset="-120"/>
              </a:rPr>
              <a:t>This domain leverages digital technologies to optimize global operations. Services include implementing platforms for managing global operations, developing integrated reporting systems, and using artificial intelligence to enhance international decision-making.</a:t>
            </a:r>
            <a:endParaRPr lang="en-US" sz="1100" dirty="0"/>
          </a:p>
        </p:txBody>
      </p:sp>
      <p:pic>
        <p:nvPicPr>
          <p:cNvPr id="26" name="Image 10" descr="preencoded.png">    </p:cNvPr>
          <p:cNvPicPr>
            <a:picLocks noChangeAspect="1"/>
          </p:cNvPicPr>
          <p:nvPr/>
        </p:nvPicPr>
        <p:blipFill>
          <a:blip r:embed="rId11"/>
          <a:stretch>
            <a:fillRect/>
          </a:stretch>
        </p:blipFill>
        <p:spPr>
          <a:xfrm>
            <a:off x="4954667" y="2269688"/>
            <a:ext cx="4721066" cy="4721066"/>
          </a:xfrm>
          <a:prstGeom prst="rect">
            <a:avLst/>
          </a:prstGeom>
        </p:spPr>
      </p:pic>
      <p:pic>
        <p:nvPicPr>
          <p:cNvPr id="27" name="Image 11" descr="preencoded.png">    </p:cNvPr>
          <p:cNvPicPr>
            <a:picLocks noChangeAspect="1"/>
          </p:cNvPicPr>
          <p:nvPr/>
        </p:nvPicPr>
        <p:blipFill>
          <a:blip r:embed="rId12"/>
          <a:stretch>
            <a:fillRect/>
          </a:stretch>
        </p:blipFill>
        <p:spPr>
          <a:xfrm>
            <a:off x="5580578" y="4212550"/>
            <a:ext cx="213479" cy="26681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69275" y="840462"/>
            <a:ext cx="12891849" cy="436483"/>
          </a:xfrm>
          <a:prstGeom prst="rect">
            <a:avLst/>
          </a:prstGeom>
          <a:noFill/>
          <a:ln/>
        </p:spPr>
        <p:txBody>
          <a:bodyPr wrap="none" lIns="0" tIns="0" rIns="0" bIns="0" rtlCol="0" anchor="t"/>
          <a:lstStyle/>
          <a:p>
            <a:pPr algn="ctr" indent="0" marL="0">
              <a:lnSpc>
                <a:spcPts val="3400"/>
              </a:lnSpc>
              <a:buNone/>
            </a:pPr>
            <a:r>
              <a:rPr lang="en-US" sz="2700" b="1" dirty="0">
                <a:solidFill>
                  <a:srgbClr val="010141"/>
                </a:solidFill>
                <a:latin typeface="Inter Bold" pitchFamily="34" charset="0"/>
                <a:ea typeface="Inter Bold" pitchFamily="34" charset="-122"/>
                <a:cs typeface="Inter Bold" pitchFamily="34" charset="-120"/>
              </a:rPr>
              <a:t>The Impact of </a:t>
            </a:r>
            <a:pPr algn="ctr" indent="0" marL="0">
              <a:lnSpc>
                <a:spcPts val="3400"/>
              </a:lnSpc>
              <a:buNone/>
            </a:pPr>
            <a:r>
              <a:rPr lang="en-US" sz="2700" b="1" dirty="0">
                <a:solidFill>
                  <a:srgbClr val="366183"/>
                </a:solidFill>
                <a:latin typeface="Inter Bold" pitchFamily="34" charset="0"/>
                <a:ea typeface="Inter Bold" pitchFamily="34" charset="-122"/>
                <a:cs typeface="Inter Bold" pitchFamily="34" charset="-120"/>
              </a:rPr>
              <a:t>Advanced Technologies</a:t>
            </a:r>
            <a:pPr algn="ctr" indent="0" marL="0">
              <a:lnSpc>
                <a:spcPts val="3400"/>
              </a:lnSpc>
              <a:buNone/>
            </a:pPr>
            <a:r>
              <a:rPr lang="en-US" sz="2700" b="1" dirty="0">
                <a:solidFill>
                  <a:srgbClr val="010141"/>
                </a:solidFill>
                <a:latin typeface="Inter Bold" pitchFamily="34" charset="0"/>
                <a:ea typeface="Inter Bold" pitchFamily="34" charset="-122"/>
                <a:cs typeface="Inter Bold" pitchFamily="34" charset="-120"/>
              </a:rPr>
              <a:t> on International Business Consulting</a:t>
            </a:r>
            <a:endParaRPr lang="en-US" sz="2700" dirty="0"/>
          </a:p>
        </p:txBody>
      </p:sp>
      <p:sp>
        <p:nvSpPr>
          <p:cNvPr id="3" name="Text 1"/>
          <p:cNvSpPr/>
          <p:nvPr/>
        </p:nvSpPr>
        <p:spPr>
          <a:xfrm>
            <a:off x="698302" y="1626037"/>
            <a:ext cx="13233797" cy="558403"/>
          </a:xfrm>
          <a:prstGeom prst="rect">
            <a:avLst/>
          </a:prstGeom>
          <a:noFill/>
          <a:ln/>
        </p:spPr>
        <p:txBody>
          <a:bodyPr wrap="square" lIns="0" tIns="0" rIns="0" bIns="0" rtlCol="0" anchor="t"/>
          <a:lstStyle/>
          <a:p>
            <a:pPr algn="ctr" indent="0" marL="0">
              <a:lnSpc>
                <a:spcPts val="2150"/>
              </a:lnSpc>
              <a:buNone/>
            </a:pPr>
            <a:r>
              <a:rPr lang="en-US" sz="1350" dirty="0">
                <a:solidFill>
                  <a:srgbClr val="010141"/>
                </a:solidFill>
                <a:latin typeface="Inter" pitchFamily="34" charset="0"/>
                <a:ea typeface="Inter" pitchFamily="34" charset="-122"/>
                <a:cs typeface="Inter" pitchFamily="34" charset="-120"/>
              </a:rPr>
              <a:t>By harnessing the world's most sophisticated technologies, AMETAZ GROUP has elevated its international business consulting services to an unprecedented level. Key technologies leveraged include:</a:t>
            </a:r>
            <a:endParaRPr lang="en-US" sz="1350" dirty="0"/>
          </a:p>
        </p:txBody>
      </p:sp>
      <p:sp>
        <p:nvSpPr>
          <p:cNvPr id="4" name="Text 2"/>
          <p:cNvSpPr/>
          <p:nvPr/>
        </p:nvSpPr>
        <p:spPr>
          <a:xfrm>
            <a:off x="808315" y="2555319"/>
            <a:ext cx="6183987" cy="327184"/>
          </a:xfrm>
          <a:prstGeom prst="rect">
            <a:avLst/>
          </a:prstGeom>
          <a:noFill/>
          <a:ln/>
        </p:spPr>
        <p:txBody>
          <a:bodyPr wrap="none" lIns="0" tIns="0" rIns="0" bIns="0" rtlCol="0" anchor="t"/>
          <a:lstStyle/>
          <a:p>
            <a:pPr algn="ctr" indent="0" marL="0">
              <a:lnSpc>
                <a:spcPts val="2550"/>
              </a:lnSpc>
              <a:buNone/>
            </a:pPr>
            <a:r>
              <a:rPr lang="en-US" sz="2050" b="1" dirty="0">
                <a:solidFill>
                  <a:srgbClr val="010141"/>
                </a:solidFill>
                <a:latin typeface="Inter Bold" pitchFamily="34" charset="0"/>
                <a:ea typeface="Inter Bold" pitchFamily="34" charset="-122"/>
                <a:cs typeface="Inter Bold" pitchFamily="34" charset="-120"/>
              </a:rPr>
              <a:t>Artificial Intelligence &amp; Advanced Data Analytics</a:t>
            </a:r>
            <a:endParaRPr lang="en-US" sz="2050" dirty="0"/>
          </a:p>
        </p:txBody>
      </p:sp>
      <p:sp>
        <p:nvSpPr>
          <p:cNvPr id="5" name="Text 3"/>
          <p:cNvSpPr/>
          <p:nvPr/>
        </p:nvSpPr>
        <p:spPr>
          <a:xfrm>
            <a:off x="698302" y="3057049"/>
            <a:ext cx="6404015" cy="558403"/>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Market Trend Forecasting: Utilizing machine learning algorithms to predict market shifts and identify nascent opportunities.</a:t>
            </a:r>
            <a:endParaRPr lang="en-US" sz="1350" dirty="0"/>
          </a:p>
        </p:txBody>
      </p:sp>
      <p:sp>
        <p:nvSpPr>
          <p:cNvPr id="6" name="Text 4"/>
          <p:cNvSpPr/>
          <p:nvPr/>
        </p:nvSpPr>
        <p:spPr>
          <a:xfrm>
            <a:off x="698302" y="3676531"/>
            <a:ext cx="6404015" cy="558403"/>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Political Risk Analysis: Developing predictive models to assess country stability and the probability of crises.</a:t>
            </a:r>
            <a:endParaRPr lang="en-US" sz="1350" dirty="0"/>
          </a:p>
        </p:txBody>
      </p:sp>
      <p:sp>
        <p:nvSpPr>
          <p:cNvPr id="7" name="Text 5"/>
          <p:cNvSpPr/>
          <p:nvPr/>
        </p:nvSpPr>
        <p:spPr>
          <a:xfrm>
            <a:off x="698302" y="4296013"/>
            <a:ext cx="6404015" cy="558403"/>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Supply Chain Optimization: Employing optimization algorithms to design the most efficient global logistical networks.</a:t>
            </a:r>
            <a:endParaRPr lang="en-US" sz="1350" dirty="0"/>
          </a:p>
        </p:txBody>
      </p:sp>
      <p:sp>
        <p:nvSpPr>
          <p:cNvPr id="8" name="Text 6"/>
          <p:cNvSpPr/>
          <p:nvPr/>
        </p:nvSpPr>
        <p:spPr>
          <a:xfrm>
            <a:off x="1807012" y="5028962"/>
            <a:ext cx="4186476" cy="327184"/>
          </a:xfrm>
          <a:prstGeom prst="rect">
            <a:avLst/>
          </a:prstGeom>
          <a:noFill/>
          <a:ln/>
        </p:spPr>
        <p:txBody>
          <a:bodyPr wrap="none" lIns="0" tIns="0" rIns="0" bIns="0" rtlCol="0" anchor="t"/>
          <a:lstStyle/>
          <a:p>
            <a:pPr algn="ctr" indent="0" marL="0">
              <a:lnSpc>
                <a:spcPts val="2550"/>
              </a:lnSpc>
              <a:buNone/>
            </a:pPr>
            <a:r>
              <a:rPr lang="en-US" sz="2050" b="1" dirty="0">
                <a:solidFill>
                  <a:srgbClr val="010141"/>
                </a:solidFill>
                <a:latin typeface="Inter Bold" pitchFamily="34" charset="0"/>
                <a:ea typeface="Inter Bold" pitchFamily="34" charset="-122"/>
                <a:cs typeface="Inter Bold" pitchFamily="34" charset="-120"/>
              </a:rPr>
              <a:t>Blockchain in International Trade</a:t>
            </a:r>
            <a:endParaRPr lang="en-US" sz="2050" dirty="0"/>
          </a:p>
        </p:txBody>
      </p:sp>
      <p:sp>
        <p:nvSpPr>
          <p:cNvPr id="9" name="Text 7"/>
          <p:cNvSpPr/>
          <p:nvPr/>
        </p:nvSpPr>
        <p:spPr>
          <a:xfrm>
            <a:off x="698302" y="5530691"/>
            <a:ext cx="6404015" cy="558403"/>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Supply Chain Transparency: Using blockchain to track products from production to end-consumer across multiple countries.</a:t>
            </a:r>
            <a:endParaRPr lang="en-US" sz="1350" dirty="0"/>
          </a:p>
        </p:txBody>
      </p:sp>
      <p:sp>
        <p:nvSpPr>
          <p:cNvPr id="10" name="Text 8"/>
          <p:cNvSpPr/>
          <p:nvPr/>
        </p:nvSpPr>
        <p:spPr>
          <a:xfrm>
            <a:off x="698302" y="6150173"/>
            <a:ext cx="6404015" cy="558403"/>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International Smart Contracts: Automating the execution of international trade agreements, reducing reliance on intermediaries.</a:t>
            </a:r>
            <a:endParaRPr lang="en-US" sz="1350" dirty="0"/>
          </a:p>
        </p:txBody>
      </p:sp>
      <p:sp>
        <p:nvSpPr>
          <p:cNvPr id="11" name="Text 9"/>
          <p:cNvSpPr/>
          <p:nvPr/>
        </p:nvSpPr>
        <p:spPr>
          <a:xfrm>
            <a:off x="698302" y="6769656"/>
            <a:ext cx="6404015" cy="558403"/>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Trade Document Management: Digitizing and securing trade documents such as letters of credit and bills of lading.</a:t>
            </a:r>
            <a:endParaRPr lang="en-US" sz="1350" dirty="0"/>
          </a:p>
        </p:txBody>
      </p:sp>
      <p:sp>
        <p:nvSpPr>
          <p:cNvPr id="12" name="Text 10"/>
          <p:cNvSpPr/>
          <p:nvPr/>
        </p:nvSpPr>
        <p:spPr>
          <a:xfrm>
            <a:off x="7535704" y="2555319"/>
            <a:ext cx="6404015" cy="654368"/>
          </a:xfrm>
          <a:prstGeom prst="rect">
            <a:avLst/>
          </a:prstGeom>
          <a:noFill/>
          <a:ln/>
        </p:spPr>
        <p:txBody>
          <a:bodyPr wrap="square" lIns="0" tIns="0" rIns="0" bIns="0" rtlCol="0" anchor="t"/>
          <a:lstStyle/>
          <a:p>
            <a:pPr algn="ctr" indent="0" marL="0">
              <a:lnSpc>
                <a:spcPts val="2550"/>
              </a:lnSpc>
              <a:buNone/>
            </a:pPr>
            <a:r>
              <a:rPr lang="en-US" sz="2050" b="1" dirty="0">
                <a:solidFill>
                  <a:srgbClr val="010141"/>
                </a:solidFill>
                <a:latin typeface="Inter Bold" pitchFamily="34" charset="0"/>
                <a:ea typeface="Inter Bold" pitchFamily="34" charset="-122"/>
                <a:cs typeface="Inter Bold" pitchFamily="34" charset="-120"/>
              </a:rPr>
              <a:t>Industrial Internet of Things (IIoT) in Global Logistics</a:t>
            </a:r>
            <a:endParaRPr lang="en-US" sz="2050" dirty="0"/>
          </a:p>
        </p:txBody>
      </p:sp>
      <p:sp>
        <p:nvSpPr>
          <p:cNvPr id="13" name="Text 11"/>
          <p:cNvSpPr/>
          <p:nvPr/>
        </p:nvSpPr>
        <p:spPr>
          <a:xfrm>
            <a:off x="7535704" y="3384232"/>
            <a:ext cx="6404015" cy="558403"/>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Real-Time Shipment Monitoring: Deploying smart sensors to track the location, temperature, and condition of shipments worldwide.</a:t>
            </a:r>
            <a:endParaRPr lang="en-US" sz="1350" dirty="0"/>
          </a:p>
        </p:txBody>
      </p:sp>
      <p:sp>
        <p:nvSpPr>
          <p:cNvPr id="14" name="Text 12"/>
          <p:cNvSpPr/>
          <p:nvPr/>
        </p:nvSpPr>
        <p:spPr>
          <a:xfrm>
            <a:off x="7535704" y="4003715"/>
            <a:ext cx="6404015" cy="558403"/>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Predictive Inventory Needs: Analyzing real-time data to forecast inventory requirements across various points in the supply chain.</a:t>
            </a:r>
            <a:endParaRPr lang="en-US" sz="1350" dirty="0"/>
          </a:p>
        </p:txBody>
      </p:sp>
      <p:sp>
        <p:nvSpPr>
          <p:cNvPr id="15" name="Text 13"/>
          <p:cNvSpPr/>
          <p:nvPr/>
        </p:nvSpPr>
        <p:spPr>
          <a:xfrm>
            <a:off x="7535704" y="4623197"/>
            <a:ext cx="6404015" cy="558403"/>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Global Warehouse Optimization: Managing warehouses in multiple countries intelligently using real-time data streams.</a:t>
            </a:r>
            <a:endParaRPr lang="en-US" sz="1350" dirty="0"/>
          </a:p>
        </p:txBody>
      </p:sp>
      <p:sp>
        <p:nvSpPr>
          <p:cNvPr id="16" name="Text 14"/>
          <p:cNvSpPr/>
          <p:nvPr/>
        </p:nvSpPr>
        <p:spPr>
          <a:xfrm>
            <a:off x="7740015" y="5356146"/>
            <a:ext cx="5995392" cy="327184"/>
          </a:xfrm>
          <a:prstGeom prst="rect">
            <a:avLst/>
          </a:prstGeom>
          <a:noFill/>
          <a:ln/>
        </p:spPr>
        <p:txBody>
          <a:bodyPr wrap="none" lIns="0" tIns="0" rIns="0" bIns="0" rtlCol="0" anchor="t"/>
          <a:lstStyle/>
          <a:p>
            <a:pPr algn="ctr" indent="0" marL="0">
              <a:lnSpc>
                <a:spcPts val="2550"/>
              </a:lnSpc>
              <a:buNone/>
            </a:pPr>
            <a:r>
              <a:rPr lang="en-US" sz="2050" b="1" dirty="0">
                <a:solidFill>
                  <a:srgbClr val="010141"/>
                </a:solidFill>
                <a:latin typeface="Inter Bold" pitchFamily="34" charset="0"/>
                <a:ea typeface="Inter Bold" pitchFamily="34" charset="-122"/>
                <a:cs typeface="Inter Bold" pitchFamily="34" charset="-120"/>
              </a:rPr>
              <a:t>Digital Collaboration Platforms &amp; Virtual Reality</a:t>
            </a:r>
            <a:endParaRPr lang="en-US" sz="2050" dirty="0"/>
          </a:p>
        </p:txBody>
      </p:sp>
      <p:sp>
        <p:nvSpPr>
          <p:cNvPr id="17" name="Text 15"/>
          <p:cNvSpPr/>
          <p:nvPr/>
        </p:nvSpPr>
        <p:spPr>
          <a:xfrm>
            <a:off x="7535704" y="5857875"/>
            <a:ext cx="6404015" cy="558403"/>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Managing Dispersed Teams: Utilizing integrated platforms for collaboration among multicultural teams across different time zones.</a:t>
            </a:r>
            <a:endParaRPr lang="en-US" sz="1350" dirty="0"/>
          </a:p>
        </p:txBody>
      </p:sp>
      <p:sp>
        <p:nvSpPr>
          <p:cNvPr id="18" name="Text 16"/>
          <p:cNvSpPr/>
          <p:nvPr/>
        </p:nvSpPr>
        <p:spPr>
          <a:xfrm>
            <a:off x="7535704" y="6477357"/>
            <a:ext cx="6404015" cy="558403"/>
          </a:xfrm>
          <a:prstGeom prst="rect">
            <a:avLst/>
          </a:prstGeom>
          <a:noFill/>
          <a:ln/>
        </p:spPr>
        <p:txBody>
          <a:bodyPr wrap="square" lIns="0" tIns="0" rIns="0" bIns="0" rtlCol="0" anchor="t"/>
          <a:lstStyle/>
          <a:p>
            <a:pPr algn="l" marL="342900" indent="-342900">
              <a:lnSpc>
                <a:spcPts val="2150"/>
              </a:lnSpc>
              <a:buSzPct val="100000"/>
              <a:buChar char="•"/>
            </a:pPr>
            <a:r>
              <a:rPr lang="en-US" sz="1350" dirty="0">
                <a:solidFill>
                  <a:srgbClr val="010141"/>
                </a:solidFill>
                <a:latin typeface="Inter" pitchFamily="34" charset="0"/>
                <a:ea typeface="Inter" pitchFamily="34" charset="-122"/>
                <a:cs typeface="Inter" pitchFamily="34" charset="-120"/>
              </a:rPr>
              <a:t>Global Knowledge Management: Creating systems for sharing best practices across the global organization.</a:t>
            </a:r>
            <a:endParaRPr 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3925014" y="402193"/>
            <a:ext cx="6780371" cy="365641"/>
          </a:xfrm>
          <a:prstGeom prst="rect">
            <a:avLst/>
          </a:prstGeom>
          <a:noFill/>
          <a:ln/>
        </p:spPr>
        <p:txBody>
          <a:bodyPr wrap="none" lIns="0" tIns="0" rIns="0" bIns="0" rtlCol="0" anchor="t"/>
          <a:lstStyle/>
          <a:p>
            <a:pPr algn="ctr" indent="0" marL="0">
              <a:lnSpc>
                <a:spcPts val="2850"/>
              </a:lnSpc>
              <a:buNone/>
            </a:pPr>
            <a:r>
              <a:rPr lang="en-US" sz="2300" b="1" dirty="0">
                <a:solidFill>
                  <a:srgbClr val="010141"/>
                </a:solidFill>
                <a:latin typeface="Inter Bold" pitchFamily="34" charset="0"/>
                <a:ea typeface="Inter Bold" pitchFamily="34" charset="-122"/>
                <a:cs typeface="Inter Bold" pitchFamily="34" charset="-120"/>
              </a:rPr>
              <a:t>Core Competencies and Distinctive Capabilities</a:t>
            </a:r>
            <a:endParaRPr lang="en-US" sz="2300" dirty="0"/>
          </a:p>
        </p:txBody>
      </p:sp>
      <p:sp>
        <p:nvSpPr>
          <p:cNvPr id="3" name="Text 1"/>
          <p:cNvSpPr/>
          <p:nvPr/>
        </p:nvSpPr>
        <p:spPr>
          <a:xfrm>
            <a:off x="585073" y="1060371"/>
            <a:ext cx="13460254" cy="468154"/>
          </a:xfrm>
          <a:prstGeom prst="rect">
            <a:avLst/>
          </a:prstGeom>
          <a:noFill/>
          <a:ln/>
        </p:spPr>
        <p:txBody>
          <a:bodyPr wrap="square" lIns="0" tIns="0" rIns="0" bIns="0" rtlCol="0" anchor="t"/>
          <a:lstStyle/>
          <a:p>
            <a:pPr algn="ctr" indent="0" marL="0">
              <a:lnSpc>
                <a:spcPts val="1800"/>
              </a:lnSpc>
              <a:buNone/>
            </a:pPr>
            <a:r>
              <a:rPr lang="en-US" sz="1150" dirty="0">
                <a:solidFill>
                  <a:srgbClr val="010141"/>
                </a:solidFill>
                <a:latin typeface="Inter" pitchFamily="34" charset="0"/>
                <a:ea typeface="Inter" pitchFamily="34" charset="-122"/>
                <a:cs typeface="Inter" pitchFamily="34" charset="-120"/>
              </a:rPr>
              <a:t>The success of AMETAZ GROUP in delivering superior international business consulting services is attributable to a unique amalgamation of specialized team expertise spanning international management, global economics, and technology:</a:t>
            </a:r>
            <a:endParaRPr lang="en-US" sz="1150" dirty="0"/>
          </a:p>
        </p:txBody>
      </p:sp>
      <p:sp>
        <p:nvSpPr>
          <p:cNvPr id="4" name="Text 2"/>
          <p:cNvSpPr/>
          <p:nvPr/>
        </p:nvSpPr>
        <p:spPr>
          <a:xfrm>
            <a:off x="1047988" y="1693069"/>
            <a:ext cx="3448764" cy="228600"/>
          </a:xfrm>
          <a:prstGeom prst="rect">
            <a:avLst/>
          </a:prstGeom>
          <a:noFill/>
          <a:ln/>
        </p:spPr>
        <p:txBody>
          <a:bodyPr wrap="none" lIns="0" tIns="0" rIns="0" bIns="0" rtlCol="0" anchor="t"/>
          <a:lstStyle/>
          <a:p>
            <a:pPr algn="ctr" indent="0" marL="0">
              <a:lnSpc>
                <a:spcPts val="1750"/>
              </a:lnSpc>
              <a:buNone/>
            </a:pPr>
            <a:r>
              <a:rPr lang="en-US" sz="1400" b="1" dirty="0">
                <a:solidFill>
                  <a:srgbClr val="010141"/>
                </a:solidFill>
                <a:latin typeface="Inter Bold" pitchFamily="34" charset="0"/>
                <a:ea typeface="Inter Bold" pitchFamily="34" charset="-122"/>
                <a:cs typeface="Inter Bold" pitchFamily="34" charset="-120"/>
              </a:rPr>
              <a:t>Global Strategy &amp; Market Development</a:t>
            </a:r>
            <a:endParaRPr lang="en-US" sz="1400" dirty="0"/>
          </a:p>
        </p:txBody>
      </p:sp>
      <p:sp>
        <p:nvSpPr>
          <p:cNvPr id="5" name="Text 3"/>
          <p:cNvSpPr/>
          <p:nvPr/>
        </p:nvSpPr>
        <p:spPr>
          <a:xfrm>
            <a:off x="585073" y="2009418"/>
            <a:ext cx="4374594"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Expertise in designing strategies for entry into complex and competitive markets.</a:t>
            </a:r>
            <a:endParaRPr lang="en-US" sz="1150" dirty="0"/>
          </a:p>
        </p:txBody>
      </p:sp>
      <p:sp>
        <p:nvSpPr>
          <p:cNvPr id="6" name="Text 4"/>
          <p:cNvSpPr/>
          <p:nvPr/>
        </p:nvSpPr>
        <p:spPr>
          <a:xfrm>
            <a:off x="585073" y="2528768"/>
            <a:ext cx="4374594"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Experience in developing international business plans and financial models.</a:t>
            </a:r>
            <a:endParaRPr lang="en-US" sz="1150" dirty="0"/>
          </a:p>
        </p:txBody>
      </p:sp>
      <p:sp>
        <p:nvSpPr>
          <p:cNvPr id="7" name="Text 5"/>
          <p:cNvSpPr/>
          <p:nvPr/>
        </p:nvSpPr>
        <p:spPr>
          <a:xfrm>
            <a:off x="585073" y="3048119"/>
            <a:ext cx="4374594"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Proficiency in market attractiveness assessment and global competitive analysis.</a:t>
            </a:r>
            <a:endParaRPr lang="en-US" sz="1150" dirty="0"/>
          </a:p>
        </p:txBody>
      </p:sp>
      <p:pic>
        <p:nvPicPr>
          <p:cNvPr id="8" name="Image 0" descr="preencoded.png">    </p:cNvPr>
          <p:cNvPicPr>
            <a:picLocks noChangeAspect="1"/>
          </p:cNvPicPr>
          <p:nvPr/>
        </p:nvPicPr>
        <p:blipFill>
          <a:blip r:embed="rId1"/>
          <a:stretch>
            <a:fillRect/>
          </a:stretch>
        </p:blipFill>
        <p:spPr>
          <a:xfrm>
            <a:off x="4959668" y="2405896"/>
            <a:ext cx="4711065" cy="4711065"/>
          </a:xfrm>
          <a:prstGeom prst="rect">
            <a:avLst/>
          </a:prstGeom>
        </p:spPr>
      </p:pic>
      <p:pic>
        <p:nvPicPr>
          <p:cNvPr id="9" name="Image 1" descr="preencoded.png">    </p:cNvPr>
          <p:cNvPicPr>
            <a:picLocks noChangeAspect="1"/>
          </p:cNvPicPr>
          <p:nvPr/>
        </p:nvPicPr>
        <p:blipFill>
          <a:blip r:embed="rId2"/>
          <a:stretch>
            <a:fillRect/>
          </a:stretch>
        </p:blipFill>
        <p:spPr>
          <a:xfrm>
            <a:off x="6605766" y="3582293"/>
            <a:ext cx="205621" cy="257056"/>
          </a:xfrm>
          <a:prstGeom prst="rect">
            <a:avLst/>
          </a:prstGeom>
        </p:spPr>
      </p:pic>
      <p:sp>
        <p:nvSpPr>
          <p:cNvPr id="10" name="Text 6"/>
          <p:cNvSpPr/>
          <p:nvPr/>
        </p:nvSpPr>
        <p:spPr>
          <a:xfrm>
            <a:off x="10427494" y="1693069"/>
            <a:ext cx="2861072" cy="228600"/>
          </a:xfrm>
          <a:prstGeom prst="rect">
            <a:avLst/>
          </a:prstGeom>
          <a:noFill/>
          <a:ln/>
        </p:spPr>
        <p:txBody>
          <a:bodyPr wrap="none" lIns="0" tIns="0" rIns="0" bIns="0" rtlCol="0" anchor="t"/>
          <a:lstStyle/>
          <a:p>
            <a:pPr algn="ctr" indent="0" marL="0">
              <a:lnSpc>
                <a:spcPts val="1750"/>
              </a:lnSpc>
              <a:buNone/>
            </a:pPr>
            <a:r>
              <a:rPr lang="en-US" sz="1400" b="1" dirty="0">
                <a:solidFill>
                  <a:srgbClr val="010141"/>
                </a:solidFill>
                <a:latin typeface="Inter Bold" pitchFamily="34" charset="0"/>
                <a:ea typeface="Inter Bold" pitchFamily="34" charset="-122"/>
                <a:cs typeface="Inter Bold" pitchFamily="34" charset="-120"/>
              </a:rPr>
              <a:t>International Finance &amp; Taxation</a:t>
            </a:r>
            <a:endParaRPr lang="en-US" sz="1400" dirty="0"/>
          </a:p>
        </p:txBody>
      </p:sp>
      <p:sp>
        <p:nvSpPr>
          <p:cNvPr id="11" name="Text 7"/>
          <p:cNvSpPr/>
          <p:nvPr/>
        </p:nvSpPr>
        <p:spPr>
          <a:xfrm>
            <a:off x="9670733" y="2009418"/>
            <a:ext cx="4374594"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Deep knowledge of international financial systems and currency risk management.</a:t>
            </a:r>
            <a:endParaRPr lang="en-US" sz="1150" dirty="0"/>
          </a:p>
        </p:txBody>
      </p:sp>
      <p:sp>
        <p:nvSpPr>
          <p:cNvPr id="12" name="Text 8"/>
          <p:cNvSpPr/>
          <p:nvPr/>
        </p:nvSpPr>
        <p:spPr>
          <a:xfrm>
            <a:off x="9670733" y="2528768"/>
            <a:ext cx="4374594"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Experience in global tax planning and optimization of financial structures.</a:t>
            </a:r>
            <a:endParaRPr lang="en-US" sz="1150" dirty="0"/>
          </a:p>
        </p:txBody>
      </p:sp>
      <p:sp>
        <p:nvSpPr>
          <p:cNvPr id="13" name="Text 9"/>
          <p:cNvSpPr/>
          <p:nvPr/>
        </p:nvSpPr>
        <p:spPr>
          <a:xfrm>
            <a:off x="9670733" y="3048119"/>
            <a:ext cx="4374594"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Expertise in managing international cash flows and cross-border financing.</a:t>
            </a:r>
            <a:endParaRPr lang="en-US" sz="1150" dirty="0"/>
          </a:p>
        </p:txBody>
      </p:sp>
      <p:pic>
        <p:nvPicPr>
          <p:cNvPr id="14" name="Image 2" descr="preencoded.png">    </p:cNvPr>
          <p:cNvPicPr>
            <a:picLocks noChangeAspect="1"/>
          </p:cNvPicPr>
          <p:nvPr/>
        </p:nvPicPr>
        <p:blipFill>
          <a:blip r:embed="rId3"/>
          <a:stretch>
            <a:fillRect/>
          </a:stretch>
        </p:blipFill>
        <p:spPr>
          <a:xfrm>
            <a:off x="4959668" y="2405896"/>
            <a:ext cx="4711065" cy="4711065"/>
          </a:xfrm>
          <a:prstGeom prst="rect">
            <a:avLst/>
          </a:prstGeom>
        </p:spPr>
      </p:pic>
      <p:pic>
        <p:nvPicPr>
          <p:cNvPr id="15" name="Image 3" descr="preencoded.png">    </p:cNvPr>
          <p:cNvPicPr>
            <a:picLocks noChangeAspect="1"/>
          </p:cNvPicPr>
          <p:nvPr/>
        </p:nvPicPr>
        <p:blipFill>
          <a:blip r:embed="rId4"/>
          <a:stretch>
            <a:fillRect/>
          </a:stretch>
        </p:blipFill>
        <p:spPr>
          <a:xfrm>
            <a:off x="7818894" y="3582293"/>
            <a:ext cx="205621" cy="257056"/>
          </a:xfrm>
          <a:prstGeom prst="rect">
            <a:avLst/>
          </a:prstGeom>
        </p:spPr>
      </p:pic>
      <p:sp>
        <p:nvSpPr>
          <p:cNvPr id="16" name="Text 10"/>
          <p:cNvSpPr/>
          <p:nvPr/>
        </p:nvSpPr>
        <p:spPr>
          <a:xfrm>
            <a:off x="10493335" y="3849886"/>
            <a:ext cx="3021925" cy="228600"/>
          </a:xfrm>
          <a:prstGeom prst="rect">
            <a:avLst/>
          </a:prstGeom>
          <a:noFill/>
          <a:ln/>
        </p:spPr>
        <p:txBody>
          <a:bodyPr wrap="none" lIns="0" tIns="0" rIns="0" bIns="0" rtlCol="0" anchor="t"/>
          <a:lstStyle/>
          <a:p>
            <a:pPr algn="ctr" indent="0" marL="0">
              <a:lnSpc>
                <a:spcPts val="1750"/>
              </a:lnSpc>
              <a:buNone/>
            </a:pPr>
            <a:r>
              <a:rPr lang="en-US" sz="1400" b="1" dirty="0">
                <a:solidFill>
                  <a:srgbClr val="010141"/>
                </a:solidFill>
                <a:latin typeface="Inter Bold" pitchFamily="34" charset="0"/>
                <a:ea typeface="Inter Bold" pitchFamily="34" charset="-122"/>
                <a:cs typeface="Inter Bold" pitchFamily="34" charset="-120"/>
              </a:rPr>
              <a:t>Global Supply Chain Management</a:t>
            </a:r>
            <a:endParaRPr lang="en-US" sz="1400" dirty="0"/>
          </a:p>
        </p:txBody>
      </p:sp>
      <p:sp>
        <p:nvSpPr>
          <p:cNvPr id="17" name="Text 11"/>
          <p:cNvSpPr/>
          <p:nvPr/>
        </p:nvSpPr>
        <p:spPr>
          <a:xfrm>
            <a:off x="9963269" y="4166235"/>
            <a:ext cx="4082058"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Expertise in designing large-scale, multinational logistical networks.</a:t>
            </a:r>
            <a:endParaRPr lang="en-US" sz="1150" dirty="0"/>
          </a:p>
        </p:txBody>
      </p:sp>
      <p:sp>
        <p:nvSpPr>
          <p:cNvPr id="18" name="Text 12"/>
          <p:cNvSpPr/>
          <p:nvPr/>
        </p:nvSpPr>
        <p:spPr>
          <a:xfrm>
            <a:off x="9963269" y="4685586"/>
            <a:ext cx="4082058"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Experience in managing international suppliers and optimizing inventory.</a:t>
            </a:r>
            <a:endParaRPr lang="en-US" sz="1150" dirty="0"/>
          </a:p>
        </p:txBody>
      </p:sp>
      <p:sp>
        <p:nvSpPr>
          <p:cNvPr id="19" name="Text 13"/>
          <p:cNvSpPr/>
          <p:nvPr/>
        </p:nvSpPr>
        <p:spPr>
          <a:xfrm>
            <a:off x="9963269" y="5204936"/>
            <a:ext cx="4082058"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Proficiency in implementing digital supply chain management systems.</a:t>
            </a:r>
            <a:endParaRPr lang="en-US" sz="1150" dirty="0"/>
          </a:p>
        </p:txBody>
      </p:sp>
      <p:pic>
        <p:nvPicPr>
          <p:cNvPr id="20" name="Image 4" descr="preencoded.png">    </p:cNvPr>
          <p:cNvPicPr>
            <a:picLocks noChangeAspect="1"/>
          </p:cNvPicPr>
          <p:nvPr/>
        </p:nvPicPr>
        <p:blipFill>
          <a:blip r:embed="rId5"/>
          <a:stretch>
            <a:fillRect/>
          </a:stretch>
        </p:blipFill>
        <p:spPr>
          <a:xfrm>
            <a:off x="4959668" y="2405896"/>
            <a:ext cx="4711065" cy="4711065"/>
          </a:xfrm>
          <a:prstGeom prst="rect">
            <a:avLst/>
          </a:prstGeom>
        </p:spPr>
      </p:pic>
      <p:pic>
        <p:nvPicPr>
          <p:cNvPr id="21" name="Image 5" descr="preencoded.png">    </p:cNvPr>
          <p:cNvPicPr>
            <a:picLocks noChangeAspect="1"/>
          </p:cNvPicPr>
          <p:nvPr/>
        </p:nvPicPr>
        <p:blipFill>
          <a:blip r:embed="rId6"/>
          <a:stretch>
            <a:fillRect/>
          </a:stretch>
        </p:blipFill>
        <p:spPr>
          <a:xfrm>
            <a:off x="8425398" y="4632900"/>
            <a:ext cx="205621" cy="257056"/>
          </a:xfrm>
          <a:prstGeom prst="rect">
            <a:avLst/>
          </a:prstGeom>
        </p:spPr>
      </p:pic>
      <p:sp>
        <p:nvSpPr>
          <p:cNvPr id="22" name="Text 14"/>
          <p:cNvSpPr/>
          <p:nvPr/>
        </p:nvSpPr>
        <p:spPr>
          <a:xfrm>
            <a:off x="9940885" y="6006703"/>
            <a:ext cx="3834170" cy="228600"/>
          </a:xfrm>
          <a:prstGeom prst="rect">
            <a:avLst/>
          </a:prstGeom>
          <a:noFill/>
          <a:ln/>
        </p:spPr>
        <p:txBody>
          <a:bodyPr wrap="none" lIns="0" tIns="0" rIns="0" bIns="0" rtlCol="0" anchor="t"/>
          <a:lstStyle/>
          <a:p>
            <a:pPr algn="ctr" indent="0" marL="0">
              <a:lnSpc>
                <a:spcPts val="1750"/>
              </a:lnSpc>
              <a:buNone/>
            </a:pPr>
            <a:r>
              <a:rPr lang="en-US" sz="1400" b="1" dirty="0">
                <a:solidFill>
                  <a:srgbClr val="010141"/>
                </a:solidFill>
                <a:latin typeface="Inter Bold" pitchFamily="34" charset="0"/>
                <a:ea typeface="Inter Bold" pitchFamily="34" charset="-122"/>
                <a:cs typeface="Inter Bold" pitchFamily="34" charset="-120"/>
              </a:rPr>
              <a:t>International Law &amp; Regulatory Compliance</a:t>
            </a:r>
            <a:endParaRPr lang="en-US" sz="1400" dirty="0"/>
          </a:p>
        </p:txBody>
      </p:sp>
      <p:sp>
        <p:nvSpPr>
          <p:cNvPr id="23" name="Text 15"/>
          <p:cNvSpPr/>
          <p:nvPr/>
        </p:nvSpPr>
        <p:spPr>
          <a:xfrm>
            <a:off x="9670733" y="6323052"/>
            <a:ext cx="4374594"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Deep knowledge of international commercial law and trade agreements.</a:t>
            </a:r>
            <a:endParaRPr lang="en-US" sz="1150" dirty="0"/>
          </a:p>
        </p:txBody>
      </p:sp>
      <p:sp>
        <p:nvSpPr>
          <p:cNvPr id="24" name="Text 16"/>
          <p:cNvSpPr/>
          <p:nvPr/>
        </p:nvSpPr>
        <p:spPr>
          <a:xfrm>
            <a:off x="9670733" y="6842403"/>
            <a:ext cx="4374594"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Experience in managing sanctions and anti-corruption issues.</a:t>
            </a:r>
            <a:endParaRPr lang="en-US" sz="1150" dirty="0"/>
          </a:p>
        </p:txBody>
      </p:sp>
      <p:sp>
        <p:nvSpPr>
          <p:cNvPr id="25" name="Text 17"/>
          <p:cNvSpPr/>
          <p:nvPr/>
        </p:nvSpPr>
        <p:spPr>
          <a:xfrm>
            <a:off x="9670733" y="7361753"/>
            <a:ext cx="4374594"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Expertise in ensuring compliance with local regulations in various global markets.</a:t>
            </a:r>
            <a:endParaRPr lang="en-US" sz="1150" dirty="0"/>
          </a:p>
        </p:txBody>
      </p:sp>
      <p:pic>
        <p:nvPicPr>
          <p:cNvPr id="26" name="Image 6" descr="preencoded.png">    </p:cNvPr>
          <p:cNvPicPr>
            <a:picLocks noChangeAspect="1"/>
          </p:cNvPicPr>
          <p:nvPr/>
        </p:nvPicPr>
        <p:blipFill>
          <a:blip r:embed="rId7"/>
          <a:stretch>
            <a:fillRect/>
          </a:stretch>
        </p:blipFill>
        <p:spPr>
          <a:xfrm>
            <a:off x="4959668" y="2405896"/>
            <a:ext cx="4711065" cy="4711065"/>
          </a:xfrm>
          <a:prstGeom prst="rect">
            <a:avLst/>
          </a:prstGeom>
        </p:spPr>
      </p:pic>
      <p:pic>
        <p:nvPicPr>
          <p:cNvPr id="27" name="Image 7" descr="preencoded.png">    </p:cNvPr>
          <p:cNvPicPr>
            <a:picLocks noChangeAspect="1"/>
          </p:cNvPicPr>
          <p:nvPr/>
        </p:nvPicPr>
        <p:blipFill>
          <a:blip r:embed="rId8"/>
          <a:stretch>
            <a:fillRect/>
          </a:stretch>
        </p:blipFill>
        <p:spPr>
          <a:xfrm>
            <a:off x="7818894" y="5683389"/>
            <a:ext cx="205621" cy="257056"/>
          </a:xfrm>
          <a:prstGeom prst="rect">
            <a:avLst/>
          </a:prstGeom>
        </p:spPr>
      </p:pic>
      <p:sp>
        <p:nvSpPr>
          <p:cNvPr id="28" name="Text 18"/>
          <p:cNvSpPr/>
          <p:nvPr/>
        </p:nvSpPr>
        <p:spPr>
          <a:xfrm>
            <a:off x="1042868" y="6123742"/>
            <a:ext cx="3458885" cy="228600"/>
          </a:xfrm>
          <a:prstGeom prst="rect">
            <a:avLst/>
          </a:prstGeom>
          <a:noFill/>
          <a:ln/>
        </p:spPr>
        <p:txBody>
          <a:bodyPr wrap="none" lIns="0" tIns="0" rIns="0" bIns="0" rtlCol="0" anchor="t"/>
          <a:lstStyle/>
          <a:p>
            <a:pPr algn="ctr" indent="0" marL="0">
              <a:lnSpc>
                <a:spcPts val="1750"/>
              </a:lnSpc>
              <a:buNone/>
            </a:pPr>
            <a:r>
              <a:rPr lang="en-US" sz="1400" b="1" dirty="0">
                <a:solidFill>
                  <a:srgbClr val="010141"/>
                </a:solidFill>
                <a:latin typeface="Inter Bold" pitchFamily="34" charset="0"/>
                <a:ea typeface="Inter Bold" pitchFamily="34" charset="-122"/>
                <a:cs typeface="Inter Bold" pitchFamily="34" charset="-120"/>
              </a:rPr>
              <a:t>Global Human Resources Management</a:t>
            </a:r>
            <a:endParaRPr lang="en-US" sz="1400" dirty="0"/>
          </a:p>
        </p:txBody>
      </p:sp>
      <p:sp>
        <p:nvSpPr>
          <p:cNvPr id="29" name="Text 19"/>
          <p:cNvSpPr/>
          <p:nvPr/>
        </p:nvSpPr>
        <p:spPr>
          <a:xfrm>
            <a:off x="585073" y="6440091"/>
            <a:ext cx="4374594"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Deep understanding of cultural challenges in international work environments.</a:t>
            </a:r>
            <a:endParaRPr lang="en-US" sz="1150" dirty="0"/>
          </a:p>
        </p:txBody>
      </p:sp>
      <p:sp>
        <p:nvSpPr>
          <p:cNvPr id="30" name="Text 20"/>
          <p:cNvSpPr/>
          <p:nvPr/>
        </p:nvSpPr>
        <p:spPr>
          <a:xfrm>
            <a:off x="585073" y="6959441"/>
            <a:ext cx="4374594"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Experience in designing global compensation systems and talent management.</a:t>
            </a:r>
            <a:endParaRPr lang="en-US" sz="1150" dirty="0"/>
          </a:p>
        </p:txBody>
      </p:sp>
      <p:sp>
        <p:nvSpPr>
          <p:cNvPr id="31" name="Text 21"/>
          <p:cNvSpPr/>
          <p:nvPr/>
        </p:nvSpPr>
        <p:spPr>
          <a:xfrm>
            <a:off x="585073" y="7478792"/>
            <a:ext cx="4374594" cy="234077"/>
          </a:xfrm>
          <a:prstGeom prst="rect">
            <a:avLst/>
          </a:prstGeom>
          <a:noFill/>
          <a:ln/>
        </p:spPr>
        <p:txBody>
          <a:bodyPr wrap="non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Proficiency in developing cross-cultural training programs.</a:t>
            </a:r>
            <a:endParaRPr lang="en-US" sz="1150" dirty="0"/>
          </a:p>
        </p:txBody>
      </p:sp>
      <p:pic>
        <p:nvPicPr>
          <p:cNvPr id="32" name="Image 8" descr="preencoded.png">    </p:cNvPr>
          <p:cNvPicPr>
            <a:picLocks noChangeAspect="1"/>
          </p:cNvPicPr>
          <p:nvPr/>
        </p:nvPicPr>
        <p:blipFill>
          <a:blip r:embed="rId9"/>
          <a:stretch>
            <a:fillRect/>
          </a:stretch>
        </p:blipFill>
        <p:spPr>
          <a:xfrm>
            <a:off x="4959668" y="2405896"/>
            <a:ext cx="4711065" cy="4711065"/>
          </a:xfrm>
          <a:prstGeom prst="rect">
            <a:avLst/>
          </a:prstGeom>
        </p:spPr>
      </p:pic>
      <p:pic>
        <p:nvPicPr>
          <p:cNvPr id="33" name="Image 9" descr="preencoded.png">    </p:cNvPr>
          <p:cNvPicPr>
            <a:picLocks noChangeAspect="1"/>
          </p:cNvPicPr>
          <p:nvPr/>
        </p:nvPicPr>
        <p:blipFill>
          <a:blip r:embed="rId10"/>
          <a:stretch>
            <a:fillRect/>
          </a:stretch>
        </p:blipFill>
        <p:spPr>
          <a:xfrm>
            <a:off x="6605766" y="5683389"/>
            <a:ext cx="205621" cy="257056"/>
          </a:xfrm>
          <a:prstGeom prst="rect">
            <a:avLst/>
          </a:prstGeom>
        </p:spPr>
      </p:pic>
      <p:sp>
        <p:nvSpPr>
          <p:cNvPr id="34" name="Text 22"/>
          <p:cNvSpPr/>
          <p:nvPr/>
        </p:nvSpPr>
        <p:spPr>
          <a:xfrm>
            <a:off x="585073" y="3735586"/>
            <a:ext cx="4082058" cy="457200"/>
          </a:xfrm>
          <a:prstGeom prst="rect">
            <a:avLst/>
          </a:prstGeom>
          <a:noFill/>
          <a:ln/>
        </p:spPr>
        <p:txBody>
          <a:bodyPr wrap="square" lIns="0" tIns="0" rIns="0" bIns="0" rtlCol="0" anchor="t"/>
          <a:lstStyle/>
          <a:p>
            <a:pPr algn="ctr" indent="0" marL="0">
              <a:lnSpc>
                <a:spcPts val="1750"/>
              </a:lnSpc>
              <a:buNone/>
            </a:pPr>
            <a:r>
              <a:rPr lang="en-US" sz="1400" b="1" dirty="0">
                <a:solidFill>
                  <a:srgbClr val="010141"/>
                </a:solidFill>
                <a:latin typeface="Inter Bold" pitchFamily="34" charset="0"/>
                <a:ea typeface="Inter Bold" pitchFamily="34" charset="-122"/>
                <a:cs typeface="Inter Bold" pitchFamily="34" charset="-120"/>
              </a:rPr>
              <a:t>Artificial Intelligence &amp; Business Data Analytics</a:t>
            </a:r>
            <a:endParaRPr lang="en-US" sz="1400" dirty="0"/>
          </a:p>
        </p:txBody>
      </p:sp>
      <p:sp>
        <p:nvSpPr>
          <p:cNvPr id="35" name="Text 23"/>
          <p:cNvSpPr/>
          <p:nvPr/>
        </p:nvSpPr>
        <p:spPr>
          <a:xfrm>
            <a:off x="585073" y="4280535"/>
            <a:ext cx="4082058"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Mastery of advanced data analysis algorithms for business applications.</a:t>
            </a:r>
            <a:endParaRPr lang="en-US" sz="1150" dirty="0"/>
          </a:p>
        </p:txBody>
      </p:sp>
      <p:sp>
        <p:nvSpPr>
          <p:cNvPr id="36" name="Text 24"/>
          <p:cNvSpPr/>
          <p:nvPr/>
        </p:nvSpPr>
        <p:spPr>
          <a:xfrm>
            <a:off x="585073" y="4799886"/>
            <a:ext cx="4082058"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Experience in developing predictive models for markets and risks.</a:t>
            </a:r>
            <a:endParaRPr lang="en-US" sz="1150" dirty="0"/>
          </a:p>
        </p:txBody>
      </p:sp>
      <p:sp>
        <p:nvSpPr>
          <p:cNvPr id="37" name="Text 25"/>
          <p:cNvSpPr/>
          <p:nvPr/>
        </p:nvSpPr>
        <p:spPr>
          <a:xfrm>
            <a:off x="585073" y="5319236"/>
            <a:ext cx="4082058" cy="468154"/>
          </a:xfrm>
          <a:prstGeom prst="rect">
            <a:avLst/>
          </a:prstGeom>
          <a:noFill/>
          <a:ln/>
        </p:spPr>
        <p:txBody>
          <a:bodyPr wrap="square" lIns="0" tIns="0" rIns="0" bIns="0" rtlCol="0" anchor="t"/>
          <a:lstStyle/>
          <a:p>
            <a:pPr algn="l" marL="342900" indent="-342900">
              <a:lnSpc>
                <a:spcPts val="1800"/>
              </a:lnSpc>
              <a:buSzPct val="100000"/>
              <a:buChar char="•"/>
            </a:pPr>
            <a:r>
              <a:rPr lang="en-US" sz="1150" dirty="0">
                <a:solidFill>
                  <a:srgbClr val="010141"/>
                </a:solidFill>
                <a:latin typeface="Inter" pitchFamily="34" charset="0"/>
                <a:ea typeface="Inter" pitchFamily="34" charset="-122"/>
                <a:cs typeface="Inter" pitchFamily="34" charset="-120"/>
              </a:rPr>
              <a:t>Expertise in optimizing strategic decision-making through data-driven insights.</a:t>
            </a:r>
            <a:endParaRPr lang="en-US" sz="1150" dirty="0"/>
          </a:p>
        </p:txBody>
      </p:sp>
      <p:pic>
        <p:nvPicPr>
          <p:cNvPr id="38" name="Image 10" descr="preencoded.png">    </p:cNvPr>
          <p:cNvPicPr>
            <a:picLocks noChangeAspect="1"/>
          </p:cNvPicPr>
          <p:nvPr/>
        </p:nvPicPr>
        <p:blipFill>
          <a:blip r:embed="rId11"/>
          <a:stretch>
            <a:fillRect/>
          </a:stretch>
        </p:blipFill>
        <p:spPr>
          <a:xfrm>
            <a:off x="4959668" y="2405896"/>
            <a:ext cx="4711065" cy="4711065"/>
          </a:xfrm>
          <a:prstGeom prst="rect">
            <a:avLst/>
          </a:prstGeom>
        </p:spPr>
      </p:pic>
      <p:pic>
        <p:nvPicPr>
          <p:cNvPr id="39" name="Image 11" descr="preencoded.png">    </p:cNvPr>
          <p:cNvPicPr>
            <a:picLocks noChangeAspect="1"/>
          </p:cNvPicPr>
          <p:nvPr/>
        </p:nvPicPr>
        <p:blipFill>
          <a:blip r:embed="rId12"/>
          <a:stretch>
            <a:fillRect/>
          </a:stretch>
        </p:blipFill>
        <p:spPr>
          <a:xfrm>
            <a:off x="5999262" y="4632900"/>
            <a:ext cx="205621" cy="2570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2643902" y="439102"/>
            <a:ext cx="9342477" cy="398978"/>
          </a:xfrm>
          <a:prstGeom prst="rect">
            <a:avLst/>
          </a:prstGeom>
          <a:noFill/>
          <a:ln/>
        </p:spPr>
        <p:txBody>
          <a:bodyPr wrap="none" lIns="0" tIns="0" rIns="0" bIns="0" rtlCol="0" anchor="t"/>
          <a:lstStyle/>
          <a:p>
            <a:pPr algn="ctr" indent="0" marL="0">
              <a:lnSpc>
                <a:spcPts val="3100"/>
              </a:lnSpc>
              <a:buNone/>
            </a:pPr>
            <a:r>
              <a:rPr lang="en-US" sz="2500" b="1" dirty="0">
                <a:solidFill>
                  <a:srgbClr val="010141"/>
                </a:solidFill>
                <a:latin typeface="Inter Bold" pitchFamily="34" charset="0"/>
                <a:ea typeface="Inter Bold" pitchFamily="34" charset="-122"/>
                <a:cs typeface="Inter Bold" pitchFamily="34" charset="-120"/>
              </a:rPr>
              <a:t>Strategic Advantages of Collaboration with </a:t>
            </a:r>
            <a:pPr algn="ctr" indent="0" marL="0">
              <a:lnSpc>
                <a:spcPts val="3100"/>
              </a:lnSpc>
              <a:buNone/>
            </a:pPr>
            <a:r>
              <a:rPr lang="en-US" sz="2500" b="1" dirty="0">
                <a:solidFill>
                  <a:srgbClr val="366183"/>
                </a:solidFill>
                <a:latin typeface="Inter Bold" pitchFamily="34" charset="0"/>
                <a:ea typeface="Inter Bold" pitchFamily="34" charset="-122"/>
                <a:cs typeface="Inter Bold" pitchFamily="34" charset="-120"/>
              </a:rPr>
              <a:t>AMETAZ GROUP</a:t>
            </a:r>
            <a:endParaRPr lang="en-US" sz="2500" dirty="0"/>
          </a:p>
        </p:txBody>
      </p:sp>
      <p:sp>
        <p:nvSpPr>
          <p:cNvPr id="3" name="Shape 1"/>
          <p:cNvSpPr/>
          <p:nvPr/>
        </p:nvSpPr>
        <p:spPr>
          <a:xfrm>
            <a:off x="638294" y="1157168"/>
            <a:ext cx="4344829" cy="2338507"/>
          </a:xfrm>
          <a:prstGeom prst="roundRect">
            <a:avLst>
              <a:gd name="adj" fmla="val 2866"/>
            </a:avLst>
          </a:prstGeom>
          <a:solidFill>
            <a:srgbClr val="DBE7F0"/>
          </a:solidFill>
          <a:ln w="7620">
            <a:solidFill>
              <a:srgbClr val="C1CDD6"/>
            </a:solidFill>
            <a:prstDash val="solid"/>
          </a:ln>
        </p:spPr>
      </p:sp>
      <p:sp>
        <p:nvSpPr>
          <p:cNvPr id="4" name="Shape 2"/>
          <p:cNvSpPr/>
          <p:nvPr/>
        </p:nvSpPr>
        <p:spPr>
          <a:xfrm>
            <a:off x="805458" y="1324332"/>
            <a:ext cx="478631" cy="478631"/>
          </a:xfrm>
          <a:prstGeom prst="roundRect">
            <a:avLst>
              <a:gd name="adj" fmla="val 19102577"/>
            </a:avLst>
          </a:prstGeom>
          <a:solidFill>
            <a:srgbClr val="366183"/>
          </a:solidFill>
          <a:ln/>
        </p:spPr>
      </p:sp>
      <p:pic>
        <p:nvPicPr>
          <p:cNvPr id="5" name="Image 0" descr="preencoded.png">    </p:cNvPr>
          <p:cNvPicPr>
            <a:picLocks noChangeAspect="1"/>
          </p:cNvPicPr>
          <p:nvPr/>
        </p:nvPicPr>
        <p:blipFill>
          <a:blip r:embed="rId1"/>
          <a:stretch>
            <a:fillRect/>
          </a:stretch>
        </p:blipFill>
        <p:spPr>
          <a:xfrm>
            <a:off x="937022" y="1428988"/>
            <a:ext cx="215384" cy="269200"/>
          </a:xfrm>
          <a:prstGeom prst="rect">
            <a:avLst/>
          </a:prstGeom>
        </p:spPr>
      </p:pic>
      <p:sp>
        <p:nvSpPr>
          <p:cNvPr id="6" name="Text 3"/>
          <p:cNvSpPr/>
          <p:nvPr/>
        </p:nvSpPr>
        <p:spPr>
          <a:xfrm>
            <a:off x="1508284" y="1962507"/>
            <a:ext cx="2604730" cy="249198"/>
          </a:xfrm>
          <a:prstGeom prst="rect">
            <a:avLst/>
          </a:prstGeom>
          <a:noFill/>
          <a:ln/>
        </p:spPr>
        <p:txBody>
          <a:bodyPr wrap="none" lIns="0" tIns="0" rIns="0" bIns="0" rtlCol="0" anchor="t"/>
          <a:lstStyle/>
          <a:p>
            <a:pPr algn="ctr" indent="0" marL="0">
              <a:lnSpc>
                <a:spcPts val="1950"/>
              </a:lnSpc>
              <a:buNone/>
            </a:pPr>
            <a:r>
              <a:rPr lang="en-US" sz="1550" b="1" dirty="0">
                <a:solidFill>
                  <a:srgbClr val="010141"/>
                </a:solidFill>
                <a:latin typeface="Inter Bold" pitchFamily="34" charset="0"/>
                <a:ea typeface="Inter Bold" pitchFamily="34" charset="-122"/>
                <a:cs typeface="Inter Bold" pitchFamily="34" charset="-120"/>
              </a:rPr>
              <a:t>Multidisciplinary Expertise</a:t>
            </a:r>
            <a:endParaRPr lang="en-US" sz="1550" dirty="0"/>
          </a:p>
        </p:txBody>
      </p:sp>
      <p:sp>
        <p:nvSpPr>
          <p:cNvPr id="7" name="Text 4"/>
          <p:cNvSpPr/>
          <p:nvPr/>
        </p:nvSpPr>
        <p:spPr>
          <a:xfrm>
            <a:off x="805458" y="2307431"/>
            <a:ext cx="4010501" cy="765810"/>
          </a:xfrm>
          <a:prstGeom prst="rect">
            <a:avLst/>
          </a:prstGeom>
          <a:noFill/>
          <a:ln/>
        </p:spPr>
        <p:txBody>
          <a:bodyPr wrap="square" lIns="0" tIns="0" rIns="0" bIns="0" rtlCol="0" anchor="t"/>
          <a:lstStyle/>
          <a:p>
            <a:pPr algn="ctr" indent="0" marL="0">
              <a:lnSpc>
                <a:spcPts val="2000"/>
              </a:lnSpc>
              <a:buNone/>
            </a:pPr>
            <a:r>
              <a:rPr lang="en-US" sz="1250" dirty="0">
                <a:solidFill>
                  <a:srgbClr val="010141"/>
                </a:solidFill>
                <a:latin typeface="Inter" pitchFamily="34" charset="0"/>
                <a:ea typeface="Inter" pitchFamily="34" charset="-122"/>
                <a:cs typeface="Inter" pitchFamily="34" charset="-120"/>
              </a:rPr>
              <a:t>Access to a unique synthesis of strategic, financial, legal, and technological knowledge to deliver comprehensive and integrated solutions.</a:t>
            </a:r>
            <a:endParaRPr lang="en-US" sz="1250" dirty="0"/>
          </a:p>
        </p:txBody>
      </p:sp>
      <p:sp>
        <p:nvSpPr>
          <p:cNvPr id="8" name="Shape 5"/>
          <p:cNvSpPr/>
          <p:nvPr/>
        </p:nvSpPr>
        <p:spPr>
          <a:xfrm>
            <a:off x="5142667" y="1157168"/>
            <a:ext cx="4344948" cy="2338507"/>
          </a:xfrm>
          <a:prstGeom prst="roundRect">
            <a:avLst>
              <a:gd name="adj" fmla="val 2866"/>
            </a:avLst>
          </a:prstGeom>
          <a:solidFill>
            <a:srgbClr val="DBE7F0"/>
          </a:solidFill>
          <a:ln w="7620">
            <a:solidFill>
              <a:srgbClr val="C1CDD6"/>
            </a:solidFill>
            <a:prstDash val="solid"/>
          </a:ln>
        </p:spPr>
      </p:sp>
      <p:sp>
        <p:nvSpPr>
          <p:cNvPr id="9" name="Shape 6"/>
          <p:cNvSpPr/>
          <p:nvPr/>
        </p:nvSpPr>
        <p:spPr>
          <a:xfrm>
            <a:off x="5309830" y="1324332"/>
            <a:ext cx="478631" cy="478631"/>
          </a:xfrm>
          <a:prstGeom prst="roundRect">
            <a:avLst>
              <a:gd name="adj" fmla="val 19102577"/>
            </a:avLst>
          </a:prstGeom>
          <a:solidFill>
            <a:srgbClr val="366183"/>
          </a:solidFill>
          <a:ln/>
        </p:spPr>
      </p:sp>
      <p:pic>
        <p:nvPicPr>
          <p:cNvPr id="10" name="Image 1" descr="preencoded.png">    </p:cNvPr>
          <p:cNvPicPr>
            <a:picLocks noChangeAspect="1"/>
          </p:cNvPicPr>
          <p:nvPr/>
        </p:nvPicPr>
        <p:blipFill>
          <a:blip r:embed="rId2"/>
          <a:stretch>
            <a:fillRect/>
          </a:stretch>
        </p:blipFill>
        <p:spPr>
          <a:xfrm>
            <a:off x="5441394" y="1428988"/>
            <a:ext cx="215384" cy="269200"/>
          </a:xfrm>
          <a:prstGeom prst="rect">
            <a:avLst/>
          </a:prstGeom>
        </p:spPr>
      </p:pic>
      <p:sp>
        <p:nvSpPr>
          <p:cNvPr id="11" name="Text 7"/>
          <p:cNvSpPr/>
          <p:nvPr/>
        </p:nvSpPr>
        <p:spPr>
          <a:xfrm>
            <a:off x="6317813" y="1962507"/>
            <a:ext cx="1994654" cy="249198"/>
          </a:xfrm>
          <a:prstGeom prst="rect">
            <a:avLst/>
          </a:prstGeom>
          <a:noFill/>
          <a:ln/>
        </p:spPr>
        <p:txBody>
          <a:bodyPr wrap="none" lIns="0" tIns="0" rIns="0" bIns="0" rtlCol="0" anchor="t"/>
          <a:lstStyle/>
          <a:p>
            <a:pPr algn="ctr" indent="0" marL="0">
              <a:lnSpc>
                <a:spcPts val="1950"/>
              </a:lnSpc>
              <a:buNone/>
            </a:pPr>
            <a:r>
              <a:rPr lang="en-US" sz="1550" b="1" dirty="0">
                <a:solidFill>
                  <a:srgbClr val="010141"/>
                </a:solidFill>
                <a:latin typeface="Inter Bold" pitchFamily="34" charset="0"/>
                <a:ea typeface="Inter Bold" pitchFamily="34" charset="-122"/>
                <a:cs typeface="Inter Bold" pitchFamily="34" charset="-120"/>
              </a:rPr>
              <a:t>Risk Mitigation</a:t>
            </a:r>
            <a:endParaRPr lang="en-US" sz="1550" dirty="0"/>
          </a:p>
        </p:txBody>
      </p:sp>
      <p:sp>
        <p:nvSpPr>
          <p:cNvPr id="12" name="Text 8"/>
          <p:cNvSpPr/>
          <p:nvPr/>
        </p:nvSpPr>
        <p:spPr>
          <a:xfrm>
            <a:off x="5309830" y="2307431"/>
            <a:ext cx="4010620" cy="1021080"/>
          </a:xfrm>
          <a:prstGeom prst="rect">
            <a:avLst/>
          </a:prstGeom>
          <a:noFill/>
          <a:ln/>
        </p:spPr>
        <p:txBody>
          <a:bodyPr wrap="square" lIns="0" tIns="0" rIns="0" bIns="0" rtlCol="0" anchor="t"/>
          <a:lstStyle/>
          <a:p>
            <a:pPr algn="ctr" indent="0" marL="0">
              <a:lnSpc>
                <a:spcPts val="2000"/>
              </a:lnSpc>
              <a:buNone/>
            </a:pPr>
            <a:r>
              <a:rPr lang="en-US" sz="1250" dirty="0">
                <a:solidFill>
                  <a:srgbClr val="010141"/>
                </a:solidFill>
                <a:latin typeface="Inter" pitchFamily="34" charset="0"/>
                <a:ea typeface="Inter" pitchFamily="34" charset="-122"/>
                <a:cs typeface="Inter" pitchFamily="34" charset="-120"/>
              </a:rPr>
              <a:t>The use of proven methodologies and team expertise mitigates the risks associated with international operations while enhancing the probability of success.</a:t>
            </a:r>
            <a:endParaRPr lang="en-US" sz="1250" dirty="0"/>
          </a:p>
        </p:txBody>
      </p:sp>
      <p:sp>
        <p:nvSpPr>
          <p:cNvPr id="13" name="Shape 9"/>
          <p:cNvSpPr/>
          <p:nvPr/>
        </p:nvSpPr>
        <p:spPr>
          <a:xfrm>
            <a:off x="9647158" y="1157168"/>
            <a:ext cx="4344829" cy="2338507"/>
          </a:xfrm>
          <a:prstGeom prst="roundRect">
            <a:avLst>
              <a:gd name="adj" fmla="val 2866"/>
            </a:avLst>
          </a:prstGeom>
          <a:solidFill>
            <a:srgbClr val="DBE7F0"/>
          </a:solidFill>
          <a:ln w="7620">
            <a:solidFill>
              <a:srgbClr val="C1CDD6"/>
            </a:solidFill>
            <a:prstDash val="solid"/>
          </a:ln>
        </p:spPr>
      </p:sp>
      <p:sp>
        <p:nvSpPr>
          <p:cNvPr id="14" name="Shape 10"/>
          <p:cNvSpPr/>
          <p:nvPr/>
        </p:nvSpPr>
        <p:spPr>
          <a:xfrm>
            <a:off x="9814322" y="1324332"/>
            <a:ext cx="478631" cy="478631"/>
          </a:xfrm>
          <a:prstGeom prst="roundRect">
            <a:avLst>
              <a:gd name="adj" fmla="val 19102577"/>
            </a:avLst>
          </a:prstGeom>
          <a:solidFill>
            <a:srgbClr val="366183"/>
          </a:solidFill>
          <a:ln/>
        </p:spPr>
      </p:sp>
      <p:pic>
        <p:nvPicPr>
          <p:cNvPr id="15" name="Image 2" descr="preencoded.png">    </p:cNvPr>
          <p:cNvPicPr>
            <a:picLocks noChangeAspect="1"/>
          </p:cNvPicPr>
          <p:nvPr/>
        </p:nvPicPr>
        <p:blipFill>
          <a:blip r:embed="rId3"/>
          <a:stretch>
            <a:fillRect/>
          </a:stretch>
        </p:blipFill>
        <p:spPr>
          <a:xfrm>
            <a:off x="9945886" y="1428988"/>
            <a:ext cx="215384" cy="269200"/>
          </a:xfrm>
          <a:prstGeom prst="rect">
            <a:avLst/>
          </a:prstGeom>
        </p:spPr>
      </p:pic>
      <p:sp>
        <p:nvSpPr>
          <p:cNvPr id="16" name="Text 11"/>
          <p:cNvSpPr/>
          <p:nvPr/>
        </p:nvSpPr>
        <p:spPr>
          <a:xfrm>
            <a:off x="10822186" y="1962507"/>
            <a:ext cx="1994654" cy="249198"/>
          </a:xfrm>
          <a:prstGeom prst="rect">
            <a:avLst/>
          </a:prstGeom>
          <a:noFill/>
          <a:ln/>
        </p:spPr>
        <p:txBody>
          <a:bodyPr wrap="none" lIns="0" tIns="0" rIns="0" bIns="0" rtlCol="0" anchor="t"/>
          <a:lstStyle/>
          <a:p>
            <a:pPr algn="ctr" indent="0" marL="0">
              <a:lnSpc>
                <a:spcPts val="1950"/>
              </a:lnSpc>
              <a:buNone/>
            </a:pPr>
            <a:r>
              <a:rPr lang="en-US" sz="1550" b="1" dirty="0">
                <a:solidFill>
                  <a:srgbClr val="010141"/>
                </a:solidFill>
                <a:latin typeface="Inter Bold" pitchFamily="34" charset="0"/>
                <a:ea typeface="Inter Bold" pitchFamily="34" charset="-122"/>
                <a:cs typeface="Inter Bold" pitchFamily="34" charset="-120"/>
              </a:rPr>
              <a:t>Time Efficiency</a:t>
            </a:r>
            <a:endParaRPr lang="en-US" sz="1550" dirty="0"/>
          </a:p>
        </p:txBody>
      </p:sp>
      <p:sp>
        <p:nvSpPr>
          <p:cNvPr id="17" name="Text 12"/>
          <p:cNvSpPr/>
          <p:nvPr/>
        </p:nvSpPr>
        <p:spPr>
          <a:xfrm>
            <a:off x="9814322" y="2307431"/>
            <a:ext cx="4010501" cy="765810"/>
          </a:xfrm>
          <a:prstGeom prst="rect">
            <a:avLst/>
          </a:prstGeom>
          <a:noFill/>
          <a:ln/>
        </p:spPr>
        <p:txBody>
          <a:bodyPr wrap="square" lIns="0" tIns="0" rIns="0" bIns="0" rtlCol="0" anchor="t"/>
          <a:lstStyle/>
          <a:p>
            <a:pPr algn="ctr" indent="0" marL="0">
              <a:lnSpc>
                <a:spcPts val="2000"/>
              </a:lnSpc>
              <a:buNone/>
            </a:pPr>
            <a:r>
              <a:rPr lang="en-US" sz="1250" dirty="0">
                <a:solidFill>
                  <a:srgbClr val="010141"/>
                </a:solidFill>
                <a:latin typeface="Inter" pitchFamily="34" charset="0"/>
                <a:ea typeface="Inter" pitchFamily="34" charset="-122"/>
                <a:cs typeface="Inter" pitchFamily="34" charset="-120"/>
              </a:rPr>
              <a:t>Optimizing market entry strategies significantly reduces the time required to establish an effective presence in target markets.</a:t>
            </a:r>
            <a:endParaRPr lang="en-US" sz="1250" dirty="0"/>
          </a:p>
        </p:txBody>
      </p:sp>
      <p:sp>
        <p:nvSpPr>
          <p:cNvPr id="18" name="Shape 13"/>
          <p:cNvSpPr/>
          <p:nvPr/>
        </p:nvSpPr>
        <p:spPr>
          <a:xfrm>
            <a:off x="638294" y="3675102"/>
            <a:ext cx="4344829" cy="2338507"/>
          </a:xfrm>
          <a:prstGeom prst="roundRect">
            <a:avLst>
              <a:gd name="adj" fmla="val 2866"/>
            </a:avLst>
          </a:prstGeom>
          <a:solidFill>
            <a:srgbClr val="DBE7F0"/>
          </a:solidFill>
          <a:ln w="7620">
            <a:solidFill>
              <a:srgbClr val="C1CDD6"/>
            </a:solidFill>
            <a:prstDash val="solid"/>
          </a:ln>
        </p:spPr>
      </p:sp>
      <p:sp>
        <p:nvSpPr>
          <p:cNvPr id="19" name="Shape 14"/>
          <p:cNvSpPr/>
          <p:nvPr/>
        </p:nvSpPr>
        <p:spPr>
          <a:xfrm>
            <a:off x="805458" y="3842266"/>
            <a:ext cx="478631" cy="478631"/>
          </a:xfrm>
          <a:prstGeom prst="roundRect">
            <a:avLst>
              <a:gd name="adj" fmla="val 19102577"/>
            </a:avLst>
          </a:prstGeom>
          <a:solidFill>
            <a:srgbClr val="366183"/>
          </a:solidFill>
          <a:ln/>
        </p:spPr>
      </p:sp>
      <p:pic>
        <p:nvPicPr>
          <p:cNvPr id="20" name="Image 3" descr="preencoded.png">    </p:cNvPr>
          <p:cNvPicPr>
            <a:picLocks noChangeAspect="1"/>
          </p:cNvPicPr>
          <p:nvPr/>
        </p:nvPicPr>
        <p:blipFill>
          <a:blip r:embed="rId4"/>
          <a:stretch>
            <a:fillRect/>
          </a:stretch>
        </p:blipFill>
        <p:spPr>
          <a:xfrm>
            <a:off x="937022" y="3946922"/>
            <a:ext cx="215384" cy="269200"/>
          </a:xfrm>
          <a:prstGeom prst="rect">
            <a:avLst/>
          </a:prstGeom>
        </p:spPr>
      </p:pic>
      <p:sp>
        <p:nvSpPr>
          <p:cNvPr id="21" name="Text 15"/>
          <p:cNvSpPr/>
          <p:nvPr/>
        </p:nvSpPr>
        <p:spPr>
          <a:xfrm>
            <a:off x="1813322" y="4480441"/>
            <a:ext cx="1994654" cy="249198"/>
          </a:xfrm>
          <a:prstGeom prst="rect">
            <a:avLst/>
          </a:prstGeom>
          <a:noFill/>
          <a:ln/>
        </p:spPr>
        <p:txBody>
          <a:bodyPr wrap="none" lIns="0" tIns="0" rIns="0" bIns="0" rtlCol="0" anchor="t"/>
          <a:lstStyle/>
          <a:p>
            <a:pPr algn="ctr" indent="0" marL="0">
              <a:lnSpc>
                <a:spcPts val="1950"/>
              </a:lnSpc>
              <a:buNone/>
            </a:pPr>
            <a:r>
              <a:rPr lang="en-US" sz="1550" b="1" dirty="0">
                <a:solidFill>
                  <a:srgbClr val="010141"/>
                </a:solidFill>
                <a:latin typeface="Inter Bold" pitchFamily="34" charset="0"/>
                <a:ea typeface="Inter Bold" pitchFamily="34" charset="-122"/>
                <a:cs typeface="Inter Bold" pitchFamily="34" charset="-120"/>
              </a:rPr>
              <a:t>Cost Optimization</a:t>
            </a:r>
            <a:endParaRPr lang="en-US" sz="1550" dirty="0"/>
          </a:p>
        </p:txBody>
      </p:sp>
      <p:sp>
        <p:nvSpPr>
          <p:cNvPr id="22" name="Text 16"/>
          <p:cNvSpPr/>
          <p:nvPr/>
        </p:nvSpPr>
        <p:spPr>
          <a:xfrm>
            <a:off x="805458" y="4825365"/>
            <a:ext cx="4010501" cy="1021080"/>
          </a:xfrm>
          <a:prstGeom prst="rect">
            <a:avLst/>
          </a:prstGeom>
          <a:noFill/>
          <a:ln/>
        </p:spPr>
        <p:txBody>
          <a:bodyPr wrap="square" lIns="0" tIns="0" rIns="0" bIns="0" rtlCol="0" anchor="t"/>
          <a:lstStyle/>
          <a:p>
            <a:pPr algn="ctr" indent="0" marL="0">
              <a:lnSpc>
                <a:spcPts val="2000"/>
              </a:lnSpc>
              <a:buNone/>
            </a:pPr>
            <a:r>
              <a:rPr lang="en-US" sz="1250" dirty="0">
                <a:solidFill>
                  <a:srgbClr val="010141"/>
                </a:solidFill>
                <a:latin typeface="Inter" pitchFamily="34" charset="0"/>
                <a:ea typeface="Inter" pitchFamily="34" charset="-122"/>
                <a:cs typeface="Inter" pitchFamily="34" charset="-120"/>
              </a:rPr>
              <a:t>The group's focus on solutions that are not only effective but also economically viable and offer a rapid return on investment ensures cost optimization and enhanced efficiency.</a:t>
            </a:r>
            <a:endParaRPr lang="en-US" sz="1250" dirty="0"/>
          </a:p>
        </p:txBody>
      </p:sp>
      <p:sp>
        <p:nvSpPr>
          <p:cNvPr id="23" name="Shape 17"/>
          <p:cNvSpPr/>
          <p:nvPr/>
        </p:nvSpPr>
        <p:spPr>
          <a:xfrm>
            <a:off x="5142667" y="3675102"/>
            <a:ext cx="4344948" cy="2338507"/>
          </a:xfrm>
          <a:prstGeom prst="roundRect">
            <a:avLst>
              <a:gd name="adj" fmla="val 2866"/>
            </a:avLst>
          </a:prstGeom>
          <a:solidFill>
            <a:srgbClr val="DBE7F0"/>
          </a:solidFill>
          <a:ln w="7620">
            <a:solidFill>
              <a:srgbClr val="C1CDD6"/>
            </a:solidFill>
            <a:prstDash val="solid"/>
          </a:ln>
        </p:spPr>
      </p:sp>
      <p:sp>
        <p:nvSpPr>
          <p:cNvPr id="24" name="Shape 18"/>
          <p:cNvSpPr/>
          <p:nvPr/>
        </p:nvSpPr>
        <p:spPr>
          <a:xfrm>
            <a:off x="5309830" y="3842266"/>
            <a:ext cx="478631" cy="478631"/>
          </a:xfrm>
          <a:prstGeom prst="roundRect">
            <a:avLst>
              <a:gd name="adj" fmla="val 19102577"/>
            </a:avLst>
          </a:prstGeom>
          <a:solidFill>
            <a:srgbClr val="366183"/>
          </a:solidFill>
          <a:ln/>
        </p:spPr>
      </p:sp>
      <p:pic>
        <p:nvPicPr>
          <p:cNvPr id="25" name="Image 4" descr="preencoded.png">    </p:cNvPr>
          <p:cNvPicPr>
            <a:picLocks noChangeAspect="1"/>
          </p:cNvPicPr>
          <p:nvPr/>
        </p:nvPicPr>
        <p:blipFill>
          <a:blip r:embed="rId5"/>
          <a:stretch>
            <a:fillRect/>
          </a:stretch>
        </p:blipFill>
        <p:spPr>
          <a:xfrm>
            <a:off x="5441394" y="3946922"/>
            <a:ext cx="215384" cy="269200"/>
          </a:xfrm>
          <a:prstGeom prst="rect">
            <a:avLst/>
          </a:prstGeom>
        </p:spPr>
      </p:pic>
      <p:sp>
        <p:nvSpPr>
          <p:cNvPr id="26" name="Text 19"/>
          <p:cNvSpPr/>
          <p:nvPr/>
        </p:nvSpPr>
        <p:spPr>
          <a:xfrm>
            <a:off x="6317813" y="4480441"/>
            <a:ext cx="1994654" cy="249198"/>
          </a:xfrm>
          <a:prstGeom prst="rect">
            <a:avLst/>
          </a:prstGeom>
          <a:noFill/>
          <a:ln/>
        </p:spPr>
        <p:txBody>
          <a:bodyPr wrap="none" lIns="0" tIns="0" rIns="0" bIns="0" rtlCol="0" anchor="t"/>
          <a:lstStyle/>
          <a:p>
            <a:pPr algn="ctr" indent="0" marL="0">
              <a:lnSpc>
                <a:spcPts val="1950"/>
              </a:lnSpc>
              <a:buNone/>
            </a:pPr>
            <a:r>
              <a:rPr lang="en-US" sz="1550" b="1" dirty="0">
                <a:solidFill>
                  <a:srgbClr val="010141"/>
                </a:solidFill>
                <a:latin typeface="Inter Bold" pitchFamily="34" charset="0"/>
                <a:ea typeface="Inter Bold" pitchFamily="34" charset="-122"/>
                <a:cs typeface="Inter Bold" pitchFamily="34" charset="-120"/>
              </a:rPr>
              <a:t>Continuous Support</a:t>
            </a:r>
            <a:endParaRPr lang="en-US" sz="1550" dirty="0"/>
          </a:p>
        </p:txBody>
      </p:sp>
      <p:sp>
        <p:nvSpPr>
          <p:cNvPr id="27" name="Text 20"/>
          <p:cNvSpPr/>
          <p:nvPr/>
        </p:nvSpPr>
        <p:spPr>
          <a:xfrm>
            <a:off x="5309830" y="4825365"/>
            <a:ext cx="4010620" cy="765810"/>
          </a:xfrm>
          <a:prstGeom prst="rect">
            <a:avLst/>
          </a:prstGeom>
          <a:noFill/>
          <a:ln/>
        </p:spPr>
        <p:txBody>
          <a:bodyPr wrap="square" lIns="0" tIns="0" rIns="0" bIns="0" rtlCol="0" anchor="t"/>
          <a:lstStyle/>
          <a:p>
            <a:pPr algn="ctr" indent="0" marL="0">
              <a:lnSpc>
                <a:spcPts val="2000"/>
              </a:lnSpc>
              <a:buNone/>
            </a:pPr>
            <a:r>
              <a:rPr lang="en-US" sz="1250" dirty="0">
                <a:solidFill>
                  <a:srgbClr val="010141"/>
                </a:solidFill>
                <a:latin typeface="Inter" pitchFamily="34" charset="0"/>
                <a:ea typeface="Inter" pitchFamily="34" charset="-122"/>
                <a:cs typeface="Inter" pitchFamily="34" charset="-120"/>
              </a:rPr>
              <a:t>Continuous advisory support and post-implementation guidance guarantee long-term success and adaptation to market changes.</a:t>
            </a:r>
            <a:endParaRPr lang="en-US" sz="1250" dirty="0"/>
          </a:p>
        </p:txBody>
      </p:sp>
      <p:sp>
        <p:nvSpPr>
          <p:cNvPr id="28" name="Shape 21"/>
          <p:cNvSpPr/>
          <p:nvPr/>
        </p:nvSpPr>
        <p:spPr>
          <a:xfrm>
            <a:off x="9647158" y="3675102"/>
            <a:ext cx="4344829" cy="2338507"/>
          </a:xfrm>
          <a:prstGeom prst="roundRect">
            <a:avLst>
              <a:gd name="adj" fmla="val 2866"/>
            </a:avLst>
          </a:prstGeom>
          <a:solidFill>
            <a:srgbClr val="DBE7F0"/>
          </a:solidFill>
          <a:ln w="7620">
            <a:solidFill>
              <a:srgbClr val="C1CDD6"/>
            </a:solidFill>
            <a:prstDash val="solid"/>
          </a:ln>
        </p:spPr>
      </p:sp>
      <p:sp>
        <p:nvSpPr>
          <p:cNvPr id="29" name="Shape 22"/>
          <p:cNvSpPr/>
          <p:nvPr/>
        </p:nvSpPr>
        <p:spPr>
          <a:xfrm>
            <a:off x="9814322" y="3842266"/>
            <a:ext cx="478631" cy="478631"/>
          </a:xfrm>
          <a:prstGeom prst="roundRect">
            <a:avLst>
              <a:gd name="adj" fmla="val 19102577"/>
            </a:avLst>
          </a:prstGeom>
          <a:solidFill>
            <a:srgbClr val="366183"/>
          </a:solidFill>
          <a:ln/>
        </p:spPr>
      </p:sp>
      <p:pic>
        <p:nvPicPr>
          <p:cNvPr id="30" name="Image 5" descr="preencoded.png">    </p:cNvPr>
          <p:cNvPicPr>
            <a:picLocks noChangeAspect="1"/>
          </p:cNvPicPr>
          <p:nvPr/>
        </p:nvPicPr>
        <p:blipFill>
          <a:blip r:embed="rId6"/>
          <a:stretch>
            <a:fillRect/>
          </a:stretch>
        </p:blipFill>
        <p:spPr>
          <a:xfrm>
            <a:off x="9945886" y="3946922"/>
            <a:ext cx="215384" cy="269200"/>
          </a:xfrm>
          <a:prstGeom prst="rect">
            <a:avLst/>
          </a:prstGeom>
        </p:spPr>
      </p:pic>
      <p:sp>
        <p:nvSpPr>
          <p:cNvPr id="31" name="Text 23"/>
          <p:cNvSpPr/>
          <p:nvPr/>
        </p:nvSpPr>
        <p:spPr>
          <a:xfrm>
            <a:off x="10822186" y="4480441"/>
            <a:ext cx="1994654" cy="249198"/>
          </a:xfrm>
          <a:prstGeom prst="rect">
            <a:avLst/>
          </a:prstGeom>
          <a:noFill/>
          <a:ln/>
        </p:spPr>
        <p:txBody>
          <a:bodyPr wrap="none" lIns="0" tIns="0" rIns="0" bIns="0" rtlCol="0" anchor="t"/>
          <a:lstStyle/>
          <a:p>
            <a:pPr algn="ctr" indent="0" marL="0">
              <a:lnSpc>
                <a:spcPts val="1950"/>
              </a:lnSpc>
              <a:buNone/>
            </a:pPr>
            <a:r>
              <a:rPr lang="en-US" sz="1550" b="1" dirty="0">
                <a:solidFill>
                  <a:srgbClr val="010141"/>
                </a:solidFill>
                <a:latin typeface="Inter Bold" pitchFamily="34" charset="0"/>
                <a:ea typeface="Inter Bold" pitchFamily="34" charset="-122"/>
                <a:cs typeface="Inter Bold" pitchFamily="34" charset="-120"/>
              </a:rPr>
              <a:t>Global Network</a:t>
            </a:r>
            <a:endParaRPr lang="en-US" sz="1550" dirty="0"/>
          </a:p>
        </p:txBody>
      </p:sp>
      <p:sp>
        <p:nvSpPr>
          <p:cNvPr id="32" name="Text 24"/>
          <p:cNvSpPr/>
          <p:nvPr/>
        </p:nvSpPr>
        <p:spPr>
          <a:xfrm>
            <a:off x="9814322" y="4825365"/>
            <a:ext cx="4010501" cy="765810"/>
          </a:xfrm>
          <a:prstGeom prst="rect">
            <a:avLst/>
          </a:prstGeom>
          <a:noFill/>
          <a:ln/>
        </p:spPr>
        <p:txBody>
          <a:bodyPr wrap="square" lIns="0" tIns="0" rIns="0" bIns="0" rtlCol="0" anchor="t"/>
          <a:lstStyle/>
          <a:p>
            <a:pPr algn="ctr" indent="0" marL="0">
              <a:lnSpc>
                <a:spcPts val="2000"/>
              </a:lnSpc>
              <a:buNone/>
            </a:pPr>
            <a:r>
              <a:rPr lang="en-US" sz="1250" dirty="0">
                <a:solidFill>
                  <a:srgbClr val="010141"/>
                </a:solidFill>
                <a:latin typeface="Inter" pitchFamily="34" charset="0"/>
                <a:ea typeface="Inter" pitchFamily="34" charset="-122"/>
                <a:cs typeface="Inter" pitchFamily="34" charset="-120"/>
              </a:rPr>
              <a:t>Access to an extensive network of specialists, suppliers, and commercial partners on an international scale further enriches these benefits.</a:t>
            </a:r>
            <a:endParaRPr lang="en-US" sz="1250" dirty="0"/>
          </a:p>
        </p:txBody>
      </p:sp>
      <p:sp>
        <p:nvSpPr>
          <p:cNvPr id="33" name="Shape 25"/>
          <p:cNvSpPr/>
          <p:nvPr/>
        </p:nvSpPr>
        <p:spPr>
          <a:xfrm>
            <a:off x="638294" y="6193036"/>
            <a:ext cx="13353812" cy="1597343"/>
          </a:xfrm>
          <a:prstGeom prst="roundRect">
            <a:avLst>
              <a:gd name="adj" fmla="val 4196"/>
            </a:avLst>
          </a:prstGeom>
          <a:solidFill>
            <a:srgbClr val="C9DBE9"/>
          </a:solidFill>
          <a:ln/>
        </p:spPr>
      </p:sp>
      <p:pic>
        <p:nvPicPr>
          <p:cNvPr id="34" name="Image 6" descr="preencoded.png">    </p:cNvPr>
          <p:cNvPicPr>
            <a:picLocks noChangeAspect="1"/>
          </p:cNvPicPr>
          <p:nvPr/>
        </p:nvPicPr>
        <p:blipFill>
          <a:blip r:embed="rId7"/>
          <a:stretch>
            <a:fillRect/>
          </a:stretch>
        </p:blipFill>
        <p:spPr>
          <a:xfrm>
            <a:off x="797838" y="6408420"/>
            <a:ext cx="249317" cy="199430"/>
          </a:xfrm>
          <a:prstGeom prst="rect">
            <a:avLst/>
          </a:prstGeom>
        </p:spPr>
      </p:pic>
      <p:sp>
        <p:nvSpPr>
          <p:cNvPr id="35" name="Text 26"/>
          <p:cNvSpPr/>
          <p:nvPr/>
        </p:nvSpPr>
        <p:spPr>
          <a:xfrm>
            <a:off x="5160288" y="6392466"/>
            <a:ext cx="4718685" cy="249198"/>
          </a:xfrm>
          <a:prstGeom prst="rect">
            <a:avLst/>
          </a:prstGeom>
          <a:noFill/>
          <a:ln/>
        </p:spPr>
        <p:txBody>
          <a:bodyPr wrap="none" lIns="0" tIns="0" rIns="0" bIns="0" rtlCol="0" anchor="t"/>
          <a:lstStyle/>
          <a:p>
            <a:pPr algn="ctr" indent="0" marL="0">
              <a:lnSpc>
                <a:spcPts val="1950"/>
              </a:lnSpc>
              <a:buNone/>
            </a:pPr>
            <a:r>
              <a:rPr lang="en-US" sz="1550" b="1" dirty="0">
                <a:solidFill>
                  <a:srgbClr val="000000"/>
                </a:solidFill>
                <a:latin typeface="Inter Bold" pitchFamily="34" charset="0"/>
                <a:ea typeface="Inter Bold" pitchFamily="34" charset="-122"/>
                <a:cs typeface="Inter Bold" pitchFamily="34" charset="-120"/>
              </a:rPr>
              <a:t>A Commitment to Responsible Global Commerce</a:t>
            </a:r>
            <a:endParaRPr lang="en-US" sz="1550" dirty="0"/>
          </a:p>
        </p:txBody>
      </p:sp>
      <p:sp>
        <p:nvSpPr>
          <p:cNvPr id="36" name="Text 27"/>
          <p:cNvSpPr/>
          <p:nvPr/>
        </p:nvSpPr>
        <p:spPr>
          <a:xfrm>
            <a:off x="1206698" y="6801207"/>
            <a:ext cx="12625864" cy="765810"/>
          </a:xfrm>
          <a:prstGeom prst="rect">
            <a:avLst/>
          </a:prstGeom>
          <a:noFill/>
          <a:ln/>
        </p:spPr>
        <p:txBody>
          <a:bodyPr wrap="square" lIns="0" tIns="0" rIns="0" bIns="0" rtlCol="0" anchor="t"/>
          <a:lstStyle/>
          <a:p>
            <a:pPr algn="ctr" indent="0" marL="0">
              <a:lnSpc>
                <a:spcPts val="2000"/>
              </a:lnSpc>
              <a:buNone/>
            </a:pPr>
            <a:r>
              <a:rPr lang="en-US" sz="1250" dirty="0">
                <a:solidFill>
                  <a:srgbClr val="000000"/>
                </a:solidFill>
                <a:latin typeface="Inter" pitchFamily="34" charset="0"/>
                <a:ea typeface="Inter" pitchFamily="34" charset="-122"/>
                <a:cs typeface="Inter" pitchFamily="34" charset="-120"/>
              </a:rPr>
              <a:t>AMETAZ GROUP views international business consulting not merely as a commercial service but as a catalyst for creating a positive impact on the global economy and local communities. This commitment is manifested in three principal domains: Responsible &amp; Ethical Trade, Local Development &amp; Community Empowerment, and Environmental Sustainability in Global Operations.</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2025-08-31T21:15:46Z</dcterms:created>
  <dcterms:modified xsi:type="dcterms:W3CDTF">2025-08-31T21:15:46Z</dcterms:modified>
</cp:coreProperties>
</file>