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 TargetMode="External"/><Relationship Id="rId5" Type="http://schemas.openxmlformats.org/officeDocument/2006/relationships/hyperlink" Target="#"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image" Target="../media/image-1-3.png"/><Relationship Id="rId6" Type="http://schemas.openxmlformats.org/officeDocument/2006/relationships/slideLayout" Target="../slideLayouts/slideLayout2.xml"/><Relationship Id="rId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slideLayout" Target="../slideLayouts/slideLayout6.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7.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9.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643783"/>
            <a:ext cx="7556421" cy="1240155"/>
          </a:xfrm>
          <a:prstGeom prst="rect">
            <a:avLst/>
          </a:prstGeom>
          <a:noFill/>
          <a:ln/>
        </p:spPr>
        <p:txBody>
          <a:bodyPr wrap="square" lIns="0" tIns="0" rIns="0" bIns="0" rtlCol="0" anchor="t"/>
          <a:lstStyle/>
          <a:p>
            <a:pPr algn="ctr" indent="0" marL="0">
              <a:lnSpc>
                <a:spcPts val="4850"/>
              </a:lnSpc>
              <a:buNone/>
            </a:pPr>
            <a:r>
              <a:rPr lang="en-US" sz="3900" b="1" dirty="0">
                <a:solidFill>
                  <a:srgbClr val="010141"/>
                </a:solidFill>
                <a:latin typeface="Inter Bold" pitchFamily="34" charset="0"/>
                <a:ea typeface="Inter Bold" pitchFamily="34" charset="-122"/>
                <a:cs typeface="Inter Bold" pitchFamily="34" charset="-120"/>
              </a:rPr>
              <a:t>Medical Foods at AMETAZ GROUP</a:t>
            </a:r>
            <a:endParaRPr lang="en-US" sz="3900" dirty="0"/>
          </a:p>
        </p:txBody>
      </p:sp>
      <p:sp>
        <p:nvSpPr>
          <p:cNvPr id="4" name="Text 1"/>
          <p:cNvSpPr/>
          <p:nvPr/>
        </p:nvSpPr>
        <p:spPr>
          <a:xfrm>
            <a:off x="793790" y="4181594"/>
            <a:ext cx="7556421" cy="63507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Engineering Nutritional Innovation, Enhancing Quality of Life, and Cultivating Global Leadership</a:t>
            </a:r>
            <a:endParaRPr lang="en-US" sz="1550" dirty="0"/>
          </a:p>
        </p:txBody>
      </p:sp>
      <p:pic>
        <p:nvPicPr>
          <p:cNvPr id="5" name="Image 1" descr="preencoded.png">
            <a:hlinkClick r:id="rId3" tooltip=""/>
          </p:cNvPr>
          <p:cNvPicPr>
            <a:picLocks noChangeAspect="1"/>
          </p:cNvPicPr>
          <p:nvPr/>
        </p:nvPicPr>
        <p:blipFill>
          <a:blip r:embed="rId2"/>
          <a:stretch>
            <a:fillRect/>
          </a:stretch>
        </p:blipFill>
        <p:spPr>
          <a:xfrm>
            <a:off x="2086808" y="5039916"/>
            <a:ext cx="3410664" cy="545783"/>
          </a:xfrm>
          <a:prstGeom prst="rect">
            <a:avLst/>
          </a:prstGeom>
        </p:spPr>
      </p:pic>
      <p:pic>
        <p:nvPicPr>
          <p:cNvPr id="6" name="Image 2" descr="preencoded.png">
            <a:hlinkClick r:id="rId5" tooltip=""/>
          </p:cNvPr>
          <p:cNvPicPr>
            <a:picLocks noChangeAspect="1"/>
          </p:cNvPicPr>
          <p:nvPr/>
        </p:nvPicPr>
        <p:blipFill>
          <a:blip r:embed="rId4"/>
          <a:stretch>
            <a:fillRect/>
          </a:stretch>
        </p:blipFill>
        <p:spPr>
          <a:xfrm>
            <a:off x="5596652" y="5039916"/>
            <a:ext cx="1460421" cy="545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54405"/>
            <a:ext cx="7632025" cy="1270159"/>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In today's complex health landscape, Medical Foods stand as one of the most promising domains for prevention and treatment, requiring a synthesis of medical expertise, biotechnological innovation, a deep understanding of clinical needs, and a commitment to sustainability.</a:t>
            </a:r>
            <a:endParaRPr lang="en-US" sz="1550" dirty="0"/>
          </a:p>
        </p:txBody>
      </p:sp>
      <p:sp>
        <p:nvSpPr>
          <p:cNvPr id="3" name="Text 1"/>
          <p:cNvSpPr/>
          <p:nvPr/>
        </p:nvSpPr>
        <p:spPr>
          <a:xfrm>
            <a:off x="793790" y="2403158"/>
            <a:ext cx="7632025" cy="1587698"/>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With a profound appreciation for this necessity, AMETAZ GROUP positions itself as the strategic partner of choice for organizations in the development and commercialization of advanced Medical Foods. The company's services are architected upon the principles of science-centricity, innovation, pharmaceutical-grade quality, global compliance, and sustainability.</a:t>
            </a:r>
            <a:endParaRPr lang="en-US" sz="1550" dirty="0"/>
          </a:p>
        </p:txBody>
      </p:sp>
      <p:sp>
        <p:nvSpPr>
          <p:cNvPr id="4" name="Text 2"/>
          <p:cNvSpPr/>
          <p:nvPr/>
        </p:nvSpPr>
        <p:spPr>
          <a:xfrm>
            <a:off x="793790" y="4169450"/>
            <a:ext cx="7632025" cy="1587698"/>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Collaborating with AMETAZ GROUP enables organizations to develop innovative Medical Foods with clinically proven efficacy, successfully navigate complex regulatory pathways, gain swift and efficient access to international markets, leverage the latest biotechnological and nanotechnological advancements, and create a positive impact on patient quality of life and society at large.</a:t>
            </a:r>
            <a:endParaRPr lang="en-US" sz="1550" dirty="0"/>
          </a:p>
        </p:txBody>
      </p:sp>
      <p:pic>
        <p:nvPicPr>
          <p:cNvPr id="5" name="Image 0" descr="preencoded.png">    </p:cNvPr>
          <p:cNvPicPr>
            <a:picLocks noChangeAspect="1"/>
          </p:cNvPicPr>
          <p:nvPr/>
        </p:nvPicPr>
        <p:blipFill>
          <a:blip r:embed="rId1"/>
          <a:stretch>
            <a:fillRect/>
          </a:stretch>
        </p:blipFill>
        <p:spPr>
          <a:xfrm>
            <a:off x="8917543" y="999053"/>
            <a:ext cx="4926568" cy="4926568"/>
          </a:xfrm>
          <a:prstGeom prst="rect">
            <a:avLst/>
          </a:prstGeom>
        </p:spPr>
      </p:pic>
      <p:sp>
        <p:nvSpPr>
          <p:cNvPr id="6" name="Text 3"/>
          <p:cNvSpPr/>
          <p:nvPr/>
        </p:nvSpPr>
        <p:spPr>
          <a:xfrm>
            <a:off x="1091446" y="6595348"/>
            <a:ext cx="12745164" cy="635079"/>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"At AMETAZ GROUP, we perceive Medical Foods not merely as products, but as a conduit between science and health; intelligent, humane, and sustainable solutions that enhance the quality of life for all."</a:t>
            </a:r>
            <a:endParaRPr lang="en-US" sz="1550" dirty="0"/>
          </a:p>
        </p:txBody>
      </p:sp>
      <p:sp>
        <p:nvSpPr>
          <p:cNvPr id="7" name="Shape 4"/>
          <p:cNvSpPr/>
          <p:nvPr/>
        </p:nvSpPr>
        <p:spPr>
          <a:xfrm>
            <a:off x="793790" y="6372106"/>
            <a:ext cx="22860" cy="1081564"/>
          </a:xfrm>
          <a:prstGeom prst="rect">
            <a:avLst/>
          </a:prstGeom>
          <a:solidFill>
            <a:srgbClr val="366183"/>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827020" y="1068586"/>
            <a:ext cx="8976360" cy="496133"/>
          </a:xfrm>
          <a:prstGeom prst="rect">
            <a:avLst/>
          </a:prstGeom>
          <a:noFill/>
          <a:ln/>
        </p:spPr>
        <p:txBody>
          <a:bodyPr wrap="none" lIns="0" tIns="0" rIns="0" bIns="0" rtlCol="0" anchor="t"/>
          <a:lstStyle/>
          <a:p>
            <a:pPr algn="ctr" indent="0" marL="0">
              <a:lnSpc>
                <a:spcPts val="3900"/>
              </a:lnSpc>
              <a:buNone/>
            </a:pPr>
            <a:r>
              <a:rPr lang="en-US" sz="3100" b="1" dirty="0">
                <a:solidFill>
                  <a:srgbClr val="010141"/>
                </a:solidFill>
                <a:latin typeface="Inter Bold" pitchFamily="34" charset="0"/>
                <a:ea typeface="Inter Bold" pitchFamily="34" charset="-122"/>
                <a:cs typeface="Inter Bold" pitchFamily="34" charset="-120"/>
              </a:rPr>
              <a:t>The Nutritional Revolution in Modern Medicine</a:t>
            </a:r>
            <a:endParaRPr lang="en-US" sz="3100" dirty="0"/>
          </a:p>
        </p:txBody>
      </p:sp>
      <p:sp>
        <p:nvSpPr>
          <p:cNvPr id="3" name="Text 1"/>
          <p:cNvSpPr/>
          <p:nvPr/>
        </p:nvSpPr>
        <p:spPr>
          <a:xfrm>
            <a:off x="793790" y="1966555"/>
            <a:ext cx="7632025" cy="317540"/>
          </a:xfrm>
          <a:prstGeom prst="rect">
            <a:avLst/>
          </a:prstGeom>
          <a:noFill/>
          <a:ln/>
        </p:spPr>
        <p:txBody>
          <a:bodyPr wrap="none" lIns="0" tIns="0" rIns="0" bIns="0" rtlCol="0" anchor="t"/>
          <a:lstStyle/>
          <a:p>
            <a:pPr algn="ctr" indent="0" marL="0">
              <a:lnSpc>
                <a:spcPts val="2500"/>
              </a:lnSpc>
              <a:buNone/>
            </a:pPr>
            <a:endParaRPr lang="en-US" sz="1550" dirty="0"/>
          </a:p>
        </p:txBody>
      </p:sp>
      <p:sp>
        <p:nvSpPr>
          <p:cNvPr id="4" name="Text 2"/>
          <p:cNvSpPr/>
          <p:nvPr/>
        </p:nvSpPr>
        <p:spPr>
          <a:xfrm>
            <a:off x="793790" y="2462689"/>
            <a:ext cx="7632025" cy="317540"/>
          </a:xfrm>
          <a:prstGeom prst="rect">
            <a:avLst/>
          </a:prstGeom>
          <a:noFill/>
          <a:ln/>
        </p:spPr>
        <p:txBody>
          <a:bodyPr wrap="none" lIns="0" tIns="0" rIns="0" bIns="0" rtlCol="0" anchor="t"/>
          <a:lstStyle/>
          <a:p>
            <a:pPr algn="ctr" indent="0" marL="0">
              <a:lnSpc>
                <a:spcPts val="2500"/>
              </a:lnSpc>
              <a:buNone/>
            </a:pPr>
            <a:endParaRPr lang="en-US" sz="1550" dirty="0"/>
          </a:p>
        </p:txBody>
      </p:sp>
      <p:sp>
        <p:nvSpPr>
          <p:cNvPr id="5" name="Text 3"/>
          <p:cNvSpPr/>
          <p:nvPr/>
        </p:nvSpPr>
        <p:spPr>
          <a:xfrm>
            <a:off x="793790" y="2958822"/>
            <a:ext cx="7632025" cy="158769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 the contemporary world, nutrition has transcended its status as a mere biological necessity to become a cornerstone of disease prevention, therapeutic intervention, and the enhancement of quality of life. Medical Foods, which occupy the unique intersection of pharmaceuticals and nutrition, represent one of the most advanced frontiers in health sciences.</a:t>
            </a:r>
            <a:endParaRPr lang="en-US" sz="1550" dirty="0"/>
          </a:p>
        </p:txBody>
      </p:sp>
      <p:sp>
        <p:nvSpPr>
          <p:cNvPr id="6" name="Text 4"/>
          <p:cNvSpPr/>
          <p:nvPr/>
        </p:nvSpPr>
        <p:spPr>
          <a:xfrm>
            <a:off x="793790" y="4725114"/>
            <a:ext cx="7632025" cy="158769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By synthesizing knowledge from nutrition, biotechnology, and medicine, they offer targeted solutions for managing specific health conditions. </a:t>
            </a:r>
            <a:pPr algn="ctr" indent="0" marL="0">
              <a:lnSpc>
                <a:spcPts val="2500"/>
              </a:lnSpc>
              <a:buNone/>
            </a:pPr>
            <a:r>
              <a:rPr lang="en-US" sz="1550" b="1" dirty="0">
                <a:solidFill>
                  <a:srgbClr val="366183"/>
                </a:solidFill>
                <a:latin typeface="Inter" pitchFamily="34" charset="0"/>
                <a:ea typeface="Inter" pitchFamily="34" charset="-122"/>
                <a:cs typeface="Inter" pitchFamily="34" charset="-120"/>
              </a:rPr>
              <a:t>AMETAZ GROUP</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with a profound understanding of this transformation, has architected its Medical Foods services upon the core tenets of innovation, clinical efficacy, and sustainability.</a:t>
            </a:r>
            <a:endParaRPr lang="en-US" sz="1550" dirty="0"/>
          </a:p>
        </p:txBody>
      </p:sp>
      <p:pic>
        <p:nvPicPr>
          <p:cNvPr id="7" name="Image 0" descr="preencoded.png">    </p:cNvPr>
          <p:cNvPicPr>
            <a:picLocks noChangeAspect="1"/>
          </p:cNvPicPr>
          <p:nvPr/>
        </p:nvPicPr>
        <p:blipFill>
          <a:blip r:embed="rId1"/>
          <a:stretch>
            <a:fillRect/>
          </a:stretch>
        </p:blipFill>
        <p:spPr>
          <a:xfrm>
            <a:off x="8917543" y="2011204"/>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353878" y="595551"/>
            <a:ext cx="5922645" cy="418743"/>
          </a:xfrm>
          <a:prstGeom prst="rect">
            <a:avLst/>
          </a:prstGeom>
          <a:noFill/>
          <a:ln/>
        </p:spPr>
        <p:txBody>
          <a:bodyPr wrap="none" lIns="0" tIns="0" rIns="0" bIns="0" rtlCol="0" anchor="t"/>
          <a:lstStyle/>
          <a:p>
            <a:pPr algn="ctr" indent="0" marL="0">
              <a:lnSpc>
                <a:spcPts val="3250"/>
              </a:lnSpc>
              <a:buNone/>
            </a:pPr>
            <a:r>
              <a:rPr lang="en-US" sz="2600" b="1" dirty="0">
                <a:solidFill>
                  <a:srgbClr val="010141"/>
                </a:solidFill>
                <a:latin typeface="Inter Bold" pitchFamily="34" charset="0"/>
                <a:ea typeface="Inter Bold" pitchFamily="34" charset="-122"/>
                <a:cs typeface="Inter Bold" pitchFamily="34" charset="-120"/>
              </a:rPr>
              <a:t>A Global Definition of Medical Foods</a:t>
            </a:r>
            <a:endParaRPr lang="en-US" sz="2600" dirty="0"/>
          </a:p>
        </p:txBody>
      </p:sp>
      <p:sp>
        <p:nvSpPr>
          <p:cNvPr id="3" name="Text 1"/>
          <p:cNvSpPr/>
          <p:nvPr/>
        </p:nvSpPr>
        <p:spPr>
          <a:xfrm>
            <a:off x="669965" y="1349216"/>
            <a:ext cx="13290471" cy="536019"/>
          </a:xfrm>
          <a:prstGeom prst="rect">
            <a:avLst/>
          </a:prstGeom>
          <a:noFill/>
          <a:ln/>
        </p:spPr>
        <p:txBody>
          <a:bodyPr wrap="square" lIns="0" tIns="0" rIns="0" bIns="0" rtlCol="0" anchor="t"/>
          <a:lstStyle/>
          <a:p>
            <a:pPr algn="ctr" indent="0" marL="0">
              <a:lnSpc>
                <a:spcPts val="2100"/>
              </a:lnSpc>
              <a:buNone/>
            </a:pPr>
            <a:r>
              <a:rPr lang="en-US" sz="1300" dirty="0">
                <a:solidFill>
                  <a:srgbClr val="010141"/>
                </a:solidFill>
                <a:latin typeface="Inter" pitchFamily="34" charset="0"/>
                <a:ea typeface="Inter" pitchFamily="34" charset="-122"/>
                <a:cs typeface="Inter" pitchFamily="34" charset="-120"/>
              </a:rPr>
              <a:t>From a global perspective, Medical Foods are specialized nutritional products intended for the distinctive dietary management of diseases or conditions that cannot be managed through normal dietary modification alone.</a:t>
            </a:r>
            <a:endParaRPr lang="en-US" sz="1300" dirty="0"/>
          </a:p>
        </p:txBody>
      </p:sp>
      <p:sp>
        <p:nvSpPr>
          <p:cNvPr id="4" name="Shape 2"/>
          <p:cNvSpPr/>
          <p:nvPr/>
        </p:nvSpPr>
        <p:spPr>
          <a:xfrm>
            <a:off x="669965" y="2324814"/>
            <a:ext cx="6561534" cy="2579251"/>
          </a:xfrm>
          <a:prstGeom prst="roundRect">
            <a:avLst>
              <a:gd name="adj" fmla="val 4254"/>
            </a:avLst>
          </a:prstGeom>
          <a:solidFill>
            <a:srgbClr val="FFFFFF"/>
          </a:solidFill>
          <a:ln/>
        </p:spPr>
      </p:sp>
      <p:sp>
        <p:nvSpPr>
          <p:cNvPr id="5" name="Shape 3"/>
          <p:cNvSpPr/>
          <p:nvPr/>
        </p:nvSpPr>
        <p:spPr>
          <a:xfrm>
            <a:off x="669965" y="2301954"/>
            <a:ext cx="6561534" cy="91440"/>
          </a:xfrm>
          <a:prstGeom prst="roundRect">
            <a:avLst>
              <a:gd name="adj" fmla="val 76941"/>
            </a:avLst>
          </a:prstGeom>
          <a:solidFill>
            <a:srgbClr val="366183"/>
          </a:solidFill>
          <a:ln/>
        </p:spPr>
      </p:sp>
      <p:sp>
        <p:nvSpPr>
          <p:cNvPr id="6" name="Shape 4"/>
          <p:cNvSpPr/>
          <p:nvPr/>
        </p:nvSpPr>
        <p:spPr>
          <a:xfrm>
            <a:off x="3699510" y="2073593"/>
            <a:ext cx="502444" cy="502444"/>
          </a:xfrm>
          <a:prstGeom prst="roundRect">
            <a:avLst>
              <a:gd name="adj" fmla="val 181990"/>
            </a:avLst>
          </a:prstGeom>
          <a:solidFill>
            <a:srgbClr val="366183"/>
          </a:solidFill>
          <a:ln/>
        </p:spPr>
      </p:sp>
      <p:sp>
        <p:nvSpPr>
          <p:cNvPr id="7" name="Text 5"/>
          <p:cNvSpPr/>
          <p:nvPr/>
        </p:nvSpPr>
        <p:spPr>
          <a:xfrm>
            <a:off x="3850243" y="2199203"/>
            <a:ext cx="200978" cy="251222"/>
          </a:xfrm>
          <a:prstGeom prst="rect">
            <a:avLst/>
          </a:prstGeom>
          <a:noFill/>
          <a:ln/>
        </p:spPr>
        <p:txBody>
          <a:bodyPr wrap="none" lIns="0" tIns="0" rIns="0" bIns="0" rtlCol="0" anchor="t"/>
          <a:lstStyle/>
          <a:p>
            <a:pPr algn="l" indent="0" marL="0">
              <a:lnSpc>
                <a:spcPts val="2500"/>
              </a:lnSpc>
              <a:buNone/>
            </a:pPr>
            <a:r>
              <a:rPr lang="en-US" sz="1550" b="1" dirty="0">
                <a:solidFill>
                  <a:srgbClr val="FFFFFF"/>
                </a:solidFill>
                <a:latin typeface="Inter Bold" pitchFamily="34" charset="0"/>
                <a:ea typeface="Inter Bold" pitchFamily="34" charset="-122"/>
                <a:cs typeface="Inter Bold" pitchFamily="34" charset="-120"/>
              </a:rPr>
              <a:t>1</a:t>
            </a:r>
            <a:endParaRPr lang="en-US" sz="1550" dirty="0"/>
          </a:p>
        </p:txBody>
      </p:sp>
      <p:sp>
        <p:nvSpPr>
          <p:cNvPr id="8" name="Text 6"/>
          <p:cNvSpPr/>
          <p:nvPr/>
        </p:nvSpPr>
        <p:spPr>
          <a:xfrm>
            <a:off x="2903815" y="2743557"/>
            <a:ext cx="2093833" cy="261699"/>
          </a:xfrm>
          <a:prstGeom prst="rect">
            <a:avLst/>
          </a:prstGeom>
          <a:noFill/>
          <a:ln/>
        </p:spPr>
        <p:txBody>
          <a:bodyPr wrap="none" lIns="0" tIns="0" rIns="0" bIns="0" rtlCol="0" anchor="t"/>
          <a:lstStyle/>
          <a:p>
            <a:pPr algn="ctr" indent="0" marL="0">
              <a:lnSpc>
                <a:spcPts val="2050"/>
              </a:lnSpc>
              <a:buNone/>
            </a:pPr>
            <a:r>
              <a:rPr lang="en-US" sz="1600" b="1" dirty="0">
                <a:solidFill>
                  <a:srgbClr val="010141"/>
                </a:solidFill>
                <a:latin typeface="Inter Bold" pitchFamily="34" charset="0"/>
                <a:ea typeface="Inter Bold" pitchFamily="34" charset="-122"/>
                <a:cs typeface="Inter Bold" pitchFamily="34" charset="-120"/>
              </a:rPr>
              <a:t>Clinical Targeting</a:t>
            </a:r>
            <a:endParaRPr lang="en-US" sz="1600" dirty="0"/>
          </a:p>
        </p:txBody>
      </p:sp>
      <p:sp>
        <p:nvSpPr>
          <p:cNvPr id="9" name="Text 7"/>
          <p:cNvSpPr/>
          <p:nvPr/>
        </p:nvSpPr>
        <p:spPr>
          <a:xfrm>
            <a:off x="860227" y="3105745"/>
            <a:ext cx="6181011" cy="1608058"/>
          </a:xfrm>
          <a:prstGeom prst="rect">
            <a:avLst/>
          </a:prstGeom>
          <a:noFill/>
          <a:ln/>
        </p:spPr>
        <p:txBody>
          <a:bodyPr wrap="square" lIns="0" tIns="0" rIns="0" bIns="0" rtlCol="0" anchor="t"/>
          <a:lstStyle/>
          <a:p>
            <a:pPr algn="ctr" indent="0" marL="0">
              <a:lnSpc>
                <a:spcPts val="2100"/>
              </a:lnSpc>
              <a:buNone/>
            </a:pPr>
            <a:r>
              <a:rPr lang="en-US" sz="1300" dirty="0">
                <a:solidFill>
                  <a:srgbClr val="010141"/>
                </a:solidFill>
                <a:latin typeface="Inter" pitchFamily="34" charset="0"/>
                <a:ea typeface="Inter" pitchFamily="34" charset="-122"/>
                <a:cs typeface="Inter" pitchFamily="34" charset="-120"/>
              </a:rPr>
              <a:t>Medical Foods are formulated for the specific dietary management of diseases or conditions such as metabolic disorders, gastrointestinal diseases, immune deficiencies, or unique nutritional requirements during recovery. Unlike conventional supplements, these products must demonstrate their clinical efficacy in managing the specific condition and are typically administered under the direct supervision of healthcare professionals.</a:t>
            </a:r>
            <a:endParaRPr lang="en-US" sz="1300" dirty="0"/>
          </a:p>
        </p:txBody>
      </p:sp>
      <p:sp>
        <p:nvSpPr>
          <p:cNvPr id="10" name="Shape 8"/>
          <p:cNvSpPr/>
          <p:nvPr/>
        </p:nvSpPr>
        <p:spPr>
          <a:xfrm>
            <a:off x="7398901" y="2324814"/>
            <a:ext cx="6561534" cy="2579251"/>
          </a:xfrm>
          <a:prstGeom prst="roundRect">
            <a:avLst>
              <a:gd name="adj" fmla="val 4254"/>
            </a:avLst>
          </a:prstGeom>
          <a:solidFill>
            <a:srgbClr val="FFFFFF"/>
          </a:solidFill>
          <a:ln/>
        </p:spPr>
      </p:sp>
      <p:sp>
        <p:nvSpPr>
          <p:cNvPr id="11" name="Shape 9"/>
          <p:cNvSpPr/>
          <p:nvPr/>
        </p:nvSpPr>
        <p:spPr>
          <a:xfrm>
            <a:off x="7398901" y="2301954"/>
            <a:ext cx="6561534" cy="91440"/>
          </a:xfrm>
          <a:prstGeom prst="roundRect">
            <a:avLst>
              <a:gd name="adj" fmla="val 76941"/>
            </a:avLst>
          </a:prstGeom>
          <a:solidFill>
            <a:srgbClr val="366183"/>
          </a:solidFill>
          <a:ln/>
        </p:spPr>
      </p:sp>
      <p:sp>
        <p:nvSpPr>
          <p:cNvPr id="12" name="Shape 10"/>
          <p:cNvSpPr/>
          <p:nvPr/>
        </p:nvSpPr>
        <p:spPr>
          <a:xfrm>
            <a:off x="10428446" y="2073593"/>
            <a:ext cx="502444" cy="502444"/>
          </a:xfrm>
          <a:prstGeom prst="roundRect">
            <a:avLst>
              <a:gd name="adj" fmla="val 181990"/>
            </a:avLst>
          </a:prstGeom>
          <a:solidFill>
            <a:srgbClr val="366183"/>
          </a:solidFill>
          <a:ln/>
        </p:spPr>
      </p:sp>
      <p:sp>
        <p:nvSpPr>
          <p:cNvPr id="13" name="Text 11"/>
          <p:cNvSpPr/>
          <p:nvPr/>
        </p:nvSpPr>
        <p:spPr>
          <a:xfrm>
            <a:off x="10579179" y="2199203"/>
            <a:ext cx="200978" cy="251222"/>
          </a:xfrm>
          <a:prstGeom prst="rect">
            <a:avLst/>
          </a:prstGeom>
          <a:noFill/>
          <a:ln/>
        </p:spPr>
        <p:txBody>
          <a:bodyPr wrap="none" lIns="0" tIns="0" rIns="0" bIns="0" rtlCol="0" anchor="t"/>
          <a:lstStyle/>
          <a:p>
            <a:pPr algn="l" indent="0" marL="0">
              <a:lnSpc>
                <a:spcPts val="2500"/>
              </a:lnSpc>
              <a:buNone/>
            </a:pPr>
            <a:r>
              <a:rPr lang="en-US" sz="1550" b="1" dirty="0">
                <a:solidFill>
                  <a:srgbClr val="FFFFFF"/>
                </a:solidFill>
                <a:latin typeface="Inter Bold" pitchFamily="34" charset="0"/>
                <a:ea typeface="Inter Bold" pitchFamily="34" charset="-122"/>
                <a:cs typeface="Inter Bold" pitchFamily="34" charset="-120"/>
              </a:rPr>
              <a:t>2</a:t>
            </a:r>
            <a:endParaRPr lang="en-US" sz="1550" dirty="0"/>
          </a:p>
        </p:txBody>
      </p:sp>
      <p:sp>
        <p:nvSpPr>
          <p:cNvPr id="14" name="Text 12"/>
          <p:cNvSpPr/>
          <p:nvPr/>
        </p:nvSpPr>
        <p:spPr>
          <a:xfrm>
            <a:off x="9522738" y="2743557"/>
            <a:ext cx="2313861" cy="261699"/>
          </a:xfrm>
          <a:prstGeom prst="rect">
            <a:avLst/>
          </a:prstGeom>
          <a:noFill/>
          <a:ln/>
        </p:spPr>
        <p:txBody>
          <a:bodyPr wrap="none" lIns="0" tIns="0" rIns="0" bIns="0" rtlCol="0" anchor="t"/>
          <a:lstStyle/>
          <a:p>
            <a:pPr algn="ctr" indent="0" marL="0">
              <a:lnSpc>
                <a:spcPts val="2050"/>
              </a:lnSpc>
              <a:buNone/>
            </a:pPr>
            <a:r>
              <a:rPr lang="en-US" sz="1600" b="1" dirty="0">
                <a:solidFill>
                  <a:srgbClr val="010141"/>
                </a:solidFill>
                <a:latin typeface="Inter Bold" pitchFamily="34" charset="0"/>
                <a:ea typeface="Inter Bold" pitchFamily="34" charset="-122"/>
                <a:cs typeface="Inter Bold" pitchFamily="34" charset="-120"/>
              </a:rPr>
              <a:t>Advanced Formulation</a:t>
            </a:r>
            <a:endParaRPr lang="en-US" sz="1600" dirty="0"/>
          </a:p>
        </p:txBody>
      </p:sp>
      <p:sp>
        <p:nvSpPr>
          <p:cNvPr id="15" name="Text 13"/>
          <p:cNvSpPr/>
          <p:nvPr/>
        </p:nvSpPr>
        <p:spPr>
          <a:xfrm>
            <a:off x="7589163" y="3105745"/>
            <a:ext cx="6181011" cy="1340048"/>
          </a:xfrm>
          <a:prstGeom prst="rect">
            <a:avLst/>
          </a:prstGeom>
          <a:noFill/>
          <a:ln/>
        </p:spPr>
        <p:txBody>
          <a:bodyPr wrap="square" lIns="0" tIns="0" rIns="0" bIns="0" rtlCol="0" anchor="t"/>
          <a:lstStyle/>
          <a:p>
            <a:pPr algn="ctr" indent="0" marL="0">
              <a:lnSpc>
                <a:spcPts val="2100"/>
              </a:lnSpc>
              <a:buNone/>
            </a:pPr>
            <a:r>
              <a:rPr lang="en-US" sz="1300" dirty="0">
                <a:solidFill>
                  <a:srgbClr val="010141"/>
                </a:solidFill>
                <a:latin typeface="Inter" pitchFamily="34" charset="0"/>
                <a:ea typeface="Inter" pitchFamily="34" charset="-122"/>
                <a:cs typeface="Inter" pitchFamily="34" charset="-120"/>
              </a:rPr>
              <a:t>These products comprise precise, often proprietary, formulations of nutrients, peptides, amino acids, lipids, and other biologically active compounds, meticulously engineered for optimal absorption and maximum efficacy. Formulations may incorporate advanced drug delivery systems, microencapsulation, or nanotechnology to enhance bioavailability.</a:t>
            </a:r>
            <a:endParaRPr lang="en-US" sz="1300" dirty="0"/>
          </a:p>
        </p:txBody>
      </p:sp>
      <p:sp>
        <p:nvSpPr>
          <p:cNvPr id="16" name="Shape 14"/>
          <p:cNvSpPr/>
          <p:nvPr/>
        </p:nvSpPr>
        <p:spPr>
          <a:xfrm>
            <a:off x="669965" y="5322689"/>
            <a:ext cx="6561534" cy="2311241"/>
          </a:xfrm>
          <a:prstGeom prst="roundRect">
            <a:avLst>
              <a:gd name="adj" fmla="val 4748"/>
            </a:avLst>
          </a:prstGeom>
          <a:solidFill>
            <a:srgbClr val="FFFFFF"/>
          </a:solidFill>
          <a:ln/>
        </p:spPr>
      </p:sp>
      <p:sp>
        <p:nvSpPr>
          <p:cNvPr id="17" name="Shape 15"/>
          <p:cNvSpPr/>
          <p:nvPr/>
        </p:nvSpPr>
        <p:spPr>
          <a:xfrm>
            <a:off x="669965" y="5299829"/>
            <a:ext cx="6561534" cy="91440"/>
          </a:xfrm>
          <a:prstGeom prst="roundRect">
            <a:avLst>
              <a:gd name="adj" fmla="val 76941"/>
            </a:avLst>
          </a:prstGeom>
          <a:solidFill>
            <a:srgbClr val="366183"/>
          </a:solidFill>
          <a:ln/>
        </p:spPr>
      </p:sp>
      <p:sp>
        <p:nvSpPr>
          <p:cNvPr id="18" name="Shape 16"/>
          <p:cNvSpPr/>
          <p:nvPr/>
        </p:nvSpPr>
        <p:spPr>
          <a:xfrm>
            <a:off x="3699510" y="5071467"/>
            <a:ext cx="502444" cy="502444"/>
          </a:xfrm>
          <a:prstGeom prst="roundRect">
            <a:avLst>
              <a:gd name="adj" fmla="val 181990"/>
            </a:avLst>
          </a:prstGeom>
          <a:solidFill>
            <a:srgbClr val="366183"/>
          </a:solidFill>
          <a:ln/>
        </p:spPr>
      </p:sp>
      <p:sp>
        <p:nvSpPr>
          <p:cNvPr id="19" name="Text 17"/>
          <p:cNvSpPr/>
          <p:nvPr/>
        </p:nvSpPr>
        <p:spPr>
          <a:xfrm>
            <a:off x="3850243" y="5197078"/>
            <a:ext cx="200978" cy="251222"/>
          </a:xfrm>
          <a:prstGeom prst="rect">
            <a:avLst/>
          </a:prstGeom>
          <a:noFill/>
          <a:ln/>
        </p:spPr>
        <p:txBody>
          <a:bodyPr wrap="none" lIns="0" tIns="0" rIns="0" bIns="0" rtlCol="0" anchor="t"/>
          <a:lstStyle/>
          <a:p>
            <a:pPr algn="l" indent="0" marL="0">
              <a:lnSpc>
                <a:spcPts val="2500"/>
              </a:lnSpc>
              <a:buNone/>
            </a:pPr>
            <a:r>
              <a:rPr lang="en-US" sz="1550" b="1" dirty="0">
                <a:solidFill>
                  <a:srgbClr val="FFFFFF"/>
                </a:solidFill>
                <a:latin typeface="Inter Bold" pitchFamily="34" charset="0"/>
                <a:ea typeface="Inter Bold" pitchFamily="34" charset="-122"/>
                <a:cs typeface="Inter Bold" pitchFamily="34" charset="-120"/>
              </a:rPr>
              <a:t>3</a:t>
            </a:r>
            <a:endParaRPr lang="en-US" sz="1550" dirty="0"/>
          </a:p>
        </p:txBody>
      </p:sp>
      <p:sp>
        <p:nvSpPr>
          <p:cNvPr id="20" name="Text 18"/>
          <p:cNvSpPr/>
          <p:nvPr/>
        </p:nvSpPr>
        <p:spPr>
          <a:xfrm>
            <a:off x="2144316" y="5741432"/>
            <a:ext cx="3612713" cy="261699"/>
          </a:xfrm>
          <a:prstGeom prst="rect">
            <a:avLst/>
          </a:prstGeom>
          <a:noFill/>
          <a:ln/>
        </p:spPr>
        <p:txBody>
          <a:bodyPr wrap="none" lIns="0" tIns="0" rIns="0" bIns="0" rtlCol="0" anchor="t"/>
          <a:lstStyle/>
          <a:p>
            <a:pPr algn="ctr" indent="0" marL="0">
              <a:lnSpc>
                <a:spcPts val="2050"/>
              </a:lnSpc>
              <a:buNone/>
            </a:pPr>
            <a:r>
              <a:rPr lang="en-US" sz="1600" b="1" dirty="0">
                <a:solidFill>
                  <a:srgbClr val="010141"/>
                </a:solidFill>
                <a:latin typeface="Inter Bold" pitchFamily="34" charset="0"/>
                <a:ea typeface="Inter Bold" pitchFamily="34" charset="-122"/>
                <a:cs typeface="Inter Bold" pitchFamily="34" charset="-120"/>
              </a:rPr>
              <a:t>Stringent Manufacturing Standards</a:t>
            </a:r>
            <a:endParaRPr lang="en-US" sz="1600" dirty="0"/>
          </a:p>
        </p:txBody>
      </p:sp>
      <p:sp>
        <p:nvSpPr>
          <p:cNvPr id="21" name="Text 19"/>
          <p:cNvSpPr/>
          <p:nvPr/>
        </p:nvSpPr>
        <p:spPr>
          <a:xfrm>
            <a:off x="860227" y="6103620"/>
            <a:ext cx="6181011" cy="1340048"/>
          </a:xfrm>
          <a:prstGeom prst="rect">
            <a:avLst/>
          </a:prstGeom>
          <a:noFill/>
          <a:ln/>
        </p:spPr>
        <p:txBody>
          <a:bodyPr wrap="square" lIns="0" tIns="0" rIns="0" bIns="0" rtlCol="0" anchor="t"/>
          <a:lstStyle/>
          <a:p>
            <a:pPr algn="ctr" indent="0" marL="0">
              <a:lnSpc>
                <a:spcPts val="2100"/>
              </a:lnSpc>
              <a:buNone/>
            </a:pPr>
            <a:r>
              <a:rPr lang="en-US" sz="1300" dirty="0">
                <a:solidFill>
                  <a:srgbClr val="010141"/>
                </a:solidFill>
                <a:latin typeface="Inter" pitchFamily="34" charset="0"/>
                <a:ea typeface="Inter" pitchFamily="34" charset="-122"/>
                <a:cs typeface="Inter" pitchFamily="34" charset="-120"/>
              </a:rPr>
              <a:t>The production of Medical Foods must adhere to Current Good Manufacturing Practices (cGMP) and often to pharmaceutical-grade standards. This includes rigorous quality control of raw materials, sterile manufacturing processes, protective packaging, and comprehensive traceability systems from production to consumption.</a:t>
            </a:r>
            <a:endParaRPr lang="en-US" sz="1300" dirty="0"/>
          </a:p>
        </p:txBody>
      </p:sp>
      <p:sp>
        <p:nvSpPr>
          <p:cNvPr id="22" name="Shape 20"/>
          <p:cNvSpPr/>
          <p:nvPr/>
        </p:nvSpPr>
        <p:spPr>
          <a:xfrm>
            <a:off x="7398901" y="5322689"/>
            <a:ext cx="6561534" cy="2311241"/>
          </a:xfrm>
          <a:prstGeom prst="roundRect">
            <a:avLst>
              <a:gd name="adj" fmla="val 4748"/>
            </a:avLst>
          </a:prstGeom>
          <a:solidFill>
            <a:srgbClr val="FFFFFF"/>
          </a:solidFill>
          <a:ln/>
        </p:spPr>
      </p:sp>
      <p:sp>
        <p:nvSpPr>
          <p:cNvPr id="23" name="Shape 21"/>
          <p:cNvSpPr/>
          <p:nvPr/>
        </p:nvSpPr>
        <p:spPr>
          <a:xfrm>
            <a:off x="7398901" y="5299829"/>
            <a:ext cx="6561534" cy="91440"/>
          </a:xfrm>
          <a:prstGeom prst="roundRect">
            <a:avLst>
              <a:gd name="adj" fmla="val 76941"/>
            </a:avLst>
          </a:prstGeom>
          <a:solidFill>
            <a:srgbClr val="366183"/>
          </a:solidFill>
          <a:ln/>
        </p:spPr>
      </p:sp>
      <p:sp>
        <p:nvSpPr>
          <p:cNvPr id="24" name="Shape 22"/>
          <p:cNvSpPr/>
          <p:nvPr/>
        </p:nvSpPr>
        <p:spPr>
          <a:xfrm>
            <a:off x="10428446" y="5071467"/>
            <a:ext cx="502444" cy="502444"/>
          </a:xfrm>
          <a:prstGeom prst="roundRect">
            <a:avLst>
              <a:gd name="adj" fmla="val 181990"/>
            </a:avLst>
          </a:prstGeom>
          <a:solidFill>
            <a:srgbClr val="366183"/>
          </a:solidFill>
          <a:ln/>
        </p:spPr>
      </p:sp>
      <p:sp>
        <p:nvSpPr>
          <p:cNvPr id="25" name="Text 23"/>
          <p:cNvSpPr/>
          <p:nvPr/>
        </p:nvSpPr>
        <p:spPr>
          <a:xfrm>
            <a:off x="10579179" y="5197078"/>
            <a:ext cx="200978" cy="251222"/>
          </a:xfrm>
          <a:prstGeom prst="rect">
            <a:avLst/>
          </a:prstGeom>
          <a:noFill/>
          <a:ln/>
        </p:spPr>
        <p:txBody>
          <a:bodyPr wrap="none" lIns="0" tIns="0" rIns="0" bIns="0" rtlCol="0" anchor="t"/>
          <a:lstStyle/>
          <a:p>
            <a:pPr algn="l" indent="0" marL="0">
              <a:lnSpc>
                <a:spcPts val="2500"/>
              </a:lnSpc>
              <a:buNone/>
            </a:pPr>
            <a:r>
              <a:rPr lang="en-US" sz="1550" b="1" dirty="0">
                <a:solidFill>
                  <a:srgbClr val="FFFFFF"/>
                </a:solidFill>
                <a:latin typeface="Inter Bold" pitchFamily="34" charset="0"/>
                <a:ea typeface="Inter Bold" pitchFamily="34" charset="-122"/>
                <a:cs typeface="Inter Bold" pitchFamily="34" charset="-120"/>
              </a:rPr>
              <a:t>4</a:t>
            </a:r>
            <a:endParaRPr lang="en-US" sz="1550" dirty="0"/>
          </a:p>
        </p:txBody>
      </p:sp>
      <p:sp>
        <p:nvSpPr>
          <p:cNvPr id="26" name="Text 24"/>
          <p:cNvSpPr/>
          <p:nvPr/>
        </p:nvSpPr>
        <p:spPr>
          <a:xfrm>
            <a:off x="9000053" y="5741432"/>
            <a:ext cx="3359110" cy="261699"/>
          </a:xfrm>
          <a:prstGeom prst="rect">
            <a:avLst/>
          </a:prstGeom>
          <a:noFill/>
          <a:ln/>
        </p:spPr>
        <p:txBody>
          <a:bodyPr wrap="none" lIns="0" tIns="0" rIns="0" bIns="0" rtlCol="0" anchor="t"/>
          <a:lstStyle/>
          <a:p>
            <a:pPr algn="ctr" indent="0" marL="0">
              <a:lnSpc>
                <a:spcPts val="2050"/>
              </a:lnSpc>
              <a:buNone/>
            </a:pPr>
            <a:r>
              <a:rPr lang="en-US" sz="1600" b="1" dirty="0">
                <a:solidFill>
                  <a:srgbClr val="010141"/>
                </a:solidFill>
                <a:latin typeface="Inter Bold" pitchFamily="34" charset="0"/>
                <a:ea typeface="Inter Bold" pitchFamily="34" charset="-122"/>
                <a:cs typeface="Inter Bold" pitchFamily="34" charset="-120"/>
              </a:rPr>
              <a:t>Robust Scientific Documentation</a:t>
            </a:r>
            <a:endParaRPr lang="en-US" sz="1600" dirty="0"/>
          </a:p>
        </p:txBody>
      </p:sp>
      <p:sp>
        <p:nvSpPr>
          <p:cNvPr id="27" name="Text 25"/>
          <p:cNvSpPr/>
          <p:nvPr/>
        </p:nvSpPr>
        <p:spPr>
          <a:xfrm>
            <a:off x="7589163" y="6103620"/>
            <a:ext cx="6181011" cy="1340048"/>
          </a:xfrm>
          <a:prstGeom prst="rect">
            <a:avLst/>
          </a:prstGeom>
          <a:noFill/>
          <a:ln/>
        </p:spPr>
        <p:txBody>
          <a:bodyPr wrap="square" lIns="0" tIns="0" rIns="0" bIns="0" rtlCol="0" anchor="t"/>
          <a:lstStyle/>
          <a:p>
            <a:pPr algn="ctr" indent="0" marL="0">
              <a:lnSpc>
                <a:spcPts val="2100"/>
              </a:lnSpc>
              <a:buNone/>
            </a:pPr>
            <a:r>
              <a:rPr lang="en-US" sz="1300" dirty="0">
                <a:solidFill>
                  <a:srgbClr val="010141"/>
                </a:solidFill>
                <a:latin typeface="Inter" pitchFamily="34" charset="0"/>
                <a:ea typeface="Inter" pitchFamily="34" charset="-122"/>
                <a:cs typeface="Inter" pitchFamily="34" charset="-120"/>
              </a:rPr>
              <a:t>Every Medical Food must be supported by a strong scientific foundation, including clinical studies, pharmacokinetic data, and documentation of efficacy that guarantees its safety and performance. This documentation is essential for regulatory approval and to instill confidence in physicians and patients.</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529965" y="513993"/>
            <a:ext cx="7570351" cy="399574"/>
          </a:xfrm>
          <a:prstGeom prst="rect">
            <a:avLst/>
          </a:prstGeom>
          <a:noFill/>
          <a:ln/>
        </p:spPr>
        <p:txBody>
          <a:bodyPr wrap="none" lIns="0" tIns="0" rIns="0" bIns="0" rtlCol="0" anchor="t"/>
          <a:lstStyle/>
          <a:p>
            <a:pPr algn="ctr" indent="0" marL="0">
              <a:lnSpc>
                <a:spcPts val="3100"/>
              </a:lnSpc>
              <a:buNone/>
            </a:pPr>
            <a:r>
              <a:rPr lang="en-US" sz="2500" b="1" dirty="0">
                <a:solidFill>
                  <a:srgbClr val="010141"/>
                </a:solidFill>
                <a:latin typeface="Inter Bold" pitchFamily="34" charset="0"/>
                <a:ea typeface="Inter Bold" pitchFamily="34" charset="-122"/>
                <a:cs typeface="Inter Bold" pitchFamily="34" charset="-120"/>
              </a:rPr>
              <a:t>Pivotal Challenges in the Medical Foods Industry</a:t>
            </a:r>
            <a:endParaRPr lang="en-US" sz="2500" dirty="0"/>
          </a:p>
        </p:txBody>
      </p:sp>
      <p:sp>
        <p:nvSpPr>
          <p:cNvPr id="3" name="Text 1"/>
          <p:cNvSpPr/>
          <p:nvPr/>
        </p:nvSpPr>
        <p:spPr>
          <a:xfrm>
            <a:off x="639366" y="1233249"/>
            <a:ext cx="13351669" cy="255746"/>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The Medical Foods industry confronts a spectrum of intricate challenges that demand innovative solutions and a synthesis of cross-functional expertise:</a:t>
            </a:r>
            <a:endParaRPr lang="en-US" sz="1250" dirty="0"/>
          </a:p>
        </p:txBody>
      </p:sp>
      <p:sp>
        <p:nvSpPr>
          <p:cNvPr id="4" name="Shape 2"/>
          <p:cNvSpPr/>
          <p:nvPr/>
        </p:nvSpPr>
        <p:spPr>
          <a:xfrm>
            <a:off x="639366" y="1668780"/>
            <a:ext cx="359688" cy="359688"/>
          </a:xfrm>
          <a:prstGeom prst="roundRect">
            <a:avLst>
              <a:gd name="adj" fmla="val 18667"/>
            </a:avLst>
          </a:prstGeom>
          <a:solidFill>
            <a:srgbClr val="DBE7F0"/>
          </a:solidFill>
          <a:ln w="7620">
            <a:solidFill>
              <a:srgbClr val="C1CDD6"/>
            </a:solidFill>
            <a:prstDash val="solid"/>
          </a:ln>
        </p:spPr>
      </p:sp>
      <p:sp>
        <p:nvSpPr>
          <p:cNvPr id="5" name="Text 3"/>
          <p:cNvSpPr/>
          <p:nvPr/>
        </p:nvSpPr>
        <p:spPr>
          <a:xfrm>
            <a:off x="6503670" y="1723668"/>
            <a:ext cx="2142530"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Regulatory Intricacies</a:t>
            </a:r>
            <a:endParaRPr lang="en-US" sz="1550" dirty="0"/>
          </a:p>
        </p:txBody>
      </p:sp>
      <p:sp>
        <p:nvSpPr>
          <p:cNvPr id="6" name="Text 4"/>
          <p:cNvSpPr/>
          <p:nvPr/>
        </p:nvSpPr>
        <p:spPr>
          <a:xfrm>
            <a:off x="1158835" y="2069187"/>
            <a:ext cx="12832199" cy="255746"/>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Significant disparities in Medical Foods regulations across different countries and regions necessitate specialized expertise in international compliance.</a:t>
            </a:r>
            <a:endParaRPr lang="en-US" sz="1250" dirty="0"/>
          </a:p>
        </p:txBody>
      </p:sp>
      <p:sp>
        <p:nvSpPr>
          <p:cNvPr id="7" name="Shape 5"/>
          <p:cNvSpPr/>
          <p:nvPr/>
        </p:nvSpPr>
        <p:spPr>
          <a:xfrm>
            <a:off x="639366" y="2644616"/>
            <a:ext cx="359688" cy="359688"/>
          </a:xfrm>
          <a:prstGeom prst="roundRect">
            <a:avLst>
              <a:gd name="adj" fmla="val 18667"/>
            </a:avLst>
          </a:prstGeom>
          <a:solidFill>
            <a:srgbClr val="DBE7F0"/>
          </a:solidFill>
          <a:ln w="7620">
            <a:solidFill>
              <a:srgbClr val="C1CDD6"/>
            </a:solidFill>
            <a:prstDash val="solid"/>
          </a:ln>
        </p:spPr>
      </p:sp>
      <p:sp>
        <p:nvSpPr>
          <p:cNvPr id="8" name="Text 6"/>
          <p:cNvSpPr/>
          <p:nvPr/>
        </p:nvSpPr>
        <p:spPr>
          <a:xfrm>
            <a:off x="5980152" y="2699504"/>
            <a:ext cx="3189565"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Requirement for Clinical Efficacy</a:t>
            </a:r>
            <a:endParaRPr lang="en-US" sz="1550" dirty="0"/>
          </a:p>
        </p:txBody>
      </p:sp>
      <p:sp>
        <p:nvSpPr>
          <p:cNvPr id="9" name="Text 7"/>
          <p:cNvSpPr/>
          <p:nvPr/>
        </p:nvSpPr>
        <p:spPr>
          <a:xfrm>
            <a:off x="1158835" y="3045023"/>
            <a:ext cx="12832199" cy="255746"/>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The mandate to conduct costly and time-consuming clinical trials to prove product efficacy deters many companies from entering this market.</a:t>
            </a:r>
            <a:endParaRPr lang="en-US" sz="1250" dirty="0"/>
          </a:p>
        </p:txBody>
      </p:sp>
      <p:sp>
        <p:nvSpPr>
          <p:cNvPr id="10" name="Shape 8"/>
          <p:cNvSpPr/>
          <p:nvPr/>
        </p:nvSpPr>
        <p:spPr>
          <a:xfrm>
            <a:off x="639366" y="3620453"/>
            <a:ext cx="359688" cy="359688"/>
          </a:xfrm>
          <a:prstGeom prst="roundRect">
            <a:avLst>
              <a:gd name="adj" fmla="val 18667"/>
            </a:avLst>
          </a:prstGeom>
          <a:solidFill>
            <a:srgbClr val="DBE7F0"/>
          </a:solidFill>
          <a:ln w="7620">
            <a:solidFill>
              <a:srgbClr val="C1CDD6"/>
            </a:solidFill>
            <a:prstDash val="solid"/>
          </a:ln>
        </p:spPr>
      </p:sp>
      <p:sp>
        <p:nvSpPr>
          <p:cNvPr id="11" name="Text 9"/>
          <p:cNvSpPr/>
          <p:nvPr/>
        </p:nvSpPr>
        <p:spPr>
          <a:xfrm>
            <a:off x="5863590" y="3675340"/>
            <a:ext cx="3422571"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Complex Formulation Development</a:t>
            </a:r>
            <a:endParaRPr lang="en-US" sz="1550" dirty="0"/>
          </a:p>
        </p:txBody>
      </p:sp>
      <p:sp>
        <p:nvSpPr>
          <p:cNvPr id="12" name="Text 10"/>
          <p:cNvSpPr/>
          <p:nvPr/>
        </p:nvSpPr>
        <p:spPr>
          <a:xfrm>
            <a:off x="1158835" y="4020860"/>
            <a:ext cx="12832199" cy="255746"/>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A need for advanced expertise in food chemistry, biotechnology, and process engineering to develop stable and effective formulations.</a:t>
            </a:r>
            <a:endParaRPr lang="en-US" sz="1250" dirty="0"/>
          </a:p>
        </p:txBody>
      </p:sp>
      <p:sp>
        <p:nvSpPr>
          <p:cNvPr id="13" name="Shape 11"/>
          <p:cNvSpPr/>
          <p:nvPr/>
        </p:nvSpPr>
        <p:spPr>
          <a:xfrm>
            <a:off x="639366" y="4596289"/>
            <a:ext cx="359688" cy="359688"/>
          </a:xfrm>
          <a:prstGeom prst="roundRect">
            <a:avLst>
              <a:gd name="adj" fmla="val 18667"/>
            </a:avLst>
          </a:prstGeom>
          <a:solidFill>
            <a:srgbClr val="DBE7F0"/>
          </a:solidFill>
          <a:ln w="7620">
            <a:solidFill>
              <a:srgbClr val="C1CDD6"/>
            </a:solidFill>
            <a:prstDash val="solid"/>
          </a:ln>
        </p:spPr>
      </p:sp>
      <p:sp>
        <p:nvSpPr>
          <p:cNvPr id="14" name="Text 12"/>
          <p:cNvSpPr/>
          <p:nvPr/>
        </p:nvSpPr>
        <p:spPr>
          <a:xfrm>
            <a:off x="6451044" y="4651177"/>
            <a:ext cx="2247662"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Sensitive Supply Chain</a:t>
            </a:r>
            <a:endParaRPr lang="en-US" sz="1550" dirty="0"/>
          </a:p>
        </p:txBody>
      </p:sp>
      <p:sp>
        <p:nvSpPr>
          <p:cNvPr id="15" name="Text 13"/>
          <p:cNvSpPr/>
          <p:nvPr/>
        </p:nvSpPr>
        <p:spPr>
          <a:xfrm>
            <a:off x="1158835" y="4996696"/>
            <a:ext cx="12832199" cy="255746"/>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A requirement for high-purity raw materials, specific storage conditions, and controlled distribution systems to guarantee product quality.</a:t>
            </a:r>
            <a:endParaRPr lang="en-US" sz="1250" dirty="0"/>
          </a:p>
        </p:txBody>
      </p:sp>
      <p:sp>
        <p:nvSpPr>
          <p:cNvPr id="16" name="Shape 14"/>
          <p:cNvSpPr/>
          <p:nvPr/>
        </p:nvSpPr>
        <p:spPr>
          <a:xfrm>
            <a:off x="639366" y="5572125"/>
            <a:ext cx="359688" cy="359688"/>
          </a:xfrm>
          <a:prstGeom prst="roundRect">
            <a:avLst>
              <a:gd name="adj" fmla="val 18667"/>
            </a:avLst>
          </a:prstGeom>
          <a:solidFill>
            <a:srgbClr val="DBE7F0"/>
          </a:solidFill>
          <a:ln w="7620">
            <a:solidFill>
              <a:srgbClr val="C1CDD6"/>
            </a:solidFill>
            <a:prstDash val="solid"/>
          </a:ln>
        </p:spPr>
      </p:sp>
      <p:sp>
        <p:nvSpPr>
          <p:cNvPr id="17" name="Text 15"/>
          <p:cNvSpPr/>
          <p:nvPr/>
        </p:nvSpPr>
        <p:spPr>
          <a:xfrm>
            <a:off x="5352455" y="5627013"/>
            <a:ext cx="4444960"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Competition with Traditional Pharmaceuticals</a:t>
            </a:r>
            <a:endParaRPr lang="en-US" sz="1550" dirty="0"/>
          </a:p>
        </p:txBody>
      </p:sp>
      <p:sp>
        <p:nvSpPr>
          <p:cNvPr id="18" name="Text 16"/>
          <p:cNvSpPr/>
          <p:nvPr/>
        </p:nvSpPr>
        <p:spPr>
          <a:xfrm>
            <a:off x="1158835" y="5972532"/>
            <a:ext cx="12832199" cy="511493"/>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The need to demonstrate the superiority or complementary nature of Medical Foods compared to existing drug options, necessitating astute marketing and educational strategies.</a:t>
            </a:r>
            <a:endParaRPr lang="en-US" sz="1250" dirty="0"/>
          </a:p>
        </p:txBody>
      </p:sp>
      <p:sp>
        <p:nvSpPr>
          <p:cNvPr id="19" name="Shape 17"/>
          <p:cNvSpPr/>
          <p:nvPr/>
        </p:nvSpPr>
        <p:spPr>
          <a:xfrm>
            <a:off x="639366" y="6803708"/>
            <a:ext cx="359688" cy="359688"/>
          </a:xfrm>
          <a:prstGeom prst="roundRect">
            <a:avLst>
              <a:gd name="adj" fmla="val 18667"/>
            </a:avLst>
          </a:prstGeom>
          <a:solidFill>
            <a:srgbClr val="DBE7F0"/>
          </a:solidFill>
          <a:ln w="7620">
            <a:solidFill>
              <a:srgbClr val="C1CDD6"/>
            </a:solidFill>
            <a:prstDash val="solid"/>
          </a:ln>
        </p:spPr>
      </p:sp>
      <p:sp>
        <p:nvSpPr>
          <p:cNvPr id="20" name="Text 18"/>
          <p:cNvSpPr/>
          <p:nvPr/>
        </p:nvSpPr>
        <p:spPr>
          <a:xfrm>
            <a:off x="6575822" y="6858595"/>
            <a:ext cx="1998226" cy="2496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Clinician Adoption</a:t>
            </a:r>
            <a:endParaRPr lang="en-US" sz="1550" dirty="0"/>
          </a:p>
        </p:txBody>
      </p:sp>
      <p:sp>
        <p:nvSpPr>
          <p:cNvPr id="21" name="Text 19"/>
          <p:cNvSpPr/>
          <p:nvPr/>
        </p:nvSpPr>
        <p:spPr>
          <a:xfrm>
            <a:off x="1158835" y="7204115"/>
            <a:ext cx="12832199" cy="511493"/>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The need to educate physicians and healthcare professionals about the advantages and applications of Medical Foods, which requires effective communication strategies.</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871085" y="529947"/>
            <a:ext cx="4888111" cy="401241"/>
          </a:xfrm>
          <a:prstGeom prst="rect">
            <a:avLst/>
          </a:prstGeom>
          <a:noFill/>
          <a:ln/>
        </p:spPr>
        <p:txBody>
          <a:bodyPr wrap="none" lIns="0" tIns="0" rIns="0" bIns="0" rtlCol="0" anchor="t"/>
          <a:lstStyle/>
          <a:p>
            <a:pPr algn="ctr" indent="0" marL="0">
              <a:lnSpc>
                <a:spcPts val="3150"/>
              </a:lnSpc>
              <a:buNone/>
            </a:pPr>
            <a:r>
              <a:rPr lang="en-US" sz="2500" b="1" dirty="0">
                <a:solidFill>
                  <a:srgbClr val="010141"/>
                </a:solidFill>
                <a:latin typeface="Inter Bold" pitchFamily="34" charset="0"/>
                <a:ea typeface="Inter Bold" pitchFamily="34" charset="-122"/>
                <a:cs typeface="Inter Bold" pitchFamily="34" charset="-120"/>
              </a:rPr>
              <a:t>The </a:t>
            </a:r>
            <a:pPr algn="ctr" indent="0" marL="0">
              <a:lnSpc>
                <a:spcPts val="3150"/>
              </a:lnSpc>
              <a:buNone/>
            </a:pPr>
            <a:r>
              <a:rPr lang="en-US" sz="2500" b="1" dirty="0">
                <a:solidFill>
                  <a:srgbClr val="366183"/>
                </a:solidFill>
                <a:latin typeface="Inter Bold" pitchFamily="34" charset="0"/>
                <a:ea typeface="Inter Bold" pitchFamily="34" charset="-122"/>
                <a:cs typeface="Inter Bold" pitchFamily="34" charset="-120"/>
              </a:rPr>
              <a:t>AMETAZ GROUP</a:t>
            </a:r>
            <a:pPr algn="ctr" indent="0" marL="0">
              <a:lnSpc>
                <a:spcPts val="3150"/>
              </a:lnSpc>
              <a:buNone/>
            </a:pPr>
            <a:r>
              <a:rPr lang="en-US" sz="2500" b="1" dirty="0">
                <a:solidFill>
                  <a:srgbClr val="010141"/>
                </a:solidFill>
                <a:latin typeface="Inter Bold" pitchFamily="34" charset="0"/>
                <a:ea typeface="Inter Bold" pitchFamily="34" charset="-122"/>
                <a:cs typeface="Inter Bold" pitchFamily="34" charset="-120"/>
              </a:rPr>
              <a:t> Approach</a:t>
            </a:r>
            <a:endParaRPr lang="en-US" sz="2500" dirty="0"/>
          </a:p>
        </p:txBody>
      </p:sp>
      <p:sp>
        <p:nvSpPr>
          <p:cNvPr id="3" name="Text 1"/>
          <p:cNvSpPr/>
          <p:nvPr/>
        </p:nvSpPr>
        <p:spPr>
          <a:xfrm>
            <a:off x="4510207" y="1091565"/>
            <a:ext cx="5609987" cy="300871"/>
          </a:xfrm>
          <a:prstGeom prst="rect">
            <a:avLst/>
          </a:prstGeom>
          <a:noFill/>
          <a:ln/>
        </p:spPr>
        <p:txBody>
          <a:bodyPr wrap="none" lIns="0" tIns="0" rIns="0" bIns="0" rtlCol="0" anchor="t"/>
          <a:lstStyle/>
          <a:p>
            <a:pPr algn="ctr" indent="0" marL="0">
              <a:lnSpc>
                <a:spcPts val="2350"/>
              </a:lnSpc>
              <a:buNone/>
            </a:pPr>
            <a:r>
              <a:rPr lang="en-US" sz="1850" b="1" dirty="0">
                <a:solidFill>
                  <a:srgbClr val="010141"/>
                </a:solidFill>
                <a:latin typeface="Inter Bold" pitchFamily="34" charset="0"/>
                <a:ea typeface="Inter Bold" pitchFamily="34" charset="-122"/>
                <a:cs typeface="Inter Bold" pitchFamily="34" charset="-120"/>
              </a:rPr>
              <a:t>A Synthesis of Science, Technology, and Health</a:t>
            </a:r>
            <a:endParaRPr lang="en-US" sz="1850" dirty="0"/>
          </a:p>
        </p:txBody>
      </p:sp>
      <p:sp>
        <p:nvSpPr>
          <p:cNvPr id="4" name="Text 2"/>
          <p:cNvSpPr/>
          <p:nvPr/>
        </p:nvSpPr>
        <p:spPr>
          <a:xfrm>
            <a:off x="641866" y="1633061"/>
            <a:ext cx="13346668" cy="513398"/>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With a deep comprehension of these challenges, AMETAZ GROUP proffers a holistic and forward-thinking approach to its Medical Foods services, built upon six foundational pillars:</a:t>
            </a:r>
            <a:endParaRPr lang="en-US" sz="1250" dirty="0"/>
          </a:p>
        </p:txBody>
      </p:sp>
      <p:sp>
        <p:nvSpPr>
          <p:cNvPr id="5" name="Text 3"/>
          <p:cNvSpPr/>
          <p:nvPr/>
        </p:nvSpPr>
        <p:spPr>
          <a:xfrm>
            <a:off x="1698427" y="2326958"/>
            <a:ext cx="2064068"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Evidence-Based R&amp;D</a:t>
            </a:r>
            <a:endParaRPr lang="en-US" sz="1550" dirty="0"/>
          </a:p>
        </p:txBody>
      </p:sp>
      <p:sp>
        <p:nvSpPr>
          <p:cNvPr id="6" name="Text 4"/>
          <p:cNvSpPr/>
          <p:nvPr/>
        </p:nvSpPr>
        <p:spPr>
          <a:xfrm>
            <a:off x="641866" y="2673906"/>
            <a:ext cx="4177308"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A steadfast focus on developing products grounded in robust scientific evidence and genuine clinical needs. This includes conducting epidemiological studies, analyzing nutritional requirements of target populations, and collaborating with research centers.</a:t>
            </a:r>
            <a:endParaRPr lang="en-US" sz="1250" dirty="0"/>
          </a:p>
        </p:txBody>
      </p:sp>
      <p:pic>
        <p:nvPicPr>
          <p:cNvPr id="7" name="Image 0" descr="preencoded.png">    </p:cNvPr>
          <p:cNvPicPr>
            <a:picLocks noChangeAspect="1"/>
          </p:cNvPicPr>
          <p:nvPr/>
        </p:nvPicPr>
        <p:blipFill>
          <a:blip r:embed="rId1"/>
          <a:stretch>
            <a:fillRect/>
          </a:stretch>
        </p:blipFill>
        <p:spPr>
          <a:xfrm>
            <a:off x="4979551" y="2677597"/>
            <a:ext cx="4671298" cy="4671298"/>
          </a:xfrm>
          <a:prstGeom prst="rect">
            <a:avLst/>
          </a:prstGeom>
        </p:spPr>
      </p:pic>
      <p:pic>
        <p:nvPicPr>
          <p:cNvPr id="8" name="Image 1" descr="preencoded.png">    </p:cNvPr>
          <p:cNvPicPr>
            <a:picLocks noChangeAspect="1"/>
          </p:cNvPicPr>
          <p:nvPr/>
        </p:nvPicPr>
        <p:blipFill>
          <a:blip r:embed="rId2"/>
          <a:stretch>
            <a:fillRect/>
          </a:stretch>
        </p:blipFill>
        <p:spPr>
          <a:xfrm>
            <a:off x="6377642" y="3447157"/>
            <a:ext cx="240030" cy="300038"/>
          </a:xfrm>
          <a:prstGeom prst="rect">
            <a:avLst/>
          </a:prstGeom>
        </p:spPr>
      </p:pic>
      <p:sp>
        <p:nvSpPr>
          <p:cNvPr id="9" name="Text 5"/>
          <p:cNvSpPr/>
          <p:nvPr/>
        </p:nvSpPr>
        <p:spPr>
          <a:xfrm>
            <a:off x="10669548" y="2326958"/>
            <a:ext cx="2460546"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Advanced Biotechnology</a:t>
            </a:r>
            <a:endParaRPr lang="en-US" sz="1550" dirty="0"/>
          </a:p>
        </p:txBody>
      </p:sp>
      <p:sp>
        <p:nvSpPr>
          <p:cNvPr id="10" name="Text 6"/>
          <p:cNvSpPr/>
          <p:nvPr/>
        </p:nvSpPr>
        <p:spPr>
          <a:xfrm>
            <a:off x="9811226" y="2673906"/>
            <a:ext cx="4177308"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Leveraging the latest advancements in biotechnology, genetic engineering, and nanotechnology to develop innovative formulations. This includes producing biologically active compounds with high purity and designing targeted delivery systems.</a:t>
            </a:r>
            <a:endParaRPr lang="en-US" sz="1250" dirty="0"/>
          </a:p>
        </p:txBody>
      </p:sp>
      <p:pic>
        <p:nvPicPr>
          <p:cNvPr id="11" name="Image 2" descr="preencoded.png">    </p:cNvPr>
          <p:cNvPicPr>
            <a:picLocks noChangeAspect="1"/>
          </p:cNvPicPr>
          <p:nvPr/>
        </p:nvPicPr>
        <p:blipFill>
          <a:blip r:embed="rId3"/>
          <a:stretch>
            <a:fillRect/>
          </a:stretch>
        </p:blipFill>
        <p:spPr>
          <a:xfrm>
            <a:off x="4979551" y="2677597"/>
            <a:ext cx="4671298" cy="4671298"/>
          </a:xfrm>
          <a:prstGeom prst="rect">
            <a:avLst/>
          </a:prstGeom>
        </p:spPr>
      </p:pic>
      <p:pic>
        <p:nvPicPr>
          <p:cNvPr id="12" name="Image 3" descr="preencoded.png">    </p:cNvPr>
          <p:cNvPicPr>
            <a:picLocks noChangeAspect="1"/>
          </p:cNvPicPr>
          <p:nvPr/>
        </p:nvPicPr>
        <p:blipFill>
          <a:blip r:embed="rId4"/>
          <a:stretch>
            <a:fillRect/>
          </a:stretch>
        </p:blipFill>
        <p:spPr>
          <a:xfrm>
            <a:off x="8012490" y="3447157"/>
            <a:ext cx="240030" cy="300038"/>
          </a:xfrm>
          <a:prstGeom prst="rect">
            <a:avLst/>
          </a:prstGeom>
        </p:spPr>
      </p:pic>
      <p:sp>
        <p:nvSpPr>
          <p:cNvPr id="13" name="Text 7"/>
          <p:cNvSpPr/>
          <p:nvPr/>
        </p:nvSpPr>
        <p:spPr>
          <a:xfrm>
            <a:off x="10499765" y="4198025"/>
            <a:ext cx="2960727"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Global Regulatory Compliance</a:t>
            </a:r>
            <a:endParaRPr lang="en-US" sz="1550" dirty="0"/>
          </a:p>
        </p:txBody>
      </p:sp>
      <p:sp>
        <p:nvSpPr>
          <p:cNvPr id="14" name="Text 8"/>
          <p:cNvSpPr/>
          <p:nvPr/>
        </p:nvSpPr>
        <p:spPr>
          <a:xfrm>
            <a:off x="9971723" y="4544973"/>
            <a:ext cx="4016812"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Developing astute regulatory strategies that facilitate entry into international markets. This includes expertise in FDA, EFSA, and other regulatory body requirements and managing approval processes in various countries.</a:t>
            </a:r>
            <a:endParaRPr lang="en-US" sz="1250" dirty="0"/>
          </a:p>
        </p:txBody>
      </p:sp>
      <p:pic>
        <p:nvPicPr>
          <p:cNvPr id="15" name="Image 4" descr="preencoded.png">    </p:cNvPr>
          <p:cNvPicPr>
            <a:picLocks noChangeAspect="1"/>
          </p:cNvPicPr>
          <p:nvPr/>
        </p:nvPicPr>
        <p:blipFill>
          <a:blip r:embed="rId5"/>
          <a:stretch>
            <a:fillRect/>
          </a:stretch>
        </p:blipFill>
        <p:spPr>
          <a:xfrm>
            <a:off x="4979551" y="2677597"/>
            <a:ext cx="4671298" cy="4671298"/>
          </a:xfrm>
          <a:prstGeom prst="rect">
            <a:avLst/>
          </a:prstGeom>
        </p:spPr>
      </p:pic>
      <p:pic>
        <p:nvPicPr>
          <p:cNvPr id="16" name="Image 5" descr="preencoded.png">    </p:cNvPr>
          <p:cNvPicPr>
            <a:picLocks noChangeAspect="1"/>
          </p:cNvPicPr>
          <p:nvPr/>
        </p:nvPicPr>
        <p:blipFill>
          <a:blip r:embed="rId6"/>
          <a:stretch>
            <a:fillRect/>
          </a:stretch>
        </p:blipFill>
        <p:spPr>
          <a:xfrm>
            <a:off x="8829973" y="4863167"/>
            <a:ext cx="240030" cy="300038"/>
          </a:xfrm>
          <a:prstGeom prst="rect">
            <a:avLst/>
          </a:prstGeom>
        </p:spPr>
      </p:pic>
      <p:sp>
        <p:nvSpPr>
          <p:cNvPr id="17" name="Text 9"/>
          <p:cNvSpPr/>
          <p:nvPr/>
        </p:nvSpPr>
        <p:spPr>
          <a:xfrm>
            <a:off x="10041374" y="6069092"/>
            <a:ext cx="3717012"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Pharmaceutical-Grade Manufacturing</a:t>
            </a:r>
            <a:endParaRPr lang="en-US" sz="1550" dirty="0"/>
          </a:p>
        </p:txBody>
      </p:sp>
      <p:sp>
        <p:nvSpPr>
          <p:cNvPr id="18" name="Text 10"/>
          <p:cNvSpPr/>
          <p:nvPr/>
        </p:nvSpPr>
        <p:spPr>
          <a:xfrm>
            <a:off x="9811226" y="6416040"/>
            <a:ext cx="4177308"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Implementing advanced production systems that adhere to pharmaceutical standards. This includes designing sterile manufacturing facilities, implementing real-time quality control systems, and automating processes.</a:t>
            </a:r>
            <a:endParaRPr lang="en-US" sz="1250" dirty="0"/>
          </a:p>
        </p:txBody>
      </p:sp>
      <p:pic>
        <p:nvPicPr>
          <p:cNvPr id="19" name="Image 6" descr="preencoded.png">    </p:cNvPr>
          <p:cNvPicPr>
            <a:picLocks noChangeAspect="1"/>
          </p:cNvPicPr>
          <p:nvPr/>
        </p:nvPicPr>
        <p:blipFill>
          <a:blip r:embed="rId7"/>
          <a:stretch>
            <a:fillRect/>
          </a:stretch>
        </p:blipFill>
        <p:spPr>
          <a:xfrm>
            <a:off x="4979551" y="2677597"/>
            <a:ext cx="4671298" cy="4671298"/>
          </a:xfrm>
          <a:prstGeom prst="rect">
            <a:avLst/>
          </a:prstGeom>
        </p:spPr>
      </p:pic>
      <p:pic>
        <p:nvPicPr>
          <p:cNvPr id="20" name="Image 7" descr="preencoded.png">    </p:cNvPr>
          <p:cNvPicPr>
            <a:picLocks noChangeAspect="1"/>
          </p:cNvPicPr>
          <p:nvPr/>
        </p:nvPicPr>
        <p:blipFill>
          <a:blip r:embed="rId8"/>
          <a:stretch>
            <a:fillRect/>
          </a:stretch>
        </p:blipFill>
        <p:spPr>
          <a:xfrm>
            <a:off x="8012490" y="6279059"/>
            <a:ext cx="240030" cy="300038"/>
          </a:xfrm>
          <a:prstGeom prst="rect">
            <a:avLst/>
          </a:prstGeom>
        </p:spPr>
      </p:pic>
      <p:sp>
        <p:nvSpPr>
          <p:cNvPr id="21" name="Text 11"/>
          <p:cNvSpPr/>
          <p:nvPr/>
        </p:nvSpPr>
        <p:spPr>
          <a:xfrm>
            <a:off x="1012984" y="6197441"/>
            <a:ext cx="3435072"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Marketing &amp; Educational Strategies</a:t>
            </a:r>
            <a:endParaRPr lang="en-US" sz="1550" dirty="0"/>
          </a:p>
        </p:txBody>
      </p:sp>
      <p:sp>
        <p:nvSpPr>
          <p:cNvPr id="22" name="Text 12"/>
          <p:cNvSpPr/>
          <p:nvPr/>
        </p:nvSpPr>
        <p:spPr>
          <a:xfrm>
            <a:off x="641866" y="6544389"/>
            <a:ext cx="4177308" cy="1026795"/>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Developing comprehensive programs to educate the medical community and raise public awareness about the benefits of Medical Foods. This includes producing scientific content and holding specialized seminars.</a:t>
            </a:r>
            <a:endParaRPr lang="en-US" sz="1250" dirty="0"/>
          </a:p>
        </p:txBody>
      </p:sp>
      <p:pic>
        <p:nvPicPr>
          <p:cNvPr id="23" name="Image 8" descr="preencoded.png">    </p:cNvPr>
          <p:cNvPicPr>
            <a:picLocks noChangeAspect="1"/>
          </p:cNvPicPr>
          <p:nvPr/>
        </p:nvPicPr>
        <p:blipFill>
          <a:blip r:embed="rId9"/>
          <a:stretch>
            <a:fillRect/>
          </a:stretch>
        </p:blipFill>
        <p:spPr>
          <a:xfrm>
            <a:off x="4979551" y="2677597"/>
            <a:ext cx="4671298" cy="4671298"/>
          </a:xfrm>
          <a:prstGeom prst="rect">
            <a:avLst/>
          </a:prstGeom>
        </p:spPr>
      </p:pic>
      <p:pic>
        <p:nvPicPr>
          <p:cNvPr id="24" name="Image 9" descr="preencoded.png">    </p:cNvPr>
          <p:cNvPicPr>
            <a:picLocks noChangeAspect="1"/>
          </p:cNvPicPr>
          <p:nvPr/>
        </p:nvPicPr>
        <p:blipFill>
          <a:blip r:embed="rId10"/>
          <a:stretch>
            <a:fillRect/>
          </a:stretch>
        </p:blipFill>
        <p:spPr>
          <a:xfrm>
            <a:off x="6377642" y="6279059"/>
            <a:ext cx="240030" cy="300038"/>
          </a:xfrm>
          <a:prstGeom prst="rect">
            <a:avLst/>
          </a:prstGeom>
        </p:spPr>
      </p:pic>
      <p:sp>
        <p:nvSpPr>
          <p:cNvPr id="25" name="Text 13"/>
          <p:cNvSpPr/>
          <p:nvPr/>
        </p:nvSpPr>
        <p:spPr>
          <a:xfrm>
            <a:off x="1254919" y="4198025"/>
            <a:ext cx="2790587"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Efficacy &amp; Safety Monitoring</a:t>
            </a:r>
            <a:endParaRPr lang="en-US" sz="1550" dirty="0"/>
          </a:p>
        </p:txBody>
      </p:sp>
      <p:sp>
        <p:nvSpPr>
          <p:cNvPr id="26" name="Text 14"/>
          <p:cNvSpPr/>
          <p:nvPr/>
        </p:nvSpPr>
        <p:spPr>
          <a:xfrm>
            <a:off x="641866" y="4544973"/>
            <a:ext cx="4016812"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Establishing comprehensive systems to monitor product performance in the market and collect real-world data from users. This includes pharmacovigilance programs and post-marketing surveillance studies.</a:t>
            </a:r>
            <a:endParaRPr lang="en-US" sz="1250" dirty="0"/>
          </a:p>
        </p:txBody>
      </p:sp>
      <p:pic>
        <p:nvPicPr>
          <p:cNvPr id="27" name="Image 10" descr="preencoded.png">    </p:cNvPr>
          <p:cNvPicPr>
            <a:picLocks noChangeAspect="1"/>
          </p:cNvPicPr>
          <p:nvPr/>
        </p:nvPicPr>
        <p:blipFill>
          <a:blip r:embed="rId11"/>
          <a:stretch>
            <a:fillRect/>
          </a:stretch>
        </p:blipFill>
        <p:spPr>
          <a:xfrm>
            <a:off x="4979551" y="2677597"/>
            <a:ext cx="4671298" cy="4671298"/>
          </a:xfrm>
          <a:prstGeom prst="rect">
            <a:avLst/>
          </a:prstGeom>
        </p:spPr>
      </p:pic>
      <p:pic>
        <p:nvPicPr>
          <p:cNvPr id="28" name="Image 11" descr="preencoded.png">    </p:cNvPr>
          <p:cNvPicPr>
            <a:picLocks noChangeAspect="1"/>
          </p:cNvPicPr>
          <p:nvPr/>
        </p:nvPicPr>
        <p:blipFill>
          <a:blip r:embed="rId12"/>
          <a:stretch>
            <a:fillRect/>
          </a:stretch>
        </p:blipFill>
        <p:spPr>
          <a:xfrm>
            <a:off x="5560159" y="4863167"/>
            <a:ext cx="240030" cy="3000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317438" y="748665"/>
            <a:ext cx="7995523" cy="429816"/>
          </a:xfrm>
          <a:prstGeom prst="rect">
            <a:avLst/>
          </a:prstGeom>
          <a:noFill/>
          <a:ln/>
        </p:spPr>
        <p:txBody>
          <a:bodyPr wrap="none" lIns="0" tIns="0" rIns="0" bIns="0" rtlCol="0" anchor="t"/>
          <a:lstStyle/>
          <a:p>
            <a:pPr algn="ctr" indent="0" marL="0">
              <a:lnSpc>
                <a:spcPts val="3350"/>
              </a:lnSpc>
              <a:buNone/>
            </a:pPr>
            <a:r>
              <a:rPr lang="en-US" sz="2700" b="1" dirty="0">
                <a:solidFill>
                  <a:srgbClr val="010141"/>
                </a:solidFill>
                <a:latin typeface="Inter Bold" pitchFamily="34" charset="0"/>
                <a:ea typeface="Inter Bold" pitchFamily="34" charset="-122"/>
                <a:cs typeface="Inter Bold" pitchFamily="34" charset="-120"/>
              </a:rPr>
              <a:t>Specialized Domains of Medical Foods Services</a:t>
            </a:r>
            <a:endParaRPr lang="en-US" sz="2700" dirty="0"/>
          </a:p>
        </p:txBody>
      </p:sp>
      <p:sp>
        <p:nvSpPr>
          <p:cNvPr id="3" name="Text 1"/>
          <p:cNvSpPr/>
          <p:nvPr/>
        </p:nvSpPr>
        <p:spPr>
          <a:xfrm>
            <a:off x="687705" y="1522333"/>
            <a:ext cx="13254990" cy="275034"/>
          </a:xfrm>
          <a:prstGeom prst="rect">
            <a:avLst/>
          </a:prstGeom>
          <a:noFill/>
          <a:ln/>
        </p:spPr>
        <p:txBody>
          <a:bodyPr wrap="none" lIns="0" tIns="0" rIns="0" bIns="0" rtlCol="0" anchor="t"/>
          <a:lstStyle/>
          <a:p>
            <a:pPr algn="ctr" indent="0" marL="0">
              <a:lnSpc>
                <a:spcPts val="2150"/>
              </a:lnSpc>
              <a:buNone/>
            </a:pPr>
            <a:r>
              <a:rPr lang="en-US" sz="1350" dirty="0">
                <a:solidFill>
                  <a:srgbClr val="366183"/>
                </a:solidFill>
                <a:latin typeface="Inter" pitchFamily="34" charset="0"/>
                <a:ea typeface="Inter" pitchFamily="34" charset="-122"/>
                <a:cs typeface="Inter" pitchFamily="34" charset="-120"/>
              </a:rPr>
              <a:t>AMETAZ GROUP</a:t>
            </a:r>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 delivers its services across seven specialized domains, each demanding unique expertise and tailored methodologies:</a:t>
            </a:r>
            <a:endParaRPr lang="en-US" sz="1350" dirty="0"/>
          </a:p>
        </p:txBody>
      </p:sp>
      <p:pic>
        <p:nvPicPr>
          <p:cNvPr id="4" name="Image 0" descr="preencoded.png">    </p:cNvPr>
          <p:cNvPicPr>
            <a:picLocks noChangeAspect="1"/>
          </p:cNvPicPr>
          <p:nvPr/>
        </p:nvPicPr>
        <p:blipFill>
          <a:blip r:embed="rId1"/>
          <a:stretch>
            <a:fillRect/>
          </a:stretch>
        </p:blipFill>
        <p:spPr>
          <a:xfrm>
            <a:off x="687705" y="2184083"/>
            <a:ext cx="859631" cy="1609487"/>
          </a:xfrm>
          <a:prstGeom prst="rect">
            <a:avLst/>
          </a:prstGeom>
        </p:spPr>
      </p:pic>
      <p:sp>
        <p:nvSpPr>
          <p:cNvPr id="5" name="Text 2"/>
          <p:cNvSpPr/>
          <p:nvPr/>
        </p:nvSpPr>
        <p:spPr>
          <a:xfrm>
            <a:off x="2332911" y="2356009"/>
            <a:ext cx="4158853"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Product Research &amp; Development (R&amp;D)</a:t>
            </a:r>
            <a:endParaRPr lang="en-US" sz="1650" dirty="0"/>
          </a:p>
        </p:txBody>
      </p:sp>
      <p:sp>
        <p:nvSpPr>
          <p:cNvPr id="6" name="Text 3"/>
          <p:cNvSpPr/>
          <p:nvPr/>
        </p:nvSpPr>
        <p:spPr>
          <a:xfrm>
            <a:off x="1719263" y="2796540"/>
            <a:ext cx="5386268" cy="825103"/>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Design and development of innovative Medical Food formulations, identifying clinical needs, designing initial formulations, and developing laboratory prototypes with clinically proven efficacy.</a:t>
            </a:r>
            <a:endParaRPr lang="en-US" sz="1350" dirty="0"/>
          </a:p>
        </p:txBody>
      </p:sp>
      <p:pic>
        <p:nvPicPr>
          <p:cNvPr id="7" name="Image 1" descr="preencoded.png">    </p:cNvPr>
          <p:cNvPicPr>
            <a:picLocks noChangeAspect="1"/>
          </p:cNvPicPr>
          <p:nvPr/>
        </p:nvPicPr>
        <p:blipFill>
          <a:blip r:embed="rId2"/>
          <a:stretch>
            <a:fillRect/>
          </a:stretch>
        </p:blipFill>
        <p:spPr>
          <a:xfrm>
            <a:off x="687705" y="3793569"/>
            <a:ext cx="859631" cy="1609487"/>
          </a:xfrm>
          <a:prstGeom prst="rect">
            <a:avLst/>
          </a:prstGeom>
        </p:spPr>
      </p:pic>
      <p:sp>
        <p:nvSpPr>
          <p:cNvPr id="8" name="Text 4"/>
          <p:cNvSpPr/>
          <p:nvPr/>
        </p:nvSpPr>
        <p:spPr>
          <a:xfrm>
            <a:off x="2929414" y="3965496"/>
            <a:ext cx="2965847"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Preclinical &amp; Clinical Studies</a:t>
            </a:r>
            <a:endParaRPr lang="en-US" sz="1650" dirty="0"/>
          </a:p>
        </p:txBody>
      </p:sp>
      <p:sp>
        <p:nvSpPr>
          <p:cNvPr id="9" name="Text 5"/>
          <p:cNvSpPr/>
          <p:nvPr/>
        </p:nvSpPr>
        <p:spPr>
          <a:xfrm>
            <a:off x="1719263" y="4406027"/>
            <a:ext cx="5386268" cy="825103"/>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Designing and conducting clinical trials to prove safety and efficacy, including protocol design, selection of research centers, clinical data management, and statistical analysis of results.</a:t>
            </a:r>
            <a:endParaRPr lang="en-US" sz="1350" dirty="0"/>
          </a:p>
        </p:txBody>
      </p:sp>
      <p:pic>
        <p:nvPicPr>
          <p:cNvPr id="10" name="Image 2" descr="preencoded.png">    </p:cNvPr>
          <p:cNvPicPr>
            <a:picLocks noChangeAspect="1"/>
          </p:cNvPicPr>
          <p:nvPr/>
        </p:nvPicPr>
        <p:blipFill>
          <a:blip r:embed="rId3"/>
          <a:stretch>
            <a:fillRect/>
          </a:stretch>
        </p:blipFill>
        <p:spPr>
          <a:xfrm>
            <a:off x="687705" y="5403056"/>
            <a:ext cx="859631" cy="1884521"/>
          </a:xfrm>
          <a:prstGeom prst="rect">
            <a:avLst/>
          </a:prstGeom>
        </p:spPr>
      </p:pic>
      <p:sp>
        <p:nvSpPr>
          <p:cNvPr id="11" name="Text 6"/>
          <p:cNvSpPr/>
          <p:nvPr/>
        </p:nvSpPr>
        <p:spPr>
          <a:xfrm>
            <a:off x="2439353" y="5574983"/>
            <a:ext cx="3945969"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Regulatory Consulting &amp; Market Entry</a:t>
            </a:r>
            <a:endParaRPr lang="en-US" sz="1650" dirty="0"/>
          </a:p>
        </p:txBody>
      </p:sp>
      <p:sp>
        <p:nvSpPr>
          <p:cNvPr id="12" name="Text 7"/>
          <p:cNvSpPr/>
          <p:nvPr/>
        </p:nvSpPr>
        <p:spPr>
          <a:xfrm>
            <a:off x="1719263" y="6015514"/>
            <a:ext cx="5386268" cy="1100138"/>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Navigating complex regulatory pathways and entering international markets, evaluating regulatory routes, preparing documentation, and developing pricing and reimbursement strategies.</a:t>
            </a:r>
            <a:endParaRPr lang="en-US" sz="1350" dirty="0"/>
          </a:p>
        </p:txBody>
      </p:sp>
      <p:pic>
        <p:nvPicPr>
          <p:cNvPr id="13" name="Image 3" descr="preencoded.png">    </p:cNvPr>
          <p:cNvPicPr>
            <a:picLocks noChangeAspect="1"/>
          </p:cNvPicPr>
          <p:nvPr/>
        </p:nvPicPr>
        <p:blipFill>
          <a:blip r:embed="rId4"/>
          <a:stretch>
            <a:fillRect/>
          </a:stretch>
        </p:blipFill>
        <p:spPr>
          <a:xfrm>
            <a:off x="7532489" y="2184083"/>
            <a:ext cx="859631" cy="1884521"/>
          </a:xfrm>
          <a:prstGeom prst="rect">
            <a:avLst/>
          </a:prstGeom>
        </p:spPr>
      </p:pic>
      <p:sp>
        <p:nvSpPr>
          <p:cNvPr id="14" name="Text 8"/>
          <p:cNvSpPr/>
          <p:nvPr/>
        </p:nvSpPr>
        <p:spPr>
          <a:xfrm>
            <a:off x="9376529" y="2356009"/>
            <a:ext cx="3761303"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Quality Control &amp; Quality Assurance</a:t>
            </a:r>
            <a:endParaRPr lang="en-US" sz="1650" dirty="0"/>
          </a:p>
        </p:txBody>
      </p:sp>
      <p:sp>
        <p:nvSpPr>
          <p:cNvPr id="15" name="Text 9"/>
          <p:cNvSpPr/>
          <p:nvPr/>
        </p:nvSpPr>
        <p:spPr>
          <a:xfrm>
            <a:off x="8564047" y="2796540"/>
            <a:ext cx="5386268" cy="1100138"/>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Establishing comprehensive quality control systems, developing analytical methods, validating processes, implementing Quality Management Systems, and conducting internal and external audits.</a:t>
            </a:r>
            <a:endParaRPr lang="en-US" sz="1350" dirty="0"/>
          </a:p>
        </p:txBody>
      </p:sp>
      <p:pic>
        <p:nvPicPr>
          <p:cNvPr id="16" name="Image 4" descr="preencoded.png">    </p:cNvPr>
          <p:cNvPicPr>
            <a:picLocks noChangeAspect="1"/>
          </p:cNvPicPr>
          <p:nvPr/>
        </p:nvPicPr>
        <p:blipFill>
          <a:blip r:embed="rId5"/>
          <a:stretch>
            <a:fillRect/>
          </a:stretch>
        </p:blipFill>
        <p:spPr>
          <a:xfrm>
            <a:off x="7532489" y="4068604"/>
            <a:ext cx="859631" cy="1609487"/>
          </a:xfrm>
          <a:prstGeom prst="rect">
            <a:avLst/>
          </a:prstGeom>
        </p:spPr>
      </p:pic>
      <p:sp>
        <p:nvSpPr>
          <p:cNvPr id="17" name="Text 10"/>
          <p:cNvSpPr/>
          <p:nvPr/>
        </p:nvSpPr>
        <p:spPr>
          <a:xfrm>
            <a:off x="9588460" y="4240530"/>
            <a:ext cx="3337441"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Advanced Packaging &amp; Delivery</a:t>
            </a:r>
            <a:endParaRPr lang="en-US" sz="1650" dirty="0"/>
          </a:p>
        </p:txBody>
      </p:sp>
      <p:sp>
        <p:nvSpPr>
          <p:cNvPr id="18" name="Text 11"/>
          <p:cNvSpPr/>
          <p:nvPr/>
        </p:nvSpPr>
        <p:spPr>
          <a:xfrm>
            <a:off x="8564047" y="4681061"/>
            <a:ext cx="5386268" cy="825103"/>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Designing innovative packaging and delivery systems to preserve product stability and enhance efficacy, including intelligent packaging and optimizing storage conditions.</a:t>
            </a:r>
            <a:endParaRPr lang="en-US" sz="1350" dirty="0"/>
          </a:p>
        </p:txBody>
      </p:sp>
      <p:pic>
        <p:nvPicPr>
          <p:cNvPr id="19" name="Image 5" descr="preencoded.png">    </p:cNvPr>
          <p:cNvPicPr>
            <a:picLocks noChangeAspect="1"/>
          </p:cNvPicPr>
          <p:nvPr/>
        </p:nvPicPr>
        <p:blipFill>
          <a:blip r:embed="rId6"/>
          <a:stretch>
            <a:fillRect/>
          </a:stretch>
        </p:blipFill>
        <p:spPr>
          <a:xfrm>
            <a:off x="7532489" y="5678091"/>
            <a:ext cx="859631" cy="1609487"/>
          </a:xfrm>
          <a:prstGeom prst="rect">
            <a:avLst/>
          </a:prstGeom>
        </p:spPr>
      </p:pic>
      <p:sp>
        <p:nvSpPr>
          <p:cNvPr id="20" name="Text 12"/>
          <p:cNvSpPr/>
          <p:nvPr/>
        </p:nvSpPr>
        <p:spPr>
          <a:xfrm>
            <a:off x="9615011" y="5850017"/>
            <a:ext cx="3284339" cy="268605"/>
          </a:xfrm>
          <a:prstGeom prst="rect">
            <a:avLst/>
          </a:prstGeom>
          <a:noFill/>
          <a:ln/>
        </p:spPr>
        <p:txBody>
          <a:bodyPr wrap="none" lIns="0" tIns="0" rIns="0" bIns="0" rtlCol="0" anchor="t"/>
          <a:lstStyle/>
          <a:p>
            <a:pPr algn="ctr" indent="0" marL="0">
              <a:lnSpc>
                <a:spcPts val="2100"/>
              </a:lnSpc>
              <a:buNone/>
            </a:pPr>
            <a:r>
              <a:rPr lang="en-US" sz="1650" b="1" dirty="0">
                <a:solidFill>
                  <a:srgbClr val="010141"/>
                </a:solidFill>
                <a:latin typeface="Inter Bold" pitchFamily="34" charset="0"/>
                <a:ea typeface="Inter Bold" pitchFamily="34" charset="-122"/>
                <a:cs typeface="Inter Bold" pitchFamily="34" charset="-120"/>
              </a:rPr>
              <a:t>Commercialization &amp; Marketing</a:t>
            </a:r>
            <a:endParaRPr lang="en-US" sz="1650" dirty="0"/>
          </a:p>
        </p:txBody>
      </p:sp>
      <p:sp>
        <p:nvSpPr>
          <p:cNvPr id="21" name="Text 13"/>
          <p:cNvSpPr/>
          <p:nvPr/>
        </p:nvSpPr>
        <p:spPr>
          <a:xfrm>
            <a:off x="8564047" y="6290548"/>
            <a:ext cx="5386268" cy="825103"/>
          </a:xfrm>
          <a:prstGeom prst="rect">
            <a:avLst/>
          </a:prstGeom>
          <a:noFill/>
          <a:ln/>
        </p:spPr>
        <p:txBody>
          <a:bodyPr wrap="square" lIns="0" tIns="0" rIns="0" bIns="0" rtlCol="0" anchor="t"/>
          <a:lstStyle/>
          <a:p>
            <a:pPr algn="ctr" indent="0" marL="0">
              <a:lnSpc>
                <a:spcPts val="2150"/>
              </a:lnSpc>
              <a:buNone/>
            </a:pPr>
            <a:r>
              <a:rPr lang="en-US" sz="1350" dirty="0">
                <a:solidFill>
                  <a:srgbClr val="010141"/>
                </a:solidFill>
                <a:latin typeface="Inter" pitchFamily="34" charset="0"/>
                <a:ea typeface="Inter" pitchFamily="34" charset="-122"/>
                <a:cs typeface="Inter" pitchFamily="34" charset="-120"/>
              </a:rPr>
              <a:t>Assisting companies in successful commercialization, including market analysis, pricing strategy development, marketing program design, and creating effective distribution channels.</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263848" y="1781294"/>
            <a:ext cx="12102584" cy="496133"/>
          </a:xfrm>
          <a:prstGeom prst="rect">
            <a:avLst/>
          </a:prstGeom>
          <a:noFill/>
          <a:ln/>
        </p:spPr>
        <p:txBody>
          <a:bodyPr wrap="none" lIns="0" tIns="0" rIns="0" bIns="0" rtlCol="0" anchor="t"/>
          <a:lstStyle/>
          <a:p>
            <a:pPr algn="ctr" indent="0" marL="0">
              <a:lnSpc>
                <a:spcPts val="3900"/>
              </a:lnSpc>
              <a:buNone/>
            </a:pPr>
            <a:r>
              <a:rPr lang="en-US" sz="3100" b="1" dirty="0">
                <a:solidFill>
                  <a:srgbClr val="010141"/>
                </a:solidFill>
                <a:latin typeface="Inter Bold" pitchFamily="34" charset="0"/>
                <a:ea typeface="Inter Bold" pitchFamily="34" charset="-122"/>
                <a:cs typeface="Inter Bold" pitchFamily="34" charset="-120"/>
              </a:rPr>
              <a:t>The Role of Advanced Technologies in Medical Foods Services</a:t>
            </a:r>
            <a:endParaRPr lang="en-US" sz="3100" dirty="0"/>
          </a:p>
        </p:txBody>
      </p:sp>
      <p:sp>
        <p:nvSpPr>
          <p:cNvPr id="3" name="Text 1"/>
          <p:cNvSpPr/>
          <p:nvPr/>
        </p:nvSpPr>
        <p:spPr>
          <a:xfrm>
            <a:off x="793790" y="2674263"/>
            <a:ext cx="13042821" cy="63507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By harnessing the world's most advanced technologies, </a:t>
            </a:r>
            <a:pPr algn="ctr" indent="0" marL="0">
              <a:lnSpc>
                <a:spcPts val="2500"/>
              </a:lnSpc>
              <a:buNone/>
            </a:pPr>
            <a:r>
              <a:rPr lang="en-US" sz="1550" dirty="0">
                <a:solidFill>
                  <a:srgbClr val="366183"/>
                </a:solidFill>
                <a:latin typeface="Inter" pitchFamily="34" charset="0"/>
                <a:ea typeface="Inter" pitchFamily="34" charset="-122"/>
                <a:cs typeface="Inter" pitchFamily="34" charset="-120"/>
              </a:rPr>
              <a:t>AMETAZ GROUP</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has elevated its Medical Foods services to a new level of sophistication.</a:t>
            </a:r>
            <a:endParaRPr lang="en-US" sz="1550" dirty="0"/>
          </a:p>
        </p:txBody>
      </p:sp>
      <p:sp>
        <p:nvSpPr>
          <p:cNvPr id="4" name="Shape 2"/>
          <p:cNvSpPr/>
          <p:nvPr/>
        </p:nvSpPr>
        <p:spPr>
          <a:xfrm>
            <a:off x="793790" y="3532584"/>
            <a:ext cx="6422231" cy="2915722"/>
          </a:xfrm>
          <a:prstGeom prst="roundRect">
            <a:avLst>
              <a:gd name="adj" fmla="val 2859"/>
            </a:avLst>
          </a:prstGeom>
          <a:solidFill>
            <a:srgbClr val="FFFFFF"/>
          </a:solidFill>
          <a:ln w="22860">
            <a:solidFill>
              <a:srgbClr val="C1CDD6"/>
            </a:solidFill>
            <a:prstDash val="solid"/>
          </a:ln>
        </p:spPr>
      </p:sp>
      <p:sp>
        <p:nvSpPr>
          <p:cNvPr id="5" name="Shape 3"/>
          <p:cNvSpPr/>
          <p:nvPr/>
        </p:nvSpPr>
        <p:spPr>
          <a:xfrm>
            <a:off x="793790" y="3532584"/>
            <a:ext cx="91440" cy="2915722"/>
          </a:xfrm>
          <a:prstGeom prst="roundRect">
            <a:avLst>
              <a:gd name="adj" fmla="val 91163"/>
            </a:avLst>
          </a:prstGeom>
          <a:solidFill>
            <a:srgbClr val="366183"/>
          </a:solidFill>
          <a:ln/>
        </p:spPr>
      </p:sp>
      <p:sp>
        <p:nvSpPr>
          <p:cNvPr id="6" name="Text 4"/>
          <p:cNvSpPr/>
          <p:nvPr/>
        </p:nvSpPr>
        <p:spPr>
          <a:xfrm>
            <a:off x="1768078" y="3753802"/>
            <a:ext cx="4564975"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Bioinformatics &amp; Artificial Intelligence</a:t>
            </a:r>
            <a:endParaRPr lang="en-US" sz="1950" dirty="0"/>
          </a:p>
        </p:txBody>
      </p:sp>
      <p:sp>
        <p:nvSpPr>
          <p:cNvPr id="7" name="Text 5"/>
          <p:cNvSpPr/>
          <p:nvPr/>
        </p:nvSpPr>
        <p:spPr>
          <a:xfrm>
            <a:off x="1106448" y="4183023"/>
            <a:ext cx="5888355" cy="95261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10141"/>
                </a:solidFill>
                <a:latin typeface="Inter" pitchFamily="34" charset="0"/>
                <a:ea typeface="Inter" pitchFamily="34" charset="-122"/>
                <a:cs typeface="Inter" pitchFamily="34" charset="-120"/>
              </a:rPr>
              <a:t>Efficacy Prediction: Using machine learning algorithms to predict the efficacy of nutritional compounds based on genomic and proteomic data.</a:t>
            </a:r>
            <a:endParaRPr lang="en-US" sz="1550" dirty="0"/>
          </a:p>
        </p:txBody>
      </p:sp>
      <p:sp>
        <p:nvSpPr>
          <p:cNvPr id="8" name="Text 6"/>
          <p:cNvSpPr/>
          <p:nvPr/>
        </p:nvSpPr>
        <p:spPr>
          <a:xfrm>
            <a:off x="1106448" y="5205055"/>
            <a:ext cx="5888355" cy="95261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10141"/>
                </a:solidFill>
                <a:latin typeface="Inter" pitchFamily="34" charset="0"/>
                <a:ea typeface="Inter" pitchFamily="34" charset="-122"/>
                <a:cs typeface="Inter" pitchFamily="34" charset="-120"/>
              </a:rPr>
              <a:t>Formulation Optimization: Analyzing large datasets to identify optimal patterns in nutrient combinations and their synergistic effects.</a:t>
            </a:r>
            <a:endParaRPr lang="en-US" sz="1550" dirty="0"/>
          </a:p>
        </p:txBody>
      </p:sp>
      <p:sp>
        <p:nvSpPr>
          <p:cNvPr id="9" name="Shape 7"/>
          <p:cNvSpPr/>
          <p:nvPr/>
        </p:nvSpPr>
        <p:spPr>
          <a:xfrm>
            <a:off x="7414379" y="3532584"/>
            <a:ext cx="6422231" cy="2915722"/>
          </a:xfrm>
          <a:prstGeom prst="roundRect">
            <a:avLst>
              <a:gd name="adj" fmla="val 2859"/>
            </a:avLst>
          </a:prstGeom>
          <a:solidFill>
            <a:srgbClr val="FFFFFF"/>
          </a:solidFill>
          <a:ln w="22860">
            <a:solidFill>
              <a:srgbClr val="C1CDD6"/>
            </a:solidFill>
            <a:prstDash val="solid"/>
          </a:ln>
        </p:spPr>
      </p:sp>
      <p:sp>
        <p:nvSpPr>
          <p:cNvPr id="10" name="Shape 8"/>
          <p:cNvSpPr/>
          <p:nvPr/>
        </p:nvSpPr>
        <p:spPr>
          <a:xfrm>
            <a:off x="7414379" y="3532584"/>
            <a:ext cx="91440" cy="2915722"/>
          </a:xfrm>
          <a:prstGeom prst="roundRect">
            <a:avLst>
              <a:gd name="adj" fmla="val 91163"/>
            </a:avLst>
          </a:prstGeom>
          <a:solidFill>
            <a:srgbClr val="366183"/>
          </a:solidFill>
          <a:ln/>
        </p:spPr>
      </p:sp>
      <p:sp>
        <p:nvSpPr>
          <p:cNvPr id="11" name="Text 9"/>
          <p:cNvSpPr/>
          <p:nvPr/>
        </p:nvSpPr>
        <p:spPr>
          <a:xfrm>
            <a:off x="8963739" y="3753802"/>
            <a:ext cx="3414951"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Nanotechnology in Nutrition</a:t>
            </a:r>
            <a:endParaRPr lang="en-US" sz="1950" dirty="0"/>
          </a:p>
        </p:txBody>
      </p:sp>
      <p:sp>
        <p:nvSpPr>
          <p:cNvPr id="12" name="Text 10"/>
          <p:cNvSpPr/>
          <p:nvPr/>
        </p:nvSpPr>
        <p:spPr>
          <a:xfrm>
            <a:off x="7727037" y="4183023"/>
            <a:ext cx="5888355"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10141"/>
                </a:solidFill>
                <a:latin typeface="Inter" pitchFamily="34" charset="0"/>
                <a:ea typeface="Inter" pitchFamily="34" charset="-122"/>
                <a:cs typeface="Inter" pitchFamily="34" charset="-120"/>
              </a:rPr>
              <a:t>Enhanced Bioavailability: Using nanocarriers to increase the absorption and bioavailability of active nutrients.</a:t>
            </a:r>
            <a:endParaRPr lang="en-US" sz="1550" dirty="0"/>
          </a:p>
        </p:txBody>
      </p:sp>
      <p:sp>
        <p:nvSpPr>
          <p:cNvPr id="13" name="Text 11"/>
          <p:cNvSpPr/>
          <p:nvPr/>
        </p:nvSpPr>
        <p:spPr>
          <a:xfrm>
            <a:off x="7727037" y="4887516"/>
            <a:ext cx="5888355"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10141"/>
                </a:solidFill>
                <a:latin typeface="Inter" pitchFamily="34" charset="0"/>
                <a:ea typeface="Inter" pitchFamily="34" charset="-122"/>
                <a:cs typeface="Inter" pitchFamily="34" charset="-120"/>
              </a:rPr>
              <a:t>Targeted Delivery: Designing nanoscale systems to deliver active compounds to specific organs or tissues.</a:t>
            </a:r>
            <a:endParaRPr lang="en-US" sz="1550" dirty="0"/>
          </a:p>
        </p:txBody>
      </p:sp>
      <p:sp>
        <p:nvSpPr>
          <p:cNvPr id="14" name="Text 12"/>
          <p:cNvSpPr/>
          <p:nvPr/>
        </p:nvSpPr>
        <p:spPr>
          <a:xfrm>
            <a:off x="7727037" y="5592008"/>
            <a:ext cx="5888355"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010141"/>
                </a:solidFill>
                <a:latin typeface="Inter" pitchFamily="34" charset="0"/>
                <a:ea typeface="Inter" pitchFamily="34" charset="-122"/>
                <a:cs typeface="Inter" pitchFamily="34" charset="-120"/>
              </a:rPr>
              <a:t>Improved Stability: Nanoencapsulation to protect sensitive compounds from environmental degradation.</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096816" y="595908"/>
            <a:ext cx="8436769" cy="454938"/>
          </a:xfrm>
          <a:prstGeom prst="rect">
            <a:avLst/>
          </a:prstGeom>
          <a:noFill/>
          <a:ln/>
        </p:spPr>
        <p:txBody>
          <a:bodyPr wrap="none" lIns="0" tIns="0" rIns="0" bIns="0" rtlCol="0" anchor="t"/>
          <a:lstStyle/>
          <a:p>
            <a:pPr algn="ctr" indent="0" marL="0">
              <a:lnSpc>
                <a:spcPts val="3550"/>
              </a:lnSpc>
              <a:buNone/>
            </a:pPr>
            <a:r>
              <a:rPr lang="en-US" sz="2850" b="1" dirty="0">
                <a:solidFill>
                  <a:srgbClr val="010141"/>
                </a:solidFill>
                <a:latin typeface="Inter Bold" pitchFamily="34" charset="0"/>
                <a:ea typeface="Inter Bold" pitchFamily="34" charset="-122"/>
                <a:cs typeface="Inter Bold" pitchFamily="34" charset="-120"/>
              </a:rPr>
              <a:t>Core Competencies and Distinctive Capabilities</a:t>
            </a:r>
            <a:endParaRPr lang="en-US" sz="2850" dirty="0"/>
          </a:p>
        </p:txBody>
      </p:sp>
      <p:sp>
        <p:nvSpPr>
          <p:cNvPr id="3" name="Text 1"/>
          <p:cNvSpPr/>
          <p:nvPr/>
        </p:nvSpPr>
        <p:spPr>
          <a:xfrm>
            <a:off x="727829" y="1414701"/>
            <a:ext cx="13174742" cy="581978"/>
          </a:xfrm>
          <a:prstGeom prst="rect">
            <a:avLst/>
          </a:prstGeom>
          <a:noFill/>
          <a:ln/>
        </p:spPr>
        <p:txBody>
          <a:bodyPr wrap="square" lIns="0" tIns="0" rIns="0" bIns="0" rtlCol="0" anchor="t"/>
          <a:lstStyle/>
          <a:p>
            <a:pPr algn="ctr" indent="0" marL="0">
              <a:lnSpc>
                <a:spcPts val="2250"/>
              </a:lnSpc>
              <a:buNone/>
            </a:pPr>
            <a:r>
              <a:rPr lang="en-US" sz="1400" dirty="0">
                <a:solidFill>
                  <a:srgbClr val="AFCBF8"/>
                </a:solidFill>
                <a:latin typeface="Inter" pitchFamily="34" charset="0"/>
                <a:ea typeface="Inter" pitchFamily="34" charset="-122"/>
                <a:cs typeface="Inter" pitchFamily="34" charset="-120"/>
              </a:rPr>
              <a:t>The success of AMETAZ GROUP in delivering superior Medical Foods services is attributable to a unique amalgamation of specialized team expertise spanning medicine, biotechnology, and technology:</a:t>
            </a:r>
            <a:endParaRPr lang="en-US" sz="1400" dirty="0"/>
          </a:p>
        </p:txBody>
      </p:sp>
      <p:pic>
        <p:nvPicPr>
          <p:cNvPr id="4" name="Image 0" descr="preencoded.png">    </p:cNvPr>
          <p:cNvPicPr>
            <a:picLocks noChangeAspect="1"/>
          </p:cNvPicPr>
          <p:nvPr/>
        </p:nvPicPr>
        <p:blipFill>
          <a:blip r:embed="rId1"/>
          <a:stretch>
            <a:fillRect/>
          </a:stretch>
        </p:blipFill>
        <p:spPr>
          <a:xfrm>
            <a:off x="727829" y="2201347"/>
            <a:ext cx="454819" cy="454819"/>
          </a:xfrm>
          <a:prstGeom prst="rect">
            <a:avLst/>
          </a:prstGeom>
        </p:spPr>
      </p:pic>
      <p:sp>
        <p:nvSpPr>
          <p:cNvPr id="5" name="Text 2"/>
          <p:cNvSpPr/>
          <p:nvPr/>
        </p:nvSpPr>
        <p:spPr>
          <a:xfrm>
            <a:off x="1410057" y="2309336"/>
            <a:ext cx="3680936"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Nutritional Science &amp; Metabolism</a:t>
            </a:r>
            <a:endParaRPr lang="en-US" sz="1750" dirty="0"/>
          </a:p>
        </p:txBody>
      </p:sp>
      <p:sp>
        <p:nvSpPr>
          <p:cNvPr id="6" name="Text 3"/>
          <p:cNvSpPr/>
          <p:nvPr/>
        </p:nvSpPr>
        <p:spPr>
          <a:xfrm>
            <a:off x="1410057" y="2702600"/>
            <a:ext cx="5791438" cy="1163955"/>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Expertise in human nutrition physiology and metabolism. Experience in designing medical food diets for specific clinical conditions. Proficiency in assessing nutritional status and identifying specific needs.</a:t>
            </a:r>
            <a:endParaRPr lang="en-US" sz="1400" dirty="0"/>
          </a:p>
        </p:txBody>
      </p:sp>
      <p:pic>
        <p:nvPicPr>
          <p:cNvPr id="7" name="Image 1" descr="preencoded.png">    </p:cNvPr>
          <p:cNvPicPr>
            <a:picLocks noChangeAspect="1"/>
          </p:cNvPicPr>
          <p:nvPr/>
        </p:nvPicPr>
        <p:blipFill>
          <a:blip r:embed="rId2"/>
          <a:stretch>
            <a:fillRect/>
          </a:stretch>
        </p:blipFill>
        <p:spPr>
          <a:xfrm>
            <a:off x="7428905" y="2201347"/>
            <a:ext cx="454819" cy="454819"/>
          </a:xfrm>
          <a:prstGeom prst="rect">
            <a:avLst/>
          </a:prstGeom>
        </p:spPr>
      </p:pic>
      <p:sp>
        <p:nvSpPr>
          <p:cNvPr id="8" name="Text 4"/>
          <p:cNvSpPr/>
          <p:nvPr/>
        </p:nvSpPr>
        <p:spPr>
          <a:xfrm>
            <a:off x="8111133" y="2309336"/>
            <a:ext cx="4118372"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Biotechnology &amp; Genetic Engineering</a:t>
            </a:r>
            <a:endParaRPr lang="en-US" sz="1750" dirty="0"/>
          </a:p>
        </p:txBody>
      </p:sp>
      <p:sp>
        <p:nvSpPr>
          <p:cNvPr id="9" name="Text 5"/>
          <p:cNvSpPr/>
          <p:nvPr/>
        </p:nvSpPr>
        <p:spPr>
          <a:xfrm>
            <a:off x="8111133" y="2702600"/>
            <a:ext cx="5791438" cy="1163955"/>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Deep knowledge of recombinant DNA technology and genetic engineering. Experience in producing biologically active compounds through biotechnological systems. Expertise in optimizing microbial strains for probiotic and enzyme production.</a:t>
            </a:r>
            <a:endParaRPr lang="en-US" sz="1400" dirty="0"/>
          </a:p>
        </p:txBody>
      </p:sp>
      <p:pic>
        <p:nvPicPr>
          <p:cNvPr id="10" name="Image 2" descr="preencoded.png">    </p:cNvPr>
          <p:cNvPicPr>
            <a:picLocks noChangeAspect="1"/>
          </p:cNvPicPr>
          <p:nvPr/>
        </p:nvPicPr>
        <p:blipFill>
          <a:blip r:embed="rId3"/>
          <a:stretch>
            <a:fillRect/>
          </a:stretch>
        </p:blipFill>
        <p:spPr>
          <a:xfrm>
            <a:off x="727829" y="4230410"/>
            <a:ext cx="454819" cy="454819"/>
          </a:xfrm>
          <a:prstGeom prst="rect">
            <a:avLst/>
          </a:prstGeom>
        </p:spPr>
      </p:pic>
      <p:sp>
        <p:nvSpPr>
          <p:cNvPr id="11" name="Text 6"/>
          <p:cNvSpPr/>
          <p:nvPr/>
        </p:nvSpPr>
        <p:spPr>
          <a:xfrm>
            <a:off x="1410057" y="4338399"/>
            <a:ext cx="4539734"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Pharmaceutical Chemistry &amp; Formulation</a:t>
            </a:r>
            <a:endParaRPr lang="en-US" sz="1750" dirty="0"/>
          </a:p>
        </p:txBody>
      </p:sp>
      <p:sp>
        <p:nvSpPr>
          <p:cNvPr id="12" name="Text 7"/>
          <p:cNvSpPr/>
          <p:nvPr/>
        </p:nvSpPr>
        <p:spPr>
          <a:xfrm>
            <a:off x="1410057" y="4731663"/>
            <a:ext cx="5791438" cy="872966"/>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Mastery of food and pharmaceutical chemistry. Experience in developing stable and bioavailable formulations. Proficiency in designing advanced drug delivery systems.</a:t>
            </a:r>
            <a:endParaRPr lang="en-US" sz="1400" dirty="0"/>
          </a:p>
        </p:txBody>
      </p:sp>
      <p:pic>
        <p:nvPicPr>
          <p:cNvPr id="13" name="Image 3" descr="preencoded.png">    </p:cNvPr>
          <p:cNvPicPr>
            <a:picLocks noChangeAspect="1"/>
          </p:cNvPicPr>
          <p:nvPr/>
        </p:nvPicPr>
        <p:blipFill>
          <a:blip r:embed="rId4"/>
          <a:stretch>
            <a:fillRect/>
          </a:stretch>
        </p:blipFill>
        <p:spPr>
          <a:xfrm>
            <a:off x="7428905" y="4230410"/>
            <a:ext cx="454819" cy="454819"/>
          </a:xfrm>
          <a:prstGeom prst="rect">
            <a:avLst/>
          </a:prstGeom>
        </p:spPr>
      </p:pic>
      <p:sp>
        <p:nvSpPr>
          <p:cNvPr id="14" name="Text 8"/>
          <p:cNvSpPr/>
          <p:nvPr/>
        </p:nvSpPr>
        <p:spPr>
          <a:xfrm>
            <a:off x="8111133" y="4338399"/>
            <a:ext cx="3539847"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Clinical Science &amp; Epidemiology</a:t>
            </a:r>
            <a:endParaRPr lang="en-US" sz="1750" dirty="0"/>
          </a:p>
        </p:txBody>
      </p:sp>
      <p:sp>
        <p:nvSpPr>
          <p:cNvPr id="15" name="Text 9"/>
          <p:cNvSpPr/>
          <p:nvPr/>
        </p:nvSpPr>
        <p:spPr>
          <a:xfrm>
            <a:off x="8111133" y="4731663"/>
            <a:ext cx="5791438" cy="872966"/>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Expertise in designing preclinical and clinical studies. Experience in clinical data management and statistical analysis. Proficiency in evaluating product efficacy and safety.</a:t>
            </a:r>
            <a:endParaRPr lang="en-US" sz="1400" dirty="0"/>
          </a:p>
        </p:txBody>
      </p:sp>
      <p:pic>
        <p:nvPicPr>
          <p:cNvPr id="16" name="Image 4" descr="preencoded.png">    </p:cNvPr>
          <p:cNvPicPr>
            <a:picLocks noChangeAspect="1"/>
          </p:cNvPicPr>
          <p:nvPr/>
        </p:nvPicPr>
        <p:blipFill>
          <a:blip r:embed="rId5"/>
          <a:stretch>
            <a:fillRect/>
          </a:stretch>
        </p:blipFill>
        <p:spPr>
          <a:xfrm>
            <a:off x="727829" y="5968484"/>
            <a:ext cx="454819" cy="454819"/>
          </a:xfrm>
          <a:prstGeom prst="rect">
            <a:avLst/>
          </a:prstGeom>
        </p:spPr>
      </p:pic>
      <p:sp>
        <p:nvSpPr>
          <p:cNvPr id="17" name="Text 10"/>
          <p:cNvSpPr/>
          <p:nvPr/>
        </p:nvSpPr>
        <p:spPr>
          <a:xfrm>
            <a:off x="1410057" y="6076474"/>
            <a:ext cx="4592122"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Regulatory Affairs &amp; Quality Management</a:t>
            </a:r>
            <a:endParaRPr lang="en-US" sz="1750" dirty="0"/>
          </a:p>
        </p:txBody>
      </p:sp>
      <p:sp>
        <p:nvSpPr>
          <p:cNvPr id="18" name="Text 11"/>
          <p:cNvSpPr/>
          <p:nvPr/>
        </p:nvSpPr>
        <p:spPr>
          <a:xfrm>
            <a:off x="1410057" y="6469737"/>
            <a:ext cx="5791438" cy="872966"/>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Deep knowledge of global Medical Foods regulations. Experience in preparing regulatory documentation and managing inspections. Expertise in implementing Quality Management Systems (QMS).</a:t>
            </a:r>
            <a:endParaRPr lang="en-US" sz="1400" dirty="0"/>
          </a:p>
        </p:txBody>
      </p:sp>
      <p:pic>
        <p:nvPicPr>
          <p:cNvPr id="19" name="Image 5" descr="preencoded.png">    </p:cNvPr>
          <p:cNvPicPr>
            <a:picLocks noChangeAspect="1"/>
          </p:cNvPicPr>
          <p:nvPr/>
        </p:nvPicPr>
        <p:blipFill>
          <a:blip r:embed="rId6"/>
          <a:stretch>
            <a:fillRect/>
          </a:stretch>
        </p:blipFill>
        <p:spPr>
          <a:xfrm>
            <a:off x="7428905" y="5968484"/>
            <a:ext cx="454819" cy="454819"/>
          </a:xfrm>
          <a:prstGeom prst="rect">
            <a:avLst/>
          </a:prstGeom>
        </p:spPr>
      </p:pic>
      <p:sp>
        <p:nvSpPr>
          <p:cNvPr id="20" name="Text 12"/>
          <p:cNvSpPr/>
          <p:nvPr/>
        </p:nvSpPr>
        <p:spPr>
          <a:xfrm>
            <a:off x="8111133" y="6076474"/>
            <a:ext cx="3475434" cy="284202"/>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Marketing &amp; Commercialization</a:t>
            </a:r>
            <a:endParaRPr lang="en-US" sz="1750" dirty="0"/>
          </a:p>
        </p:txBody>
      </p:sp>
      <p:sp>
        <p:nvSpPr>
          <p:cNvPr id="21" name="Text 13"/>
          <p:cNvSpPr/>
          <p:nvPr/>
        </p:nvSpPr>
        <p:spPr>
          <a:xfrm>
            <a:off x="8111133" y="6469737"/>
            <a:ext cx="5791438" cy="1163955"/>
          </a:xfrm>
          <a:prstGeom prst="rect">
            <a:avLst/>
          </a:prstGeom>
          <a:noFill/>
          <a:ln/>
        </p:spPr>
        <p:txBody>
          <a:bodyPr wrap="square" lIns="0" tIns="0" rIns="0" bIns="0" rtlCol="0" anchor="t"/>
          <a:lstStyle/>
          <a:p>
            <a:pPr algn="ctr" indent="0" marL="0">
              <a:lnSpc>
                <a:spcPts val="2250"/>
              </a:lnSpc>
              <a:buNone/>
            </a:pPr>
            <a:r>
              <a:rPr lang="en-US" sz="1400" dirty="0">
                <a:solidFill>
                  <a:srgbClr val="010141"/>
                </a:solidFill>
                <a:latin typeface="Inter" pitchFamily="34" charset="0"/>
                <a:ea typeface="Inter" pitchFamily="34" charset="-122"/>
                <a:cs typeface="Inter" pitchFamily="34" charset="-120"/>
              </a:rPr>
              <a:t>Deep understanding of health markets and consumer behavior. Experience in developing marketing strategies for medical products. Proficiency in educating the medical community and raising public awareness.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894898" y="458033"/>
            <a:ext cx="4840486" cy="324802"/>
          </a:xfrm>
          <a:prstGeom prst="rect">
            <a:avLst/>
          </a:prstGeom>
          <a:noFill/>
          <a:ln/>
        </p:spPr>
        <p:txBody>
          <a:bodyPr wrap="none" lIns="0" tIns="0" rIns="0" bIns="0" rtlCol="0" anchor="t"/>
          <a:lstStyle/>
          <a:p>
            <a:pPr algn="ctr" indent="0" marL="0">
              <a:lnSpc>
                <a:spcPts val="2550"/>
              </a:lnSpc>
              <a:buNone/>
            </a:pPr>
            <a:r>
              <a:rPr lang="en-US" sz="2000" b="1" dirty="0">
                <a:solidFill>
                  <a:srgbClr val="010141"/>
                </a:solidFill>
                <a:latin typeface="Inter Bold" pitchFamily="34" charset="0"/>
                <a:ea typeface="Inter Bold" pitchFamily="34" charset="-122"/>
                <a:cs typeface="Inter Bold" pitchFamily="34" charset="-120"/>
              </a:rPr>
              <a:t>Strategic Advantages of Collaboration</a:t>
            </a:r>
            <a:endParaRPr lang="en-US" sz="2000" dirty="0"/>
          </a:p>
        </p:txBody>
      </p:sp>
      <p:sp>
        <p:nvSpPr>
          <p:cNvPr id="3" name="Text 1"/>
          <p:cNvSpPr/>
          <p:nvPr/>
        </p:nvSpPr>
        <p:spPr>
          <a:xfrm>
            <a:off x="519827" y="1042749"/>
            <a:ext cx="13590746" cy="208002"/>
          </a:xfrm>
          <a:prstGeom prst="rect">
            <a:avLst/>
          </a:prstGeom>
          <a:noFill/>
          <a:ln/>
        </p:spPr>
        <p:txBody>
          <a:bodyPr wrap="none" lIns="0" tIns="0" rIns="0" bIns="0" rtlCol="0" anchor="t"/>
          <a:lstStyle/>
          <a:p>
            <a:pPr algn="ctr" indent="0" marL="0">
              <a:lnSpc>
                <a:spcPts val="1600"/>
              </a:lnSpc>
              <a:buNone/>
            </a:pPr>
            <a:r>
              <a:rPr lang="en-US" sz="1000" dirty="0">
                <a:solidFill>
                  <a:srgbClr val="AFCBF8"/>
                </a:solidFill>
                <a:latin typeface="Inter" pitchFamily="34" charset="0"/>
                <a:ea typeface="Inter" pitchFamily="34" charset="-122"/>
                <a:cs typeface="Inter" pitchFamily="34" charset="-120"/>
              </a:rPr>
              <a:t>Partnering with AMETAZ GROUP in the Medical Foods sector offers numerous strategic advantages:</a:t>
            </a:r>
            <a:endParaRPr lang="en-US" sz="1000" dirty="0"/>
          </a:p>
        </p:txBody>
      </p:sp>
      <p:sp>
        <p:nvSpPr>
          <p:cNvPr id="4" name="Shape 2"/>
          <p:cNvSpPr/>
          <p:nvPr/>
        </p:nvSpPr>
        <p:spPr>
          <a:xfrm>
            <a:off x="519827" y="1543169"/>
            <a:ext cx="6636901" cy="1024057"/>
          </a:xfrm>
          <a:prstGeom prst="roundRect">
            <a:avLst>
              <a:gd name="adj" fmla="val 5331"/>
            </a:avLst>
          </a:prstGeom>
          <a:solidFill>
            <a:srgbClr val="DBE7F0"/>
          </a:solidFill>
          <a:ln w="7620">
            <a:solidFill>
              <a:srgbClr val="C1CDD6"/>
            </a:solidFill>
            <a:prstDash val="solid"/>
          </a:ln>
        </p:spPr>
      </p:sp>
      <p:sp>
        <p:nvSpPr>
          <p:cNvPr id="5" name="Text 3"/>
          <p:cNvSpPr/>
          <p:nvPr/>
        </p:nvSpPr>
        <p:spPr>
          <a:xfrm>
            <a:off x="2777014" y="1680686"/>
            <a:ext cx="2122408"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Multidisciplinary Expertise</a:t>
            </a:r>
            <a:endParaRPr lang="en-US" sz="1250" dirty="0"/>
          </a:p>
        </p:txBody>
      </p:sp>
      <p:sp>
        <p:nvSpPr>
          <p:cNvPr id="6" name="Text 4"/>
          <p:cNvSpPr/>
          <p:nvPr/>
        </p:nvSpPr>
        <p:spPr>
          <a:xfrm>
            <a:off x="657344" y="2013704"/>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Access to a unique blend of medical knowledge, biotechnology, and technological proficiency to deliver comprehensive and integrated solutions.</a:t>
            </a:r>
            <a:endParaRPr lang="en-US" sz="1000" dirty="0"/>
          </a:p>
        </p:txBody>
      </p:sp>
      <p:sp>
        <p:nvSpPr>
          <p:cNvPr id="7" name="Shape 5"/>
          <p:cNvSpPr/>
          <p:nvPr/>
        </p:nvSpPr>
        <p:spPr>
          <a:xfrm>
            <a:off x="519827" y="2697123"/>
            <a:ext cx="6636901" cy="1024057"/>
          </a:xfrm>
          <a:prstGeom prst="roundRect">
            <a:avLst>
              <a:gd name="adj" fmla="val 5331"/>
            </a:avLst>
          </a:prstGeom>
          <a:solidFill>
            <a:srgbClr val="DBE7F0"/>
          </a:solidFill>
          <a:ln w="7620">
            <a:solidFill>
              <a:srgbClr val="C1CDD6"/>
            </a:solidFill>
            <a:prstDash val="solid"/>
          </a:ln>
        </p:spPr>
      </p:sp>
      <p:sp>
        <p:nvSpPr>
          <p:cNvPr id="8" name="Text 6"/>
          <p:cNvSpPr/>
          <p:nvPr/>
        </p:nvSpPr>
        <p:spPr>
          <a:xfrm>
            <a:off x="3025973" y="2834640"/>
            <a:ext cx="1624608"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Risk Reduction</a:t>
            </a:r>
            <a:endParaRPr lang="en-US" sz="1250" dirty="0"/>
          </a:p>
        </p:txBody>
      </p:sp>
      <p:sp>
        <p:nvSpPr>
          <p:cNvPr id="9" name="Text 7"/>
          <p:cNvSpPr/>
          <p:nvPr/>
        </p:nvSpPr>
        <p:spPr>
          <a:xfrm>
            <a:off x="657344" y="3167658"/>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The use of proven methodologies and team expertise significantly reduces technical, regulatory, and clinical risks in product development.</a:t>
            </a:r>
            <a:endParaRPr lang="en-US" sz="1000" dirty="0"/>
          </a:p>
        </p:txBody>
      </p:sp>
      <p:sp>
        <p:nvSpPr>
          <p:cNvPr id="10" name="Shape 8"/>
          <p:cNvSpPr/>
          <p:nvPr/>
        </p:nvSpPr>
        <p:spPr>
          <a:xfrm>
            <a:off x="519827" y="3851077"/>
            <a:ext cx="6636901" cy="1024057"/>
          </a:xfrm>
          <a:prstGeom prst="roundRect">
            <a:avLst>
              <a:gd name="adj" fmla="val 5331"/>
            </a:avLst>
          </a:prstGeom>
          <a:solidFill>
            <a:srgbClr val="DBE7F0"/>
          </a:solidFill>
          <a:ln w="7620">
            <a:solidFill>
              <a:srgbClr val="C1CDD6"/>
            </a:solidFill>
            <a:prstDash val="solid"/>
          </a:ln>
        </p:spPr>
      </p:sp>
      <p:sp>
        <p:nvSpPr>
          <p:cNvPr id="11" name="Text 9"/>
          <p:cNvSpPr/>
          <p:nvPr/>
        </p:nvSpPr>
        <p:spPr>
          <a:xfrm>
            <a:off x="2704386" y="3988594"/>
            <a:ext cx="2267664"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Accelerated Time-to-Market</a:t>
            </a:r>
            <a:endParaRPr lang="en-US" sz="1250" dirty="0"/>
          </a:p>
        </p:txBody>
      </p:sp>
      <p:sp>
        <p:nvSpPr>
          <p:cNvPr id="12" name="Text 10"/>
          <p:cNvSpPr/>
          <p:nvPr/>
        </p:nvSpPr>
        <p:spPr>
          <a:xfrm>
            <a:off x="657344" y="4321612"/>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Optimizing development and regulatory processes shortens the time-to-market for products and enhances competitive advantage.</a:t>
            </a:r>
            <a:endParaRPr lang="en-US" sz="1000" dirty="0"/>
          </a:p>
        </p:txBody>
      </p:sp>
      <p:sp>
        <p:nvSpPr>
          <p:cNvPr id="13" name="Shape 11"/>
          <p:cNvSpPr/>
          <p:nvPr/>
        </p:nvSpPr>
        <p:spPr>
          <a:xfrm>
            <a:off x="7481292" y="1543169"/>
            <a:ext cx="6636901" cy="1024057"/>
          </a:xfrm>
          <a:prstGeom prst="roundRect">
            <a:avLst>
              <a:gd name="adj" fmla="val 5331"/>
            </a:avLst>
          </a:prstGeom>
          <a:solidFill>
            <a:srgbClr val="DBE7F0"/>
          </a:solidFill>
          <a:ln w="7620">
            <a:solidFill>
              <a:srgbClr val="C1CDD6"/>
            </a:solidFill>
            <a:prstDash val="solid"/>
          </a:ln>
        </p:spPr>
      </p:sp>
      <p:sp>
        <p:nvSpPr>
          <p:cNvPr id="14" name="Text 12"/>
          <p:cNvSpPr/>
          <p:nvPr/>
        </p:nvSpPr>
        <p:spPr>
          <a:xfrm>
            <a:off x="9803368" y="1680686"/>
            <a:ext cx="1992749"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Technological Innovation</a:t>
            </a:r>
            <a:endParaRPr lang="en-US" sz="1250" dirty="0"/>
          </a:p>
        </p:txBody>
      </p:sp>
      <p:sp>
        <p:nvSpPr>
          <p:cNvPr id="15" name="Text 13"/>
          <p:cNvSpPr/>
          <p:nvPr/>
        </p:nvSpPr>
        <p:spPr>
          <a:xfrm>
            <a:off x="7618809" y="2013704"/>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Leveraging the latest technologies in biotechnology, nanotechnology, and artificial intelligence enables the creation of innovative products.</a:t>
            </a:r>
            <a:endParaRPr lang="en-US" sz="1000" dirty="0"/>
          </a:p>
        </p:txBody>
      </p:sp>
      <p:sp>
        <p:nvSpPr>
          <p:cNvPr id="16" name="Shape 14"/>
          <p:cNvSpPr/>
          <p:nvPr/>
        </p:nvSpPr>
        <p:spPr>
          <a:xfrm>
            <a:off x="7481292" y="2697123"/>
            <a:ext cx="6636901" cy="1024057"/>
          </a:xfrm>
          <a:prstGeom prst="roundRect">
            <a:avLst>
              <a:gd name="adj" fmla="val 5331"/>
            </a:avLst>
          </a:prstGeom>
          <a:solidFill>
            <a:srgbClr val="DBE7F0"/>
          </a:solidFill>
          <a:ln w="7620">
            <a:solidFill>
              <a:srgbClr val="C1CDD6"/>
            </a:solidFill>
            <a:prstDash val="solid"/>
          </a:ln>
        </p:spPr>
      </p:sp>
      <p:sp>
        <p:nvSpPr>
          <p:cNvPr id="17" name="Text 15"/>
          <p:cNvSpPr/>
          <p:nvPr/>
        </p:nvSpPr>
        <p:spPr>
          <a:xfrm>
            <a:off x="9872901" y="2834640"/>
            <a:ext cx="1853565"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Global Network Access</a:t>
            </a:r>
            <a:endParaRPr lang="en-US" sz="1250" dirty="0"/>
          </a:p>
        </p:txBody>
      </p:sp>
      <p:sp>
        <p:nvSpPr>
          <p:cNvPr id="18" name="Text 16"/>
          <p:cNvSpPr/>
          <p:nvPr/>
        </p:nvSpPr>
        <p:spPr>
          <a:xfrm>
            <a:off x="7618809" y="3167658"/>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Access to an extensive network of research centers, manufacturers, and international distributors enriches collaboration benefits.</a:t>
            </a:r>
            <a:endParaRPr lang="en-US" sz="1000" dirty="0"/>
          </a:p>
        </p:txBody>
      </p:sp>
      <p:sp>
        <p:nvSpPr>
          <p:cNvPr id="19" name="Shape 17"/>
          <p:cNvSpPr/>
          <p:nvPr/>
        </p:nvSpPr>
        <p:spPr>
          <a:xfrm>
            <a:off x="7481292" y="3851077"/>
            <a:ext cx="6636901" cy="1024057"/>
          </a:xfrm>
          <a:prstGeom prst="roundRect">
            <a:avLst>
              <a:gd name="adj" fmla="val 5331"/>
            </a:avLst>
          </a:prstGeom>
          <a:solidFill>
            <a:srgbClr val="DBE7F0"/>
          </a:solidFill>
          <a:ln w="7620">
            <a:solidFill>
              <a:srgbClr val="C1CDD6"/>
            </a:solidFill>
            <a:prstDash val="solid"/>
          </a:ln>
        </p:spPr>
      </p:sp>
      <p:sp>
        <p:nvSpPr>
          <p:cNvPr id="20" name="Text 18"/>
          <p:cNvSpPr/>
          <p:nvPr/>
        </p:nvSpPr>
        <p:spPr>
          <a:xfrm>
            <a:off x="9987439" y="3988594"/>
            <a:ext cx="1624608"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Long-term Support</a:t>
            </a:r>
            <a:endParaRPr lang="en-US" sz="1250" dirty="0"/>
          </a:p>
        </p:txBody>
      </p:sp>
      <p:sp>
        <p:nvSpPr>
          <p:cNvPr id="21" name="Text 19"/>
          <p:cNvSpPr/>
          <p:nvPr/>
        </p:nvSpPr>
        <p:spPr>
          <a:xfrm>
            <a:off x="7618809" y="4321612"/>
            <a:ext cx="6361867"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Continuous advisory and post-launch support services ensure long-term success and positive impact on patient quality of life.</a:t>
            </a:r>
            <a:endParaRPr lang="en-US" sz="1000" dirty="0"/>
          </a:p>
        </p:txBody>
      </p:sp>
      <p:sp>
        <p:nvSpPr>
          <p:cNvPr id="22" name="Text 20"/>
          <p:cNvSpPr/>
          <p:nvPr/>
        </p:nvSpPr>
        <p:spPr>
          <a:xfrm>
            <a:off x="4827151" y="5216247"/>
            <a:ext cx="4976098" cy="243602"/>
          </a:xfrm>
          <a:prstGeom prst="rect">
            <a:avLst/>
          </a:prstGeom>
          <a:noFill/>
          <a:ln/>
        </p:spPr>
        <p:txBody>
          <a:bodyPr wrap="none" lIns="0" tIns="0" rIns="0" bIns="0" rtlCol="0" anchor="t"/>
          <a:lstStyle/>
          <a:p>
            <a:pPr algn="ctr" indent="0" marL="0">
              <a:lnSpc>
                <a:spcPts val="1900"/>
              </a:lnSpc>
              <a:buNone/>
            </a:pPr>
            <a:r>
              <a:rPr lang="en-US" sz="1500" b="1" dirty="0">
                <a:solidFill>
                  <a:srgbClr val="010141"/>
                </a:solidFill>
                <a:latin typeface="Inter Bold" pitchFamily="34" charset="0"/>
                <a:ea typeface="Inter Bold" pitchFamily="34" charset="-122"/>
                <a:cs typeface="Inter Bold" pitchFamily="34" charset="-120"/>
              </a:rPr>
              <a:t>A Commitment to Responsible Nutritional Innovation</a:t>
            </a:r>
            <a:endParaRPr lang="en-US" sz="1500" dirty="0"/>
          </a:p>
        </p:txBody>
      </p:sp>
      <p:sp>
        <p:nvSpPr>
          <p:cNvPr id="23" name="Text 21"/>
          <p:cNvSpPr/>
          <p:nvPr/>
        </p:nvSpPr>
        <p:spPr>
          <a:xfrm>
            <a:off x="519827" y="5654754"/>
            <a:ext cx="13590746" cy="208002"/>
          </a:xfrm>
          <a:prstGeom prst="rect">
            <a:avLst/>
          </a:prstGeom>
          <a:noFill/>
          <a:ln/>
        </p:spPr>
        <p:txBody>
          <a:bodyPr wrap="none" lIns="0" tIns="0" rIns="0" bIns="0" rtlCol="0" anchor="t"/>
          <a:lstStyle/>
          <a:p>
            <a:pPr algn="ctr" indent="0" marL="0">
              <a:lnSpc>
                <a:spcPts val="1600"/>
              </a:lnSpc>
              <a:buNone/>
            </a:pPr>
            <a:r>
              <a:rPr lang="en-US" sz="1000" dirty="0">
                <a:solidFill>
                  <a:srgbClr val="366183"/>
                </a:solidFill>
                <a:latin typeface="Inter" pitchFamily="34" charset="0"/>
                <a:ea typeface="Inter" pitchFamily="34" charset="-122"/>
                <a:cs typeface="Inter" pitchFamily="34" charset="-120"/>
              </a:rPr>
              <a:t>AMETAZ GROUP</a:t>
            </a:r>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 views Medical Foods not merely as commercial products but as instruments for creating a positive impact on society and the environment. This commitment is manifested in three principal domains:</a:t>
            </a:r>
            <a:endParaRPr lang="en-US" sz="1000" dirty="0"/>
          </a:p>
        </p:txBody>
      </p:sp>
      <p:sp>
        <p:nvSpPr>
          <p:cNvPr id="24" name="Shape 22"/>
          <p:cNvSpPr/>
          <p:nvPr/>
        </p:nvSpPr>
        <p:spPr>
          <a:xfrm>
            <a:off x="519827" y="6008965"/>
            <a:ext cx="4443651" cy="389811"/>
          </a:xfrm>
          <a:prstGeom prst="roundRect">
            <a:avLst>
              <a:gd name="adj" fmla="val 480140"/>
            </a:avLst>
          </a:prstGeom>
          <a:solidFill>
            <a:srgbClr val="DBE7F0"/>
          </a:solidFill>
          <a:ln w="7620">
            <a:solidFill>
              <a:srgbClr val="C1CDD6"/>
            </a:solidFill>
            <a:prstDash val="solid"/>
          </a:ln>
        </p:spPr>
      </p:sp>
      <p:pic>
        <p:nvPicPr>
          <p:cNvPr id="25" name="Image 0" descr="preencoded.png">    </p:cNvPr>
          <p:cNvPicPr>
            <a:picLocks noChangeAspect="1"/>
          </p:cNvPicPr>
          <p:nvPr/>
        </p:nvPicPr>
        <p:blipFill>
          <a:blip r:embed="rId1"/>
          <a:stretch>
            <a:fillRect/>
          </a:stretch>
        </p:blipFill>
        <p:spPr>
          <a:xfrm>
            <a:off x="2644140" y="6082070"/>
            <a:ext cx="194905" cy="243602"/>
          </a:xfrm>
          <a:prstGeom prst="rect">
            <a:avLst/>
          </a:prstGeom>
        </p:spPr>
      </p:pic>
      <p:sp>
        <p:nvSpPr>
          <p:cNvPr id="26" name="Text 23"/>
          <p:cNvSpPr/>
          <p:nvPr/>
        </p:nvSpPr>
        <p:spPr>
          <a:xfrm>
            <a:off x="1819513" y="6528673"/>
            <a:ext cx="1844159"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Sustainable Production</a:t>
            </a:r>
            <a:endParaRPr lang="en-US" sz="1250" dirty="0"/>
          </a:p>
        </p:txBody>
      </p:sp>
      <p:sp>
        <p:nvSpPr>
          <p:cNvPr id="27" name="Text 24"/>
          <p:cNvSpPr/>
          <p:nvPr/>
        </p:nvSpPr>
        <p:spPr>
          <a:xfrm>
            <a:off x="649724" y="6809661"/>
            <a:ext cx="4183856" cy="624007"/>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Using sustainable, renewable raw materials, optimizing energy and water consumption in manufacturing processes, and reducing waste through efficient production and material recycling.</a:t>
            </a:r>
            <a:endParaRPr lang="en-US" sz="1000" dirty="0"/>
          </a:p>
        </p:txBody>
      </p:sp>
      <p:sp>
        <p:nvSpPr>
          <p:cNvPr id="28" name="Shape 25"/>
          <p:cNvSpPr/>
          <p:nvPr/>
        </p:nvSpPr>
        <p:spPr>
          <a:xfrm>
            <a:off x="5093375" y="6008965"/>
            <a:ext cx="4443651" cy="389811"/>
          </a:xfrm>
          <a:prstGeom prst="roundRect">
            <a:avLst>
              <a:gd name="adj" fmla="val 480140"/>
            </a:avLst>
          </a:prstGeom>
          <a:solidFill>
            <a:srgbClr val="DBE7F0"/>
          </a:solidFill>
          <a:ln w="7620">
            <a:solidFill>
              <a:srgbClr val="C1CDD6"/>
            </a:solidFill>
            <a:prstDash val="solid"/>
          </a:ln>
        </p:spPr>
      </p:sp>
      <p:pic>
        <p:nvPicPr>
          <p:cNvPr id="29" name="Image 1" descr="preencoded.png">    </p:cNvPr>
          <p:cNvPicPr>
            <a:picLocks noChangeAspect="1"/>
          </p:cNvPicPr>
          <p:nvPr/>
        </p:nvPicPr>
        <p:blipFill>
          <a:blip r:embed="rId2"/>
          <a:stretch>
            <a:fillRect/>
          </a:stretch>
        </p:blipFill>
        <p:spPr>
          <a:xfrm>
            <a:off x="7217688" y="6082070"/>
            <a:ext cx="194905" cy="243602"/>
          </a:xfrm>
          <a:prstGeom prst="rect">
            <a:avLst/>
          </a:prstGeom>
        </p:spPr>
      </p:pic>
      <p:sp>
        <p:nvSpPr>
          <p:cNvPr id="30" name="Text 26"/>
          <p:cNvSpPr/>
          <p:nvPr/>
        </p:nvSpPr>
        <p:spPr>
          <a:xfrm>
            <a:off x="6350437" y="6528673"/>
            <a:ext cx="1929408"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Equitable Health Access</a:t>
            </a:r>
            <a:endParaRPr lang="en-US" sz="1250" dirty="0"/>
          </a:p>
        </p:txBody>
      </p:sp>
      <p:sp>
        <p:nvSpPr>
          <p:cNvPr id="31" name="Text 27"/>
          <p:cNvSpPr/>
          <p:nvPr/>
        </p:nvSpPr>
        <p:spPr>
          <a:xfrm>
            <a:off x="5223272" y="6809661"/>
            <a:ext cx="4183856" cy="624007"/>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Developing affordably priced products to increase accessibility, supporting nutritional programs in underserved regions, and promoting the responsible use of health resources.</a:t>
            </a:r>
            <a:endParaRPr lang="en-US" sz="1000" dirty="0"/>
          </a:p>
        </p:txBody>
      </p:sp>
      <p:sp>
        <p:nvSpPr>
          <p:cNvPr id="32" name="Shape 28"/>
          <p:cNvSpPr/>
          <p:nvPr/>
        </p:nvSpPr>
        <p:spPr>
          <a:xfrm>
            <a:off x="9666923" y="6008965"/>
            <a:ext cx="4443651" cy="389811"/>
          </a:xfrm>
          <a:prstGeom prst="roundRect">
            <a:avLst>
              <a:gd name="adj" fmla="val 480140"/>
            </a:avLst>
          </a:prstGeom>
          <a:solidFill>
            <a:srgbClr val="DBE7F0"/>
          </a:solidFill>
          <a:ln w="7620">
            <a:solidFill>
              <a:srgbClr val="C1CDD6"/>
            </a:solidFill>
            <a:prstDash val="solid"/>
          </a:ln>
        </p:spPr>
      </p:sp>
      <p:pic>
        <p:nvPicPr>
          <p:cNvPr id="33" name="Image 2" descr="preencoded.png">    </p:cNvPr>
          <p:cNvPicPr>
            <a:picLocks noChangeAspect="1"/>
          </p:cNvPicPr>
          <p:nvPr/>
        </p:nvPicPr>
        <p:blipFill>
          <a:blip r:embed="rId3"/>
          <a:stretch>
            <a:fillRect/>
          </a:stretch>
        </p:blipFill>
        <p:spPr>
          <a:xfrm>
            <a:off x="11791236" y="6082070"/>
            <a:ext cx="194905" cy="243602"/>
          </a:xfrm>
          <a:prstGeom prst="rect">
            <a:avLst/>
          </a:prstGeom>
        </p:spPr>
      </p:pic>
      <p:sp>
        <p:nvSpPr>
          <p:cNvPr id="34" name="Text 29"/>
          <p:cNvSpPr/>
          <p:nvPr/>
        </p:nvSpPr>
        <p:spPr>
          <a:xfrm>
            <a:off x="10487382" y="6528673"/>
            <a:ext cx="2802612"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Transparency &amp; Professional Ethics</a:t>
            </a:r>
            <a:endParaRPr lang="en-US" sz="1250" dirty="0"/>
          </a:p>
        </p:txBody>
      </p:sp>
      <p:sp>
        <p:nvSpPr>
          <p:cNvPr id="35" name="Text 30"/>
          <p:cNvSpPr/>
          <p:nvPr/>
        </p:nvSpPr>
        <p:spPr>
          <a:xfrm>
            <a:off x="9796820" y="6809661"/>
            <a:ext cx="4183856" cy="832009"/>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Full transparency regarding product compositions and sources, adherence to ethical principles in research and development, and a commitment to combating commercial malpractices in the health sector.</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2025-08-31T20:41:51Z</dcterms:created>
  <dcterms:modified xsi:type="dcterms:W3CDTF">2025-08-31T20:41:51Z</dcterms:modified>
</cp:coreProperties>
</file>