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099A7"/>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66183"/>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39FA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39FA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939FA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39FA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6618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ametazgroup.com" TargetMode="External"/><Relationship Id="rId5" Type="http://schemas.openxmlformats.org/officeDocument/2006/relationships/hyperlink" Target="mailto:invest@ametazgroup.com"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image" Target="../media/image-1-3.png"/><Relationship Id="rId6" Type="http://schemas.openxmlformats.org/officeDocument/2006/relationships/slideLayout" Target="../slideLayouts/slideLayout2.xml"/><Relationship Id="rId7"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hyperlink" Target="mailto:contact@ametazgroup.com" TargetMode="External"/><Relationship Id="rId2" Type="http://schemas.openxmlformats.org/officeDocument/2006/relationships/hyperlink" Target="mailto:invest@ametazgroup.com" TargetMode="External"/><Relationship Id="rId4" Type="http://schemas.openxmlformats.org/officeDocument/2006/relationships/hyperlink" Target="mailto:contact@ametazgroup.com" TargetMode="External"/><Relationship Id="rId3" Type="http://schemas.openxmlformats.org/officeDocument/2006/relationships/image" Target="../media/image-10-1.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1148358" y="819388"/>
            <a:ext cx="6847284" cy="855821"/>
          </a:xfrm>
          <a:prstGeom prst="rect">
            <a:avLst/>
          </a:prstGeom>
          <a:noFill/>
          <a:ln/>
        </p:spPr>
        <p:txBody>
          <a:bodyPr wrap="none" lIns="0" tIns="0" rIns="0" bIns="0" rtlCol="0" anchor="t"/>
          <a:lstStyle/>
          <a:p>
            <a:pPr algn="ctr" indent="0" marL="0">
              <a:lnSpc>
                <a:spcPts val="6700"/>
              </a:lnSpc>
              <a:buNone/>
            </a:pPr>
            <a:r>
              <a:rPr lang="en-US" sz="5350" b="1" dirty="0">
                <a:solidFill>
                  <a:srgbClr val="366183"/>
                </a:solidFill>
                <a:latin typeface="Inter Bold" pitchFamily="34" charset="0"/>
                <a:ea typeface="Inter Bold" pitchFamily="34" charset="-122"/>
                <a:cs typeface="Inter Bold" pitchFamily="34" charset="-120"/>
              </a:rPr>
              <a:t>AMETAZ GROUP</a:t>
            </a:r>
            <a:endParaRPr lang="en-US" sz="5350" dirty="0"/>
          </a:p>
        </p:txBody>
      </p:sp>
      <p:sp>
        <p:nvSpPr>
          <p:cNvPr id="4" name="Text 1"/>
          <p:cNvSpPr/>
          <p:nvPr/>
        </p:nvSpPr>
        <p:spPr>
          <a:xfrm>
            <a:off x="793790" y="1972866"/>
            <a:ext cx="7556421" cy="3100388"/>
          </a:xfrm>
          <a:prstGeom prst="rect">
            <a:avLst/>
          </a:prstGeom>
          <a:noFill/>
          <a:ln/>
        </p:spPr>
        <p:txBody>
          <a:bodyPr wrap="square" lIns="0" tIns="0" rIns="0" bIns="0" rtlCol="0" anchor="t"/>
          <a:lstStyle/>
          <a:p>
            <a:pPr algn="ctr" indent="0" marL="0">
              <a:lnSpc>
                <a:spcPts val="4850"/>
              </a:lnSpc>
              <a:buNone/>
            </a:pPr>
            <a:r>
              <a:rPr lang="en-US" sz="3900" b="1" dirty="0">
                <a:solidFill>
                  <a:srgbClr val="010141"/>
                </a:solidFill>
                <a:latin typeface="Inter Bold" pitchFamily="34" charset="0"/>
                <a:ea typeface="Inter Bold" pitchFamily="34" charset="-122"/>
                <a:cs typeface="Inter Bold" pitchFamily="34" charset="-120"/>
              </a:rPr>
              <a:t>Orchestrating Global Transformation Through Strategic Integration, Technological Prowess, and Unwavering Vision</a:t>
            </a:r>
            <a:endParaRPr lang="en-US" sz="3900" dirty="0"/>
          </a:p>
        </p:txBody>
      </p:sp>
      <p:sp>
        <p:nvSpPr>
          <p:cNvPr id="5" name="Text 2"/>
          <p:cNvSpPr/>
          <p:nvPr/>
        </p:nvSpPr>
        <p:spPr>
          <a:xfrm>
            <a:off x="793790" y="5370909"/>
            <a:ext cx="7556421" cy="127015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 an era defined by unprecedented volatility, rapid technological acceleration, and an urgent global call for sustainable progress, AMETAZ GROUP has positioned itself as a vanguard of transformation—a catalyst for meaningful, enduring change across the world's most critical industries.</a:t>
            </a:r>
            <a:endParaRPr lang="en-US" sz="1550" dirty="0"/>
          </a:p>
        </p:txBody>
      </p:sp>
      <p:pic>
        <p:nvPicPr>
          <p:cNvPr id="6" name="Image 1" descr="preencoded.png">
            <a:hlinkClick r:id="rId3" tooltip=""/>
          </p:cNvPr>
          <p:cNvPicPr>
            <a:picLocks noChangeAspect="1"/>
          </p:cNvPicPr>
          <p:nvPr/>
        </p:nvPicPr>
        <p:blipFill>
          <a:blip r:embed="rId2"/>
          <a:stretch>
            <a:fillRect/>
          </a:stretch>
        </p:blipFill>
        <p:spPr>
          <a:xfrm>
            <a:off x="2376130" y="6864310"/>
            <a:ext cx="1460421" cy="545783"/>
          </a:xfrm>
          <a:prstGeom prst="rect">
            <a:avLst/>
          </a:prstGeom>
        </p:spPr>
      </p:pic>
      <p:pic>
        <p:nvPicPr>
          <p:cNvPr id="7" name="Image 2" descr="preencoded.png">
            <a:hlinkClick r:id="rId5" tooltip=""/>
          </p:cNvPr>
          <p:cNvPicPr>
            <a:picLocks noChangeAspect="1"/>
          </p:cNvPicPr>
          <p:nvPr/>
        </p:nvPicPr>
        <p:blipFill>
          <a:blip r:embed="rId4"/>
          <a:stretch>
            <a:fillRect/>
          </a:stretch>
        </p:blipFill>
        <p:spPr>
          <a:xfrm>
            <a:off x="3935730" y="6864310"/>
            <a:ext cx="2832140" cy="545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896803" y="1358979"/>
            <a:ext cx="4836676" cy="496133"/>
          </a:xfrm>
          <a:prstGeom prst="rect">
            <a:avLst/>
          </a:prstGeom>
          <a:noFill/>
          <a:ln/>
        </p:spPr>
        <p:txBody>
          <a:bodyPr wrap="none" lIns="0" tIns="0" rIns="0" bIns="0" rtlCol="0" anchor="t"/>
          <a:lstStyle/>
          <a:p>
            <a:pPr algn="ctr" indent="0" marL="0">
              <a:lnSpc>
                <a:spcPts val="3900"/>
              </a:lnSpc>
              <a:buNone/>
            </a:pPr>
            <a:r>
              <a:rPr lang="en-US" sz="3100" b="1" dirty="0">
                <a:solidFill>
                  <a:srgbClr val="FFFFFF"/>
                </a:solidFill>
                <a:latin typeface="Inter Bold" pitchFamily="34" charset="0"/>
                <a:ea typeface="Inter Bold" pitchFamily="34" charset="-122"/>
                <a:cs typeface="Inter Bold" pitchFamily="34" charset="-120"/>
              </a:rPr>
              <a:t>Contact AMETAZ GROUP</a:t>
            </a:r>
            <a:endParaRPr lang="en-US" sz="3100" dirty="0"/>
          </a:p>
        </p:txBody>
      </p:sp>
      <p:sp>
        <p:nvSpPr>
          <p:cNvPr id="3" name="Text 1"/>
          <p:cNvSpPr/>
          <p:nvPr/>
        </p:nvSpPr>
        <p:spPr>
          <a:xfrm>
            <a:off x="2444948" y="2276713"/>
            <a:ext cx="2977039" cy="372070"/>
          </a:xfrm>
          <a:prstGeom prst="rect">
            <a:avLst/>
          </a:prstGeom>
          <a:noFill/>
          <a:ln/>
        </p:spPr>
        <p:txBody>
          <a:bodyPr wrap="none" lIns="0" tIns="0" rIns="0" bIns="0" rtlCol="0" anchor="t"/>
          <a:lstStyle/>
          <a:p>
            <a:pPr algn="ctr" indent="0" marL="0">
              <a:lnSpc>
                <a:spcPts val="2900"/>
              </a:lnSpc>
              <a:buNone/>
            </a:pPr>
            <a:r>
              <a:rPr lang="en-US" sz="2300" b="1" dirty="0">
                <a:solidFill>
                  <a:srgbClr val="FFFFFF"/>
                </a:solidFill>
                <a:latin typeface="Inter Bold" pitchFamily="34" charset="0"/>
                <a:ea typeface="Inter Bold" pitchFamily="34" charset="-122"/>
                <a:cs typeface="Inter Bold" pitchFamily="34" charset="-120"/>
              </a:rPr>
              <a:t>Phone &amp; Email</a:t>
            </a:r>
            <a:endParaRPr lang="en-US" sz="2300" dirty="0"/>
          </a:p>
        </p:txBody>
      </p:sp>
      <p:sp>
        <p:nvSpPr>
          <p:cNvPr id="4" name="Text 2"/>
          <p:cNvSpPr/>
          <p:nvPr/>
        </p:nvSpPr>
        <p:spPr>
          <a:xfrm>
            <a:off x="793790" y="2847142"/>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Main Office: +49 (0) 30 1234 5678</a:t>
            </a:r>
            <a:endParaRPr lang="en-US" sz="1550" dirty="0"/>
          </a:p>
        </p:txBody>
      </p:sp>
      <p:sp>
        <p:nvSpPr>
          <p:cNvPr id="5" name="Text 3"/>
          <p:cNvSpPr/>
          <p:nvPr/>
        </p:nvSpPr>
        <p:spPr>
          <a:xfrm>
            <a:off x="793790" y="3343275"/>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Investor Relations: +49 (0) 30 8765 4321</a:t>
            </a:r>
            <a:endParaRPr lang="en-US" sz="1550" dirty="0"/>
          </a:p>
        </p:txBody>
      </p:sp>
      <p:sp>
        <p:nvSpPr>
          <p:cNvPr id="6" name="Text 4"/>
          <p:cNvSpPr/>
          <p:nvPr/>
        </p:nvSpPr>
        <p:spPr>
          <a:xfrm>
            <a:off x="793790" y="3839408"/>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General Inquiries: </a:t>
            </a:r>
            <a:pPr algn="ctr" indent="0" marL="0">
              <a:lnSpc>
                <a:spcPts val="2500"/>
              </a:lnSpc>
              <a:buNone/>
            </a:pPr>
            <a:r>
              <a:rPr lang="en-US" sz="1550" u="sng" dirty="0">
                <a:solidFill>
                  <a:srgbClr val="FFFFFF"/>
                </a:solidFill>
                <a:latin typeface="Inter" pitchFamily="34" charset="0"/>
                <a:ea typeface="Inter" pitchFamily="34" charset="-122"/>
                <a:cs typeface="Inter" pitchFamily="34" charset="-120"/>
                <a:hlinkClick r:id="rId1" invalidUrl="" action="" tgtFrame="" tooltip="" history="1" highlightClick="0" endSnd="0">
                  <a:extLst>
                    <a:ext uri="{A12FA001-AC4F-418D-AE19-62706E023703}">
                      <ahyp:hlinkClr xmlns:ahyp="http://schemas.microsoft.com/office/drawing/2018/hyperlinkcolor" val="tx"/>
                    </a:ext>
                  </a:extLst>
                </a:hlinkClick>
              </a:rPr>
              <a:t>contact@ametazgroup.com</a:t>
            </a:r>
            <a:endParaRPr lang="en-US" sz="1550" dirty="0"/>
          </a:p>
        </p:txBody>
      </p:sp>
      <p:sp>
        <p:nvSpPr>
          <p:cNvPr id="7" name="Text 5"/>
          <p:cNvSpPr/>
          <p:nvPr/>
        </p:nvSpPr>
        <p:spPr>
          <a:xfrm>
            <a:off x="793790" y="4335542"/>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Investment Opportunities: </a:t>
            </a:r>
            <a:pPr algn="ctr" indent="0" marL="0">
              <a:lnSpc>
                <a:spcPts val="2500"/>
              </a:lnSpc>
              <a:buNone/>
            </a:pPr>
            <a:r>
              <a:rPr lang="en-US" sz="1550" u="sng" dirty="0">
                <a:solidFill>
                  <a:srgbClr val="FFFFFF"/>
                </a:solidFill>
                <a:latin typeface="Inter" pitchFamily="34" charset="0"/>
                <a:ea typeface="Inter" pitchFamily="34" charset="-122"/>
                <a:cs typeface="Inter" pitchFamily="34" charset="-120"/>
                <a:hlinkClick r:id="rId2" invalidUrl="" action="" tgtFrame="" tooltip="" history="1" highlightClick="0" endSnd="0">
                  <a:extLst>
                    <a:ext uri="{A12FA001-AC4F-418D-AE19-62706E023703}">
                      <ahyp:hlinkClr xmlns:ahyp="http://schemas.microsoft.com/office/drawing/2018/hyperlinkcolor" val="tx"/>
                    </a:ext>
                  </a:extLst>
                </a:hlinkClick>
              </a:rPr>
              <a:t>invest@ametazgroup.com</a:t>
            </a:r>
            <a:endParaRPr lang="en-US" sz="1550" dirty="0"/>
          </a:p>
        </p:txBody>
      </p:sp>
      <p:sp>
        <p:nvSpPr>
          <p:cNvPr id="8" name="Text 6"/>
          <p:cNvSpPr/>
          <p:nvPr/>
        </p:nvSpPr>
        <p:spPr>
          <a:xfrm>
            <a:off x="9216033" y="2276713"/>
            <a:ext cx="2977039" cy="372070"/>
          </a:xfrm>
          <a:prstGeom prst="rect">
            <a:avLst/>
          </a:prstGeom>
          <a:noFill/>
          <a:ln/>
        </p:spPr>
        <p:txBody>
          <a:bodyPr wrap="none" lIns="0" tIns="0" rIns="0" bIns="0" rtlCol="0" anchor="t"/>
          <a:lstStyle/>
          <a:p>
            <a:pPr algn="ctr" indent="0" marL="0">
              <a:lnSpc>
                <a:spcPts val="2900"/>
              </a:lnSpc>
              <a:buNone/>
            </a:pPr>
            <a:r>
              <a:rPr lang="en-US" sz="2300" b="1" dirty="0">
                <a:solidFill>
                  <a:srgbClr val="FFFFFF"/>
                </a:solidFill>
                <a:latin typeface="Inter Bold" pitchFamily="34" charset="0"/>
                <a:ea typeface="Inter Bold" pitchFamily="34" charset="-122"/>
                <a:cs typeface="Inter Bold" pitchFamily="34" charset="-120"/>
              </a:rPr>
              <a:t>Office Locations</a:t>
            </a:r>
            <a:endParaRPr lang="en-US" sz="2300" dirty="0"/>
          </a:p>
        </p:txBody>
      </p:sp>
      <p:sp>
        <p:nvSpPr>
          <p:cNvPr id="9" name="Text 7"/>
          <p:cNvSpPr/>
          <p:nvPr/>
        </p:nvSpPr>
        <p:spPr>
          <a:xfrm>
            <a:off x="7564874" y="2847142"/>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Berlin HQ: Unter den Linden 123, 10117 Berlin, Germany</a:t>
            </a:r>
            <a:endParaRPr lang="en-US" sz="1550" dirty="0"/>
          </a:p>
        </p:txBody>
      </p:sp>
      <p:sp>
        <p:nvSpPr>
          <p:cNvPr id="10" name="Text 8"/>
          <p:cNvSpPr/>
          <p:nvPr/>
        </p:nvSpPr>
        <p:spPr>
          <a:xfrm>
            <a:off x="7564874" y="3343275"/>
            <a:ext cx="6279356" cy="317540"/>
          </a:xfrm>
          <a:prstGeom prst="rect">
            <a:avLst/>
          </a:prstGeom>
          <a:noFill/>
          <a:ln/>
        </p:spPr>
        <p:txBody>
          <a:bodyPr wrap="non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Istanbul: Bağdat Caddesi 456, 34710 Istanbul, Turkey</a:t>
            </a:r>
            <a:endParaRPr lang="en-US" sz="1550" dirty="0"/>
          </a:p>
        </p:txBody>
      </p:sp>
      <p:sp>
        <p:nvSpPr>
          <p:cNvPr id="11" name="Text 9"/>
          <p:cNvSpPr/>
          <p:nvPr/>
        </p:nvSpPr>
        <p:spPr>
          <a:xfrm>
            <a:off x="9216033" y="3859173"/>
            <a:ext cx="2977039" cy="372070"/>
          </a:xfrm>
          <a:prstGeom prst="rect">
            <a:avLst/>
          </a:prstGeom>
          <a:noFill/>
          <a:ln/>
        </p:spPr>
        <p:txBody>
          <a:bodyPr wrap="none" lIns="0" tIns="0" rIns="0" bIns="0" rtlCol="0" anchor="t"/>
          <a:lstStyle/>
          <a:p>
            <a:pPr algn="ctr" indent="0" marL="0">
              <a:lnSpc>
                <a:spcPts val="2900"/>
              </a:lnSpc>
              <a:buNone/>
            </a:pPr>
            <a:r>
              <a:rPr lang="en-US" sz="2300" b="1" dirty="0">
                <a:solidFill>
                  <a:srgbClr val="FFFFFF"/>
                </a:solidFill>
                <a:latin typeface="Inter Bold" pitchFamily="34" charset="0"/>
                <a:ea typeface="Inter Bold" pitchFamily="34" charset="-122"/>
                <a:cs typeface="Inter Bold" pitchFamily="34" charset="-120"/>
              </a:rPr>
              <a:t>Social Media</a:t>
            </a:r>
            <a:endParaRPr lang="en-US" sz="2300" dirty="0"/>
          </a:p>
        </p:txBody>
      </p:sp>
      <p:sp>
        <p:nvSpPr>
          <p:cNvPr id="12" name="Text 10"/>
          <p:cNvSpPr/>
          <p:nvPr/>
        </p:nvSpPr>
        <p:spPr>
          <a:xfrm>
            <a:off x="7564874" y="4429601"/>
            <a:ext cx="6279356" cy="635079"/>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Follow us on LinkedIn, Twitter, and Facebook for the latest updates on our innovations and opportunities.</a:t>
            </a:r>
            <a:endParaRPr lang="en-US" sz="1550" dirty="0"/>
          </a:p>
        </p:txBody>
      </p:sp>
      <p:sp>
        <p:nvSpPr>
          <p:cNvPr id="13" name="Text 11"/>
          <p:cNvSpPr/>
          <p:nvPr/>
        </p:nvSpPr>
        <p:spPr>
          <a:xfrm>
            <a:off x="793790" y="5466517"/>
            <a:ext cx="13042821" cy="635079"/>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Our vision is clear and our commitment is unwavering. We are dedicated to leading globally, succeeding strategically, and innovating relentlessly across multiple sectors to drive sustainable growth and create a meaningful, lasting impact worldwide.</a:t>
            </a:r>
            <a:endParaRPr lang="en-US" sz="1550" dirty="0"/>
          </a:p>
        </p:txBody>
      </p:sp>
      <p:pic>
        <p:nvPicPr>
          <p:cNvPr id="14" name="Image 0" descr="preencoded.png">
            <a:hlinkClick r:id="rId4" tooltip=""/>
          </p:cNvPr>
          <p:cNvPicPr>
            <a:picLocks noChangeAspect="1"/>
          </p:cNvPicPr>
          <p:nvPr/>
        </p:nvPicPr>
        <p:blipFill>
          <a:blip r:embed="rId3"/>
          <a:stretch>
            <a:fillRect/>
          </a:stretch>
        </p:blipFill>
        <p:spPr>
          <a:xfrm>
            <a:off x="6266259" y="6324838"/>
            <a:ext cx="2097762" cy="545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119092" y="504587"/>
            <a:ext cx="4392216" cy="458748"/>
          </a:xfrm>
          <a:prstGeom prst="rect">
            <a:avLst/>
          </a:prstGeom>
          <a:noFill/>
          <a:ln/>
        </p:spPr>
        <p:txBody>
          <a:bodyPr wrap="none" lIns="0" tIns="0" rIns="0" bIns="0" rtlCol="0" anchor="t"/>
          <a:lstStyle/>
          <a:p>
            <a:pPr algn="ctr" indent="0" marL="0">
              <a:lnSpc>
                <a:spcPts val="3600"/>
              </a:lnSpc>
              <a:buNone/>
            </a:pPr>
            <a:r>
              <a:rPr lang="en-US" sz="2850" b="1" dirty="0">
                <a:solidFill>
                  <a:srgbClr val="FFFFFF"/>
                </a:solidFill>
                <a:latin typeface="Inter Bold" pitchFamily="34" charset="0"/>
                <a:ea typeface="Inter Bold" pitchFamily="34" charset="-122"/>
                <a:cs typeface="Inter Bold" pitchFamily="34" charset="-120"/>
              </a:rPr>
              <a:t>Our Dynamic Ecosystem</a:t>
            </a:r>
            <a:endParaRPr lang="en-US" sz="2850" dirty="0"/>
          </a:p>
        </p:txBody>
      </p:sp>
      <p:sp>
        <p:nvSpPr>
          <p:cNvPr id="3" name="Text 1"/>
          <p:cNvSpPr/>
          <p:nvPr/>
        </p:nvSpPr>
        <p:spPr>
          <a:xfrm>
            <a:off x="734020" y="1330285"/>
            <a:ext cx="13162359" cy="1173956"/>
          </a:xfrm>
          <a:prstGeom prst="rect">
            <a:avLst/>
          </a:prstGeom>
          <a:noFill/>
          <a:ln/>
        </p:spPr>
        <p:txBody>
          <a:bodyPr wrap="square" lIns="0" tIns="0" rIns="0" bIns="0" rtlCol="0" anchor="t"/>
          <a:lstStyle/>
          <a:p>
            <a:pPr algn="ctr" indent="0" marL="0">
              <a:lnSpc>
                <a:spcPts val="2300"/>
              </a:lnSpc>
              <a:buNone/>
            </a:pPr>
            <a:r>
              <a:rPr lang="en-US" sz="1400" dirty="0">
                <a:solidFill>
                  <a:srgbClr val="FFFFFF"/>
                </a:solidFill>
                <a:latin typeface="Inter" pitchFamily="34" charset="0"/>
                <a:ea typeface="Inter" pitchFamily="34" charset="-122"/>
                <a:cs typeface="Inter" pitchFamily="34" charset="-120"/>
              </a:rPr>
              <a:t>We are not a conglomerate in the conventional sense, nor are we a simple consultancy. AMETAZ GROUP is a dynamic ecosystem of expertise, a global network of visionary thinkers, seasoned practitioners, and technological innovators united by a singular, powerful purpose: to architect a future where progress is synonymous with sustainability, where technological advancement serves humanity, and where strategic investment fosters global prosperity.</a:t>
            </a:r>
            <a:endParaRPr lang="en-US" sz="1400" dirty="0"/>
          </a:p>
        </p:txBody>
      </p:sp>
      <p:sp>
        <p:nvSpPr>
          <p:cNvPr id="4" name="Text 2"/>
          <p:cNvSpPr/>
          <p:nvPr/>
        </p:nvSpPr>
        <p:spPr>
          <a:xfrm>
            <a:off x="1542455" y="4375428"/>
            <a:ext cx="2293977" cy="286703"/>
          </a:xfrm>
          <a:prstGeom prst="rect">
            <a:avLst/>
          </a:prstGeom>
          <a:noFill/>
          <a:ln/>
        </p:spPr>
        <p:txBody>
          <a:bodyPr wrap="none" lIns="0" tIns="0" rIns="0" bIns="0" rtlCol="0" anchor="t"/>
          <a:lstStyle/>
          <a:p>
            <a:pPr algn="ctr" indent="0" marL="0">
              <a:lnSpc>
                <a:spcPts val="2250"/>
              </a:lnSpc>
              <a:buNone/>
            </a:pPr>
            <a:r>
              <a:rPr lang="en-US" sz="1800" b="1" dirty="0">
                <a:solidFill>
                  <a:srgbClr val="FFFFFF"/>
                </a:solidFill>
                <a:latin typeface="Inter Bold" pitchFamily="34" charset="0"/>
                <a:ea typeface="Inter Bold" pitchFamily="34" charset="-122"/>
                <a:cs typeface="Inter Bold" pitchFamily="34" charset="-120"/>
              </a:rPr>
              <a:t>Strategic Foresight</a:t>
            </a:r>
            <a:endParaRPr lang="en-US" sz="1800" dirty="0"/>
          </a:p>
        </p:txBody>
      </p:sp>
      <p:sp>
        <p:nvSpPr>
          <p:cNvPr id="5" name="Text 3"/>
          <p:cNvSpPr/>
          <p:nvPr/>
        </p:nvSpPr>
        <p:spPr>
          <a:xfrm>
            <a:off x="734020" y="4772144"/>
            <a:ext cx="3910846" cy="880467"/>
          </a:xfrm>
          <a:prstGeom prst="rect">
            <a:avLst/>
          </a:prstGeom>
          <a:noFill/>
          <a:ln/>
        </p:spPr>
        <p:txBody>
          <a:bodyPr wrap="square" lIns="0" tIns="0" rIns="0" bIns="0" rtlCol="0" anchor="t"/>
          <a:lstStyle/>
          <a:p>
            <a:pPr algn="ctr" indent="0" marL="0">
              <a:lnSpc>
                <a:spcPts val="2300"/>
              </a:lnSpc>
              <a:buNone/>
            </a:pPr>
            <a:r>
              <a:rPr lang="en-US" sz="1400" dirty="0">
                <a:solidFill>
                  <a:srgbClr val="FFFFFF"/>
                </a:solidFill>
                <a:latin typeface="Inter" pitchFamily="34" charset="0"/>
                <a:ea typeface="Inter" pitchFamily="34" charset="-122"/>
                <a:cs typeface="Inter" pitchFamily="34" charset="-120"/>
              </a:rPr>
              <a:t>We don't just adapt to the future; we actively design and construct it, partnering with organizations to unlock their potential.</a:t>
            </a:r>
            <a:endParaRPr lang="en-US" sz="1400" dirty="0"/>
          </a:p>
        </p:txBody>
      </p:sp>
      <p:pic>
        <p:nvPicPr>
          <p:cNvPr id="6" name="Image 0" descr="preencoded.png">    </p:cNvPr>
          <p:cNvPicPr>
            <a:picLocks noChangeAspect="1"/>
          </p:cNvPicPr>
          <p:nvPr/>
        </p:nvPicPr>
        <p:blipFill>
          <a:blip r:embed="rId1"/>
          <a:stretch>
            <a:fillRect/>
          </a:stretch>
        </p:blipFill>
        <p:spPr>
          <a:xfrm>
            <a:off x="5011817" y="2710696"/>
            <a:ext cx="4606766" cy="4606766"/>
          </a:xfrm>
          <a:prstGeom prst="rect">
            <a:avLst/>
          </a:prstGeom>
        </p:spPr>
      </p:pic>
      <p:pic>
        <p:nvPicPr>
          <p:cNvPr id="7" name="Image 1" descr="preencoded.png">    </p:cNvPr>
          <p:cNvPicPr>
            <a:picLocks noChangeAspect="1"/>
          </p:cNvPicPr>
          <p:nvPr/>
        </p:nvPicPr>
        <p:blipFill>
          <a:blip r:embed="rId2"/>
          <a:stretch>
            <a:fillRect/>
          </a:stretch>
        </p:blipFill>
        <p:spPr>
          <a:xfrm>
            <a:off x="5565398" y="4842450"/>
            <a:ext cx="274558" cy="343138"/>
          </a:xfrm>
          <a:prstGeom prst="rect">
            <a:avLst/>
          </a:prstGeom>
        </p:spPr>
      </p:pic>
      <p:sp>
        <p:nvSpPr>
          <p:cNvPr id="8" name="Text 4"/>
          <p:cNvSpPr/>
          <p:nvPr/>
        </p:nvSpPr>
        <p:spPr>
          <a:xfrm>
            <a:off x="10616089" y="3081576"/>
            <a:ext cx="2558058" cy="286703"/>
          </a:xfrm>
          <a:prstGeom prst="rect">
            <a:avLst/>
          </a:prstGeom>
          <a:noFill/>
          <a:ln/>
        </p:spPr>
        <p:txBody>
          <a:bodyPr wrap="none" lIns="0" tIns="0" rIns="0" bIns="0" rtlCol="0" anchor="t"/>
          <a:lstStyle/>
          <a:p>
            <a:pPr algn="ctr" indent="0" marL="0">
              <a:lnSpc>
                <a:spcPts val="2250"/>
              </a:lnSpc>
              <a:buNone/>
            </a:pPr>
            <a:r>
              <a:rPr lang="en-US" sz="1800" b="1" dirty="0">
                <a:solidFill>
                  <a:srgbClr val="FFFFFF"/>
                </a:solidFill>
                <a:latin typeface="Inter Bold" pitchFamily="34" charset="0"/>
                <a:ea typeface="Inter Bold" pitchFamily="34" charset="-122"/>
                <a:cs typeface="Inter Bold" pitchFamily="34" charset="-120"/>
              </a:rPr>
              <a:t>Technological Mastery</a:t>
            </a:r>
            <a:endParaRPr lang="en-US" sz="1800" dirty="0"/>
          </a:p>
        </p:txBody>
      </p:sp>
      <p:sp>
        <p:nvSpPr>
          <p:cNvPr id="9" name="Text 5"/>
          <p:cNvSpPr/>
          <p:nvPr/>
        </p:nvSpPr>
        <p:spPr>
          <a:xfrm>
            <a:off x="9893856" y="3478292"/>
            <a:ext cx="4002524" cy="1173956"/>
          </a:xfrm>
          <a:prstGeom prst="rect">
            <a:avLst/>
          </a:prstGeom>
          <a:noFill/>
          <a:ln/>
        </p:spPr>
        <p:txBody>
          <a:bodyPr wrap="square" lIns="0" tIns="0" rIns="0" bIns="0" rtlCol="0" anchor="t"/>
          <a:lstStyle/>
          <a:p>
            <a:pPr algn="ctr" indent="0" marL="0">
              <a:lnSpc>
                <a:spcPts val="2300"/>
              </a:lnSpc>
              <a:buNone/>
            </a:pPr>
            <a:r>
              <a:rPr lang="en-US" sz="1400" dirty="0">
                <a:solidFill>
                  <a:srgbClr val="FFFFFF"/>
                </a:solidFill>
                <a:latin typeface="Inter" pitchFamily="34" charset="0"/>
                <a:ea typeface="Inter" pitchFamily="34" charset="-122"/>
                <a:cs typeface="Inter" pitchFamily="34" charset="-120"/>
              </a:rPr>
              <a:t>Our work seamlessly weaves together cutting-edge AI, financial engineering, medical science, and sustainable energy solutions.</a:t>
            </a:r>
            <a:endParaRPr lang="en-US" sz="1400" dirty="0"/>
          </a:p>
        </p:txBody>
      </p:sp>
      <p:pic>
        <p:nvPicPr>
          <p:cNvPr id="10" name="Image 2" descr="preencoded.png">    </p:cNvPr>
          <p:cNvPicPr>
            <a:picLocks noChangeAspect="1"/>
          </p:cNvPicPr>
          <p:nvPr/>
        </p:nvPicPr>
        <p:blipFill>
          <a:blip r:embed="rId3"/>
          <a:stretch>
            <a:fillRect/>
          </a:stretch>
        </p:blipFill>
        <p:spPr>
          <a:xfrm>
            <a:off x="5011817" y="2710696"/>
            <a:ext cx="4606766" cy="4606766"/>
          </a:xfrm>
          <a:prstGeom prst="rect">
            <a:avLst/>
          </a:prstGeom>
        </p:spPr>
      </p:pic>
      <p:pic>
        <p:nvPicPr>
          <p:cNvPr id="11" name="Image 3" descr="preencoded.png">    </p:cNvPr>
          <p:cNvPicPr>
            <a:picLocks noChangeAspect="1"/>
          </p:cNvPicPr>
          <p:nvPr/>
        </p:nvPicPr>
        <p:blipFill>
          <a:blip r:embed="rId4"/>
          <a:stretch>
            <a:fillRect/>
          </a:stretch>
        </p:blipFill>
        <p:spPr>
          <a:xfrm>
            <a:off x="7984034" y="3446085"/>
            <a:ext cx="274558" cy="343138"/>
          </a:xfrm>
          <a:prstGeom prst="rect">
            <a:avLst/>
          </a:prstGeom>
        </p:spPr>
      </p:pic>
      <p:sp>
        <p:nvSpPr>
          <p:cNvPr id="12" name="Text 6"/>
          <p:cNvSpPr/>
          <p:nvPr/>
        </p:nvSpPr>
        <p:spPr>
          <a:xfrm>
            <a:off x="10616208" y="5669280"/>
            <a:ext cx="2557820" cy="286703"/>
          </a:xfrm>
          <a:prstGeom prst="rect">
            <a:avLst/>
          </a:prstGeom>
          <a:noFill/>
          <a:ln/>
        </p:spPr>
        <p:txBody>
          <a:bodyPr wrap="none" lIns="0" tIns="0" rIns="0" bIns="0" rtlCol="0" anchor="t"/>
          <a:lstStyle/>
          <a:p>
            <a:pPr algn="ctr" indent="0" marL="0">
              <a:lnSpc>
                <a:spcPts val="2250"/>
              </a:lnSpc>
              <a:buNone/>
            </a:pPr>
            <a:r>
              <a:rPr lang="en-US" sz="1800" b="1" dirty="0">
                <a:solidFill>
                  <a:srgbClr val="FFFFFF"/>
                </a:solidFill>
                <a:latin typeface="Inter Bold" pitchFamily="34" charset="0"/>
                <a:ea typeface="Inter Bold" pitchFamily="34" charset="-122"/>
                <a:cs typeface="Inter Bold" pitchFamily="34" charset="-120"/>
              </a:rPr>
              <a:t>Human-Centric Impact</a:t>
            </a:r>
            <a:endParaRPr lang="en-US" sz="1800" dirty="0"/>
          </a:p>
        </p:txBody>
      </p:sp>
      <p:sp>
        <p:nvSpPr>
          <p:cNvPr id="13" name="Text 7"/>
          <p:cNvSpPr/>
          <p:nvPr/>
        </p:nvSpPr>
        <p:spPr>
          <a:xfrm>
            <a:off x="9893856" y="6065996"/>
            <a:ext cx="4002524" cy="880467"/>
          </a:xfrm>
          <a:prstGeom prst="rect">
            <a:avLst/>
          </a:prstGeom>
          <a:noFill/>
          <a:ln/>
        </p:spPr>
        <p:txBody>
          <a:bodyPr wrap="square" lIns="0" tIns="0" rIns="0" bIns="0" rtlCol="0" anchor="t"/>
          <a:lstStyle/>
          <a:p>
            <a:pPr algn="ctr" indent="0" marL="0">
              <a:lnSpc>
                <a:spcPts val="2300"/>
              </a:lnSpc>
              <a:buNone/>
            </a:pPr>
            <a:r>
              <a:rPr lang="en-US" sz="1400" dirty="0">
                <a:solidFill>
                  <a:srgbClr val="FFFFFF"/>
                </a:solidFill>
                <a:latin typeface="Inter" pitchFamily="34" charset="0"/>
                <a:ea typeface="Inter" pitchFamily="34" charset="-122"/>
                <a:cs typeface="Inter" pitchFamily="34" charset="-120"/>
              </a:rPr>
              <a:t>We believe that true innovation is born not from isolated genius but from the synthesis of diverse perspectives.</a:t>
            </a:r>
            <a:endParaRPr lang="en-US" sz="1400" dirty="0"/>
          </a:p>
        </p:txBody>
      </p:sp>
      <p:pic>
        <p:nvPicPr>
          <p:cNvPr id="14" name="Image 4" descr="preencoded.png">    </p:cNvPr>
          <p:cNvPicPr>
            <a:picLocks noChangeAspect="1"/>
          </p:cNvPicPr>
          <p:nvPr/>
        </p:nvPicPr>
        <p:blipFill>
          <a:blip r:embed="rId5"/>
          <a:stretch>
            <a:fillRect/>
          </a:stretch>
        </p:blipFill>
        <p:spPr>
          <a:xfrm>
            <a:off x="5011817" y="2710696"/>
            <a:ext cx="4606766" cy="4606766"/>
          </a:xfrm>
          <a:prstGeom prst="rect">
            <a:avLst/>
          </a:prstGeom>
        </p:spPr>
      </p:pic>
      <p:pic>
        <p:nvPicPr>
          <p:cNvPr id="15" name="Image 5" descr="preencoded.png">    </p:cNvPr>
          <p:cNvPicPr>
            <a:picLocks noChangeAspect="1"/>
          </p:cNvPicPr>
          <p:nvPr/>
        </p:nvPicPr>
        <p:blipFill>
          <a:blip r:embed="rId6"/>
          <a:stretch>
            <a:fillRect/>
          </a:stretch>
        </p:blipFill>
        <p:spPr>
          <a:xfrm>
            <a:off x="7984034" y="6238696"/>
            <a:ext cx="274558" cy="343138"/>
          </a:xfrm>
          <a:prstGeom prst="rect">
            <a:avLst/>
          </a:prstGeom>
        </p:spPr>
      </p:pic>
      <p:sp>
        <p:nvSpPr>
          <p:cNvPr id="16" name="Text 8"/>
          <p:cNvSpPr/>
          <p:nvPr/>
        </p:nvSpPr>
        <p:spPr>
          <a:xfrm>
            <a:off x="734020" y="7523917"/>
            <a:ext cx="13162359" cy="586978"/>
          </a:xfrm>
          <a:prstGeom prst="rect">
            <a:avLst/>
          </a:prstGeom>
          <a:noFill/>
          <a:ln/>
        </p:spPr>
        <p:txBody>
          <a:bodyPr wrap="square" lIns="0" tIns="0" rIns="0" bIns="0" rtlCol="0" anchor="t"/>
          <a:lstStyle/>
          <a:p>
            <a:pPr algn="ctr" indent="0" marL="0">
              <a:lnSpc>
                <a:spcPts val="2300"/>
              </a:lnSpc>
              <a:buNone/>
            </a:pPr>
            <a:r>
              <a:rPr lang="en-US" sz="1400" dirty="0">
                <a:solidFill>
                  <a:srgbClr val="FFFFFF"/>
                </a:solidFill>
                <a:latin typeface="Inter" pitchFamily="34" charset="0"/>
                <a:ea typeface="Inter" pitchFamily="34" charset="-122"/>
                <a:cs typeface="Inter" pitchFamily="34" charset="-120"/>
              </a:rPr>
              <a:t>Our identity is forged in the crucible of multidisciplinary collaboration, where the lines between sectors blur to give rise to integrated solutions that address the core needs of our time.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762607" y="713303"/>
            <a:ext cx="9105186" cy="496133"/>
          </a:xfrm>
          <a:prstGeom prst="rect">
            <a:avLst/>
          </a:prstGeom>
          <a:noFill/>
          <a:ln/>
        </p:spPr>
        <p:txBody>
          <a:bodyPr wrap="none" lIns="0" tIns="0" rIns="0" bIns="0" rtlCol="0" anchor="t"/>
          <a:lstStyle/>
          <a:p>
            <a:pPr algn="ctr" indent="0" marL="0">
              <a:lnSpc>
                <a:spcPts val="3900"/>
              </a:lnSpc>
              <a:buNone/>
            </a:pPr>
            <a:r>
              <a:rPr lang="en-US" sz="3100" b="1" dirty="0">
                <a:solidFill>
                  <a:srgbClr val="366183"/>
                </a:solidFill>
                <a:latin typeface="Inter Bold" pitchFamily="34" charset="0"/>
                <a:ea typeface="Inter Bold" pitchFamily="34" charset="-122"/>
                <a:cs typeface="Inter Bold" pitchFamily="34" charset="-120"/>
              </a:rPr>
              <a:t>Artificial Intelligence &amp; Information Technology</a:t>
            </a:r>
            <a:endParaRPr lang="en-US" sz="3100" dirty="0"/>
          </a:p>
        </p:txBody>
      </p:sp>
      <p:sp>
        <p:nvSpPr>
          <p:cNvPr id="3" name="Text 1"/>
          <p:cNvSpPr/>
          <p:nvPr/>
        </p:nvSpPr>
        <p:spPr>
          <a:xfrm>
            <a:off x="3451027" y="1407795"/>
            <a:ext cx="7728228" cy="372070"/>
          </a:xfrm>
          <a:prstGeom prst="rect">
            <a:avLst/>
          </a:prstGeom>
          <a:noFill/>
          <a:ln/>
        </p:spPr>
        <p:txBody>
          <a:bodyPr wrap="none" lIns="0" tIns="0" rIns="0" bIns="0" rtlCol="0" anchor="t"/>
          <a:lstStyle/>
          <a:p>
            <a:pPr algn="ctr" indent="0" marL="0">
              <a:lnSpc>
                <a:spcPts val="2900"/>
              </a:lnSpc>
              <a:buNone/>
            </a:pPr>
            <a:r>
              <a:rPr lang="en-US" sz="2300" b="1" dirty="0">
                <a:solidFill>
                  <a:srgbClr val="010141"/>
                </a:solidFill>
                <a:latin typeface="Inter Bold" pitchFamily="34" charset="0"/>
                <a:ea typeface="Inter Bold" pitchFamily="34" charset="-122"/>
                <a:cs typeface="Inter Bold" pitchFamily="34" charset="-120"/>
              </a:rPr>
              <a:t>The Digital Nervous System of the Modern Enterprise</a:t>
            </a:r>
            <a:endParaRPr lang="en-US" sz="2300" dirty="0"/>
          </a:p>
        </p:txBody>
      </p:sp>
      <p:sp>
        <p:nvSpPr>
          <p:cNvPr id="4" name="Text 2"/>
          <p:cNvSpPr/>
          <p:nvPr/>
        </p:nvSpPr>
        <p:spPr>
          <a:xfrm>
            <a:off x="793790" y="2077522"/>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 the contemporary business arena, Information Technology and Artificial Intelligence have transcended their roles as mere support functions to become the central nervous system of any successful, resilient organization. They are the bedrock of operational agility, the engine of data-driven decision-making, and the primary differentiator in an increasingly competitive global market.</a:t>
            </a:r>
            <a:endParaRPr lang="en-US" sz="1550" dirty="0"/>
          </a:p>
        </p:txBody>
      </p:sp>
      <p:sp>
        <p:nvSpPr>
          <p:cNvPr id="5" name="Shape 3"/>
          <p:cNvSpPr/>
          <p:nvPr/>
        </p:nvSpPr>
        <p:spPr>
          <a:xfrm>
            <a:off x="793790" y="3253383"/>
            <a:ext cx="4215289" cy="3087053"/>
          </a:xfrm>
          <a:prstGeom prst="roundRect">
            <a:avLst>
              <a:gd name="adj" fmla="val 2700"/>
            </a:avLst>
          </a:prstGeom>
          <a:solidFill>
            <a:srgbClr val="939FAF"/>
          </a:solidFill>
          <a:ln w="22860">
            <a:solidFill>
              <a:srgbClr val="C1CDD6"/>
            </a:solidFill>
            <a:prstDash val="solid"/>
          </a:ln>
        </p:spPr>
      </p:sp>
      <p:sp>
        <p:nvSpPr>
          <p:cNvPr id="6" name="Shape 4"/>
          <p:cNvSpPr/>
          <p:nvPr/>
        </p:nvSpPr>
        <p:spPr>
          <a:xfrm>
            <a:off x="793790" y="3253383"/>
            <a:ext cx="91440" cy="3087053"/>
          </a:xfrm>
          <a:prstGeom prst="roundRect">
            <a:avLst>
              <a:gd name="adj" fmla="val 91163"/>
            </a:avLst>
          </a:prstGeom>
          <a:solidFill>
            <a:srgbClr val="366183"/>
          </a:solidFill>
          <a:ln/>
        </p:spPr>
      </p:sp>
      <p:sp>
        <p:nvSpPr>
          <p:cNvPr id="7" name="Text 5"/>
          <p:cNvSpPr/>
          <p:nvPr/>
        </p:nvSpPr>
        <p:spPr>
          <a:xfrm>
            <a:off x="1289685" y="3474601"/>
            <a:ext cx="3314938"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Strategic Digital Consulting</a:t>
            </a:r>
            <a:endParaRPr lang="en-US" sz="1950" dirty="0"/>
          </a:p>
        </p:txBody>
      </p:sp>
      <p:sp>
        <p:nvSpPr>
          <p:cNvPr id="8" name="Text 6"/>
          <p:cNvSpPr/>
          <p:nvPr/>
        </p:nvSpPr>
        <p:spPr>
          <a:xfrm>
            <a:off x="1106448" y="3903821"/>
            <a:ext cx="3681413"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partner with leadership to craft a long-term digital vision, assessing digital maturity, identifying transformative opportunities, and designing meticulous digital roadmaps aligned with business goals.</a:t>
            </a:r>
            <a:endParaRPr lang="en-US" sz="1550" dirty="0"/>
          </a:p>
        </p:txBody>
      </p:sp>
      <p:sp>
        <p:nvSpPr>
          <p:cNvPr id="9" name="Shape 7"/>
          <p:cNvSpPr/>
          <p:nvPr/>
        </p:nvSpPr>
        <p:spPr>
          <a:xfrm>
            <a:off x="5207437" y="3253383"/>
            <a:ext cx="4215408" cy="3087053"/>
          </a:xfrm>
          <a:prstGeom prst="roundRect">
            <a:avLst>
              <a:gd name="adj" fmla="val 2700"/>
            </a:avLst>
          </a:prstGeom>
          <a:solidFill>
            <a:srgbClr val="939FAF"/>
          </a:solidFill>
          <a:ln w="22860">
            <a:solidFill>
              <a:srgbClr val="C1CDD6"/>
            </a:solidFill>
            <a:prstDash val="solid"/>
          </a:ln>
        </p:spPr>
      </p:sp>
      <p:sp>
        <p:nvSpPr>
          <p:cNvPr id="10" name="Shape 8"/>
          <p:cNvSpPr/>
          <p:nvPr/>
        </p:nvSpPr>
        <p:spPr>
          <a:xfrm>
            <a:off x="5207437" y="3253383"/>
            <a:ext cx="91440" cy="3087053"/>
          </a:xfrm>
          <a:prstGeom prst="roundRect">
            <a:avLst>
              <a:gd name="adj" fmla="val 91163"/>
            </a:avLst>
          </a:prstGeom>
          <a:solidFill>
            <a:srgbClr val="366183"/>
          </a:solidFill>
          <a:ln/>
        </p:spPr>
      </p:sp>
      <p:sp>
        <p:nvSpPr>
          <p:cNvPr id="11" name="Text 9"/>
          <p:cNvSpPr/>
          <p:nvPr/>
        </p:nvSpPr>
        <p:spPr>
          <a:xfrm>
            <a:off x="5520095" y="3474601"/>
            <a:ext cx="3681532"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Cloud &amp; Modern Infrastructure</a:t>
            </a:r>
            <a:endParaRPr lang="en-US" sz="1950" dirty="0"/>
          </a:p>
        </p:txBody>
      </p:sp>
      <p:sp>
        <p:nvSpPr>
          <p:cNvPr id="12" name="Text 10"/>
          <p:cNvSpPr/>
          <p:nvPr/>
        </p:nvSpPr>
        <p:spPr>
          <a:xfrm>
            <a:off x="5520095" y="4213979"/>
            <a:ext cx="3681532"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specialize in architecting next-generation IT infrastructures with seamless cloud migration strategies, resilient cloud architectures, container orchestration, and infrastructure as code.</a:t>
            </a:r>
            <a:endParaRPr lang="en-US" sz="1550" dirty="0"/>
          </a:p>
        </p:txBody>
      </p:sp>
      <p:sp>
        <p:nvSpPr>
          <p:cNvPr id="13" name="Shape 11"/>
          <p:cNvSpPr/>
          <p:nvPr/>
        </p:nvSpPr>
        <p:spPr>
          <a:xfrm>
            <a:off x="9621203" y="3253383"/>
            <a:ext cx="4215289" cy="3087053"/>
          </a:xfrm>
          <a:prstGeom prst="roundRect">
            <a:avLst>
              <a:gd name="adj" fmla="val 2700"/>
            </a:avLst>
          </a:prstGeom>
          <a:solidFill>
            <a:srgbClr val="939FAF"/>
          </a:solidFill>
          <a:ln w="22860">
            <a:solidFill>
              <a:srgbClr val="C1CDD6"/>
            </a:solidFill>
            <a:prstDash val="solid"/>
          </a:ln>
        </p:spPr>
      </p:sp>
      <p:sp>
        <p:nvSpPr>
          <p:cNvPr id="14" name="Shape 12"/>
          <p:cNvSpPr/>
          <p:nvPr/>
        </p:nvSpPr>
        <p:spPr>
          <a:xfrm>
            <a:off x="9621203" y="3253383"/>
            <a:ext cx="91440" cy="3087053"/>
          </a:xfrm>
          <a:prstGeom prst="roundRect">
            <a:avLst>
              <a:gd name="adj" fmla="val 91163"/>
            </a:avLst>
          </a:prstGeom>
          <a:solidFill>
            <a:srgbClr val="366183"/>
          </a:solidFill>
          <a:ln/>
        </p:spPr>
      </p:sp>
      <p:sp>
        <p:nvSpPr>
          <p:cNvPr id="15" name="Text 13"/>
          <p:cNvSpPr/>
          <p:nvPr/>
        </p:nvSpPr>
        <p:spPr>
          <a:xfrm>
            <a:off x="9933861" y="3474601"/>
            <a:ext cx="3681413"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AI &amp; Machine Learning Solutions</a:t>
            </a:r>
            <a:endParaRPr lang="en-US" sz="1950" dirty="0"/>
          </a:p>
        </p:txBody>
      </p:sp>
      <p:sp>
        <p:nvSpPr>
          <p:cNvPr id="16" name="Text 14"/>
          <p:cNvSpPr/>
          <p:nvPr/>
        </p:nvSpPr>
        <p:spPr>
          <a:xfrm>
            <a:off x="9933861" y="4213979"/>
            <a:ext cx="3681413"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Our practice develops bespoke systems including predictive models, recommendation engines, computer vision systems, and NLP solutions that learn, adapt, and drive intelligent outcomes.</a:t>
            </a:r>
            <a:endParaRPr lang="en-US" sz="1550" dirty="0"/>
          </a:p>
        </p:txBody>
      </p:sp>
      <p:sp>
        <p:nvSpPr>
          <p:cNvPr id="17" name="Text 15"/>
          <p:cNvSpPr/>
          <p:nvPr/>
        </p:nvSpPr>
        <p:spPr>
          <a:xfrm>
            <a:off x="793790" y="6563678"/>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The AMETAZ GROUP advantage in AI &amp; IT lies in our ability to bridge the gap between deep technological expertise and pragmatic business application. We are not technologists for technology's sake; we are strategic partners who understand that the ultimate goal of any IT initiative is to drive growth, enhance resilience, and create tangible value.</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975747" y="363974"/>
            <a:ext cx="2678906" cy="330756"/>
          </a:xfrm>
          <a:prstGeom prst="rect">
            <a:avLst/>
          </a:prstGeom>
          <a:noFill/>
          <a:ln/>
        </p:spPr>
        <p:txBody>
          <a:bodyPr wrap="none" lIns="0" tIns="0" rIns="0" bIns="0" rtlCol="0" anchor="t"/>
          <a:lstStyle/>
          <a:p>
            <a:pPr algn="ctr" indent="0" marL="0">
              <a:lnSpc>
                <a:spcPts val="2600"/>
              </a:lnSpc>
              <a:buNone/>
            </a:pPr>
            <a:r>
              <a:rPr lang="en-US" sz="2050" b="1" dirty="0">
                <a:solidFill>
                  <a:srgbClr val="366183"/>
                </a:solidFill>
                <a:latin typeface="Inter Bold" pitchFamily="34" charset="0"/>
                <a:ea typeface="Inter Bold" pitchFamily="34" charset="-122"/>
                <a:cs typeface="Inter Bold" pitchFamily="34" charset="-120"/>
              </a:rPr>
              <a:t>Capital Management</a:t>
            </a:r>
            <a:endParaRPr lang="en-US" sz="2050" dirty="0"/>
          </a:p>
        </p:txBody>
      </p:sp>
      <p:sp>
        <p:nvSpPr>
          <p:cNvPr id="3" name="Text 1"/>
          <p:cNvSpPr/>
          <p:nvPr/>
        </p:nvSpPr>
        <p:spPr>
          <a:xfrm>
            <a:off x="4702731" y="827008"/>
            <a:ext cx="5224820" cy="248245"/>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Engineering Financial Resilience and Strategic Growth</a:t>
            </a:r>
            <a:endParaRPr lang="en-US" sz="1550" dirty="0"/>
          </a:p>
        </p:txBody>
      </p:sp>
      <p:sp>
        <p:nvSpPr>
          <p:cNvPr id="4" name="Text 2"/>
          <p:cNvSpPr/>
          <p:nvPr/>
        </p:nvSpPr>
        <p:spPr>
          <a:xfrm>
            <a:off x="529352" y="1392793"/>
            <a:ext cx="8013859" cy="847249"/>
          </a:xfrm>
          <a:prstGeom prst="rect">
            <a:avLst/>
          </a:prstGeom>
          <a:noFill/>
          <a:ln/>
        </p:spPr>
        <p:txBody>
          <a:bodyPr wrap="squar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Capital is the lifeblood of any organization, but in today's volatile global economy, its effective management is a complex and high-stakes discipline. It is no longer sufficient to simply balance the books; true financial leadership requires a strategic, forward-looking approach that can navigate market uncertainties, optimize capital structure, and unlock new avenues for growth.</a:t>
            </a:r>
            <a:endParaRPr lang="en-US" sz="1000" dirty="0"/>
          </a:p>
        </p:txBody>
      </p:sp>
      <p:sp>
        <p:nvSpPr>
          <p:cNvPr id="5" name="Text 3"/>
          <p:cNvSpPr/>
          <p:nvPr/>
        </p:nvSpPr>
        <p:spPr>
          <a:xfrm>
            <a:off x="529352" y="2359104"/>
            <a:ext cx="8013859" cy="635437"/>
          </a:xfrm>
          <a:prstGeom prst="rect">
            <a:avLst/>
          </a:prstGeom>
          <a:noFill/>
          <a:ln/>
        </p:spPr>
        <p:txBody>
          <a:bodyPr wrap="squar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Our methodology is built upon a synthesis of quantitative rigor and strategic foresight. We empower our partners to move beyond reactive financial management and adopt a proactive stance, turning their capital structure into a formidable competitive weapon.</a:t>
            </a:r>
            <a:endParaRPr lang="en-US" sz="1000" dirty="0"/>
          </a:p>
        </p:txBody>
      </p:sp>
      <p:pic>
        <p:nvPicPr>
          <p:cNvPr id="6" name="Image 0" descr="preencoded.png">    </p:cNvPr>
          <p:cNvPicPr>
            <a:picLocks noChangeAspect="1"/>
          </p:cNvPicPr>
          <p:nvPr/>
        </p:nvPicPr>
        <p:blipFill>
          <a:blip r:embed="rId1"/>
          <a:stretch>
            <a:fillRect/>
          </a:stretch>
        </p:blipFill>
        <p:spPr>
          <a:xfrm>
            <a:off x="8873728" y="1422559"/>
            <a:ext cx="5234940" cy="3199448"/>
          </a:xfrm>
          <a:prstGeom prst="rect">
            <a:avLst/>
          </a:prstGeom>
        </p:spPr>
      </p:pic>
      <p:pic>
        <p:nvPicPr>
          <p:cNvPr id="7" name="Image 1" descr="preencoded.png">    </p:cNvPr>
          <p:cNvPicPr>
            <a:picLocks noChangeAspect="1"/>
          </p:cNvPicPr>
          <p:nvPr/>
        </p:nvPicPr>
        <p:blipFill>
          <a:blip r:embed="rId2"/>
          <a:stretch>
            <a:fillRect/>
          </a:stretch>
        </p:blipFill>
        <p:spPr>
          <a:xfrm>
            <a:off x="529352" y="4919663"/>
            <a:ext cx="6785848" cy="529352"/>
          </a:xfrm>
          <a:prstGeom prst="rect">
            <a:avLst/>
          </a:prstGeom>
        </p:spPr>
      </p:pic>
      <p:sp>
        <p:nvSpPr>
          <p:cNvPr id="8" name="Text 4"/>
          <p:cNvSpPr/>
          <p:nvPr/>
        </p:nvSpPr>
        <p:spPr>
          <a:xfrm>
            <a:off x="2849523" y="5581293"/>
            <a:ext cx="2145387" cy="206812"/>
          </a:xfrm>
          <a:prstGeom prst="rect">
            <a:avLst/>
          </a:prstGeom>
          <a:noFill/>
          <a:ln/>
        </p:spPr>
        <p:txBody>
          <a:bodyPr wrap="none" lIns="0" tIns="0" rIns="0" bIns="0" rtlCol="0" anchor="t"/>
          <a:lstStyle/>
          <a:p>
            <a:pPr algn="ctr" indent="0" marL="0">
              <a:lnSpc>
                <a:spcPts val="1600"/>
              </a:lnSpc>
              <a:buNone/>
            </a:pPr>
            <a:r>
              <a:rPr lang="en-US" sz="1300" b="1" dirty="0">
                <a:solidFill>
                  <a:srgbClr val="010141"/>
                </a:solidFill>
                <a:latin typeface="Inter Bold" pitchFamily="34" charset="0"/>
                <a:ea typeface="Inter Bold" pitchFamily="34" charset="-122"/>
                <a:cs typeface="Inter Bold" pitchFamily="34" charset="-120"/>
              </a:rPr>
              <a:t>Data-Driven Analytics &amp; AI</a:t>
            </a:r>
            <a:endParaRPr lang="en-US" sz="1300" dirty="0"/>
          </a:p>
        </p:txBody>
      </p:sp>
      <p:sp>
        <p:nvSpPr>
          <p:cNvPr id="9" name="Text 5"/>
          <p:cNvSpPr/>
          <p:nvPr/>
        </p:nvSpPr>
        <p:spPr>
          <a:xfrm>
            <a:off x="661630" y="5867519"/>
            <a:ext cx="6521291" cy="423624"/>
          </a:xfrm>
          <a:prstGeom prst="rect">
            <a:avLst/>
          </a:prstGeom>
          <a:noFill/>
          <a:ln/>
        </p:spPr>
        <p:txBody>
          <a:bodyPr wrap="squar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Leveraging advanced analytics and artificial intelligence to extract actionable insights from complex financial data.</a:t>
            </a:r>
            <a:endParaRPr lang="en-US" sz="1000" dirty="0"/>
          </a:p>
        </p:txBody>
      </p:sp>
      <p:pic>
        <p:nvPicPr>
          <p:cNvPr id="10" name="Image 2" descr="preencoded.png">    </p:cNvPr>
          <p:cNvPicPr>
            <a:picLocks noChangeAspect="1"/>
          </p:cNvPicPr>
          <p:nvPr/>
        </p:nvPicPr>
        <p:blipFill>
          <a:blip r:embed="rId3"/>
          <a:stretch>
            <a:fillRect/>
          </a:stretch>
        </p:blipFill>
        <p:spPr>
          <a:xfrm>
            <a:off x="7315200" y="4919663"/>
            <a:ext cx="6785848" cy="529352"/>
          </a:xfrm>
          <a:prstGeom prst="rect">
            <a:avLst/>
          </a:prstGeom>
        </p:spPr>
      </p:pic>
      <p:sp>
        <p:nvSpPr>
          <p:cNvPr id="11" name="Text 6"/>
          <p:cNvSpPr/>
          <p:nvPr/>
        </p:nvSpPr>
        <p:spPr>
          <a:xfrm>
            <a:off x="9542145" y="5581293"/>
            <a:ext cx="2331958" cy="206812"/>
          </a:xfrm>
          <a:prstGeom prst="rect">
            <a:avLst/>
          </a:prstGeom>
          <a:noFill/>
          <a:ln/>
        </p:spPr>
        <p:txBody>
          <a:bodyPr wrap="none" lIns="0" tIns="0" rIns="0" bIns="0" rtlCol="0" anchor="t"/>
          <a:lstStyle/>
          <a:p>
            <a:pPr algn="ctr" indent="0" marL="0">
              <a:lnSpc>
                <a:spcPts val="1600"/>
              </a:lnSpc>
              <a:buNone/>
            </a:pPr>
            <a:r>
              <a:rPr lang="en-US" sz="1300" b="1" dirty="0">
                <a:solidFill>
                  <a:srgbClr val="010141"/>
                </a:solidFill>
                <a:latin typeface="Inter Bold" pitchFamily="34" charset="0"/>
                <a:ea typeface="Inter Bold" pitchFamily="34" charset="-122"/>
                <a:cs typeface="Inter Bold" pitchFamily="34" charset="-120"/>
              </a:rPr>
              <a:t>Multi-Objective Optimization</a:t>
            </a:r>
            <a:endParaRPr lang="en-US" sz="1300" dirty="0"/>
          </a:p>
        </p:txBody>
      </p:sp>
      <p:sp>
        <p:nvSpPr>
          <p:cNvPr id="12" name="Text 7"/>
          <p:cNvSpPr/>
          <p:nvPr/>
        </p:nvSpPr>
        <p:spPr>
          <a:xfrm>
            <a:off x="7447478" y="5867519"/>
            <a:ext cx="6521291" cy="211812"/>
          </a:xfrm>
          <a:prstGeom prst="rect">
            <a:avLst/>
          </a:prstGeom>
          <a:noFill/>
          <a:ln/>
        </p:spPr>
        <p:txBody>
          <a:bodyPr wrap="non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Balancing competing financial objectives to achieve optimal capital allocation and utilization.</a:t>
            </a:r>
            <a:endParaRPr lang="en-US" sz="1000" dirty="0"/>
          </a:p>
        </p:txBody>
      </p:sp>
      <p:pic>
        <p:nvPicPr>
          <p:cNvPr id="13" name="Image 3" descr="preencoded.png">    </p:cNvPr>
          <p:cNvPicPr>
            <a:picLocks noChangeAspect="1"/>
          </p:cNvPicPr>
          <p:nvPr/>
        </p:nvPicPr>
        <p:blipFill>
          <a:blip r:embed="rId4"/>
          <a:stretch>
            <a:fillRect/>
          </a:stretch>
        </p:blipFill>
        <p:spPr>
          <a:xfrm>
            <a:off x="529352" y="6423422"/>
            <a:ext cx="6785848" cy="529352"/>
          </a:xfrm>
          <a:prstGeom prst="rect">
            <a:avLst/>
          </a:prstGeom>
        </p:spPr>
      </p:pic>
      <p:sp>
        <p:nvSpPr>
          <p:cNvPr id="14" name="Text 8"/>
          <p:cNvSpPr/>
          <p:nvPr/>
        </p:nvSpPr>
        <p:spPr>
          <a:xfrm>
            <a:off x="2762488" y="7085052"/>
            <a:ext cx="2319576" cy="206812"/>
          </a:xfrm>
          <a:prstGeom prst="rect">
            <a:avLst/>
          </a:prstGeom>
          <a:noFill/>
          <a:ln/>
        </p:spPr>
        <p:txBody>
          <a:bodyPr wrap="none" lIns="0" tIns="0" rIns="0" bIns="0" rtlCol="0" anchor="t"/>
          <a:lstStyle/>
          <a:p>
            <a:pPr algn="ctr" indent="0" marL="0">
              <a:lnSpc>
                <a:spcPts val="1600"/>
              </a:lnSpc>
              <a:buNone/>
            </a:pPr>
            <a:r>
              <a:rPr lang="en-US" sz="1300" b="1" dirty="0">
                <a:solidFill>
                  <a:srgbClr val="010141"/>
                </a:solidFill>
                <a:latin typeface="Inter Bold" pitchFamily="34" charset="0"/>
                <a:ea typeface="Inter Bold" pitchFamily="34" charset="-122"/>
                <a:cs typeface="Inter Bold" pitchFamily="34" charset="-120"/>
              </a:rPr>
              <a:t>Integrated Risk Management</a:t>
            </a:r>
            <a:endParaRPr lang="en-US" sz="1300" dirty="0"/>
          </a:p>
        </p:txBody>
      </p:sp>
      <p:sp>
        <p:nvSpPr>
          <p:cNvPr id="15" name="Text 9"/>
          <p:cNvSpPr/>
          <p:nvPr/>
        </p:nvSpPr>
        <p:spPr>
          <a:xfrm>
            <a:off x="661630" y="7371278"/>
            <a:ext cx="6521291" cy="423624"/>
          </a:xfrm>
          <a:prstGeom prst="rect">
            <a:avLst/>
          </a:prstGeom>
          <a:noFill/>
          <a:ln/>
        </p:spPr>
        <p:txBody>
          <a:bodyPr wrap="squar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Comprehensive approach to identifying, measuring, and mitigating financial risks across the organization.</a:t>
            </a:r>
            <a:endParaRPr lang="en-US" sz="1000" dirty="0"/>
          </a:p>
        </p:txBody>
      </p:sp>
      <p:pic>
        <p:nvPicPr>
          <p:cNvPr id="16" name="Image 4" descr="preencoded.png">    </p:cNvPr>
          <p:cNvPicPr>
            <a:picLocks noChangeAspect="1"/>
          </p:cNvPicPr>
          <p:nvPr/>
        </p:nvPicPr>
        <p:blipFill>
          <a:blip r:embed="rId5"/>
          <a:stretch>
            <a:fillRect/>
          </a:stretch>
        </p:blipFill>
        <p:spPr>
          <a:xfrm>
            <a:off x="7315200" y="6423422"/>
            <a:ext cx="6785848" cy="529352"/>
          </a:xfrm>
          <a:prstGeom prst="rect">
            <a:avLst/>
          </a:prstGeom>
        </p:spPr>
      </p:pic>
      <p:sp>
        <p:nvSpPr>
          <p:cNvPr id="17" name="Text 10"/>
          <p:cNvSpPr/>
          <p:nvPr/>
        </p:nvSpPr>
        <p:spPr>
          <a:xfrm>
            <a:off x="9262229" y="7085052"/>
            <a:ext cx="2891790" cy="206812"/>
          </a:xfrm>
          <a:prstGeom prst="rect">
            <a:avLst/>
          </a:prstGeom>
          <a:noFill/>
          <a:ln/>
        </p:spPr>
        <p:txBody>
          <a:bodyPr wrap="none" lIns="0" tIns="0" rIns="0" bIns="0" rtlCol="0" anchor="t"/>
          <a:lstStyle/>
          <a:p>
            <a:pPr algn="ctr" indent="0" marL="0">
              <a:lnSpc>
                <a:spcPts val="1600"/>
              </a:lnSpc>
              <a:buNone/>
            </a:pPr>
            <a:r>
              <a:rPr lang="en-US" sz="1300" b="1" dirty="0">
                <a:solidFill>
                  <a:srgbClr val="010141"/>
                </a:solidFill>
                <a:latin typeface="Inter Bold" pitchFamily="34" charset="0"/>
                <a:ea typeface="Inter Bold" pitchFamily="34" charset="-122"/>
                <a:cs typeface="Inter Bold" pitchFamily="34" charset="-120"/>
              </a:rPr>
              <a:t>Transparent Monitoring &amp; Reporting</a:t>
            </a:r>
            <a:endParaRPr lang="en-US" sz="1300" dirty="0"/>
          </a:p>
        </p:txBody>
      </p:sp>
      <p:sp>
        <p:nvSpPr>
          <p:cNvPr id="18" name="Text 11"/>
          <p:cNvSpPr/>
          <p:nvPr/>
        </p:nvSpPr>
        <p:spPr>
          <a:xfrm>
            <a:off x="7447478" y="7371278"/>
            <a:ext cx="6521291" cy="211812"/>
          </a:xfrm>
          <a:prstGeom prst="rect">
            <a:avLst/>
          </a:prstGeom>
          <a:noFill/>
          <a:ln/>
        </p:spPr>
        <p:txBody>
          <a:bodyPr wrap="non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Clear, actionable financial intelligence delivered through intuitive dashboards and reports.</a:t>
            </a:r>
            <a:endParaRPr lang="en-US" sz="1000" dirty="0"/>
          </a:p>
        </p:txBody>
      </p:sp>
      <p:sp>
        <p:nvSpPr>
          <p:cNvPr id="19" name="Text 12"/>
          <p:cNvSpPr/>
          <p:nvPr/>
        </p:nvSpPr>
        <p:spPr>
          <a:xfrm>
            <a:off x="529352" y="8076009"/>
            <a:ext cx="13571696" cy="423624"/>
          </a:xfrm>
          <a:prstGeom prst="rect">
            <a:avLst/>
          </a:prstGeom>
          <a:noFill/>
          <a:ln/>
        </p:spPr>
        <p:txBody>
          <a:bodyPr wrap="square" lIns="0" tIns="0" rIns="0" bIns="0" rtlCol="0" anchor="t"/>
          <a:lstStyle/>
          <a:p>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The AMETAZ GROUP approach to Capital Management is distinguished by its seamless integration of </a:t>
            </a:r>
            <a:pPr algn="ctr" indent="0" marL="0">
              <a:lnSpc>
                <a:spcPts val="1650"/>
              </a:lnSpc>
              <a:buNone/>
            </a:pPr>
            <a:r>
              <a:rPr lang="en-US" sz="1000" b="1" dirty="0">
                <a:solidFill>
                  <a:srgbClr val="010141"/>
                </a:solidFill>
                <a:latin typeface="Inter" pitchFamily="34" charset="0"/>
                <a:ea typeface="Inter" pitchFamily="34" charset="-122"/>
                <a:cs typeface="Inter" pitchFamily="34" charset="-120"/>
              </a:rPr>
              <a:t>Responsible Investment</a:t>
            </a:r>
            <a:pPr algn="ctr" indent="0" marL="0">
              <a:lnSpc>
                <a:spcPts val="1650"/>
              </a:lnSpc>
              <a:buNone/>
            </a:pPr>
            <a:r>
              <a:rPr lang="en-US" sz="1000" dirty="0">
                <a:solidFill>
                  <a:srgbClr val="010141"/>
                </a:solidFill>
                <a:latin typeface="Inter" pitchFamily="34" charset="0"/>
                <a:ea typeface="Inter" pitchFamily="34" charset="-122"/>
                <a:cs typeface="Inter" pitchFamily="34" charset="-120"/>
              </a:rPr>
              <a:t> principles. We believe that long-term value creation is inextricably linked to environmental, social, and governance (ESG) factors.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049077" y="569714"/>
            <a:ext cx="6532126" cy="496133"/>
          </a:xfrm>
          <a:prstGeom prst="rect">
            <a:avLst/>
          </a:prstGeom>
          <a:noFill/>
          <a:ln/>
        </p:spPr>
        <p:txBody>
          <a:bodyPr wrap="none" lIns="0" tIns="0" rIns="0" bIns="0" rtlCol="0" anchor="t"/>
          <a:lstStyle/>
          <a:p>
            <a:pPr algn="ctr" indent="0" marL="0">
              <a:lnSpc>
                <a:spcPts val="3900"/>
              </a:lnSpc>
              <a:buNone/>
            </a:pPr>
            <a:r>
              <a:rPr lang="en-US" sz="3100" b="1" dirty="0">
                <a:solidFill>
                  <a:srgbClr val="366183"/>
                </a:solidFill>
                <a:latin typeface="Inter Bold" pitchFamily="34" charset="0"/>
                <a:ea typeface="Inter Bold" pitchFamily="34" charset="-122"/>
                <a:cs typeface="Inter Bold" pitchFamily="34" charset="-120"/>
              </a:rPr>
              <a:t>International Business Consulting</a:t>
            </a:r>
            <a:endParaRPr lang="en-US" sz="3100" dirty="0"/>
          </a:p>
        </p:txBody>
      </p:sp>
      <p:sp>
        <p:nvSpPr>
          <p:cNvPr id="3" name="Text 1"/>
          <p:cNvSpPr/>
          <p:nvPr/>
        </p:nvSpPr>
        <p:spPr>
          <a:xfrm>
            <a:off x="2118836" y="1264206"/>
            <a:ext cx="10392608" cy="372070"/>
          </a:xfrm>
          <a:prstGeom prst="rect">
            <a:avLst/>
          </a:prstGeom>
          <a:noFill/>
          <a:ln/>
        </p:spPr>
        <p:txBody>
          <a:bodyPr wrap="none" lIns="0" tIns="0" rIns="0" bIns="0" rtlCol="0" anchor="t"/>
          <a:lstStyle/>
          <a:p>
            <a:pPr algn="ctr" indent="0" marL="0">
              <a:lnSpc>
                <a:spcPts val="2900"/>
              </a:lnSpc>
              <a:buNone/>
            </a:pPr>
            <a:r>
              <a:rPr lang="en-US" sz="2300" b="1" dirty="0">
                <a:solidFill>
                  <a:srgbClr val="010141"/>
                </a:solidFill>
                <a:latin typeface="Inter Bold" pitchFamily="34" charset="0"/>
                <a:ea typeface="Inter Bold" pitchFamily="34" charset="-122"/>
                <a:cs typeface="Inter Bold" pitchFamily="34" charset="-120"/>
              </a:rPr>
              <a:t>Architecting Global Footprints and Navigating Cross-Border Complexity</a:t>
            </a:r>
            <a:endParaRPr lang="en-US" sz="2300" dirty="0"/>
          </a:p>
        </p:txBody>
      </p:sp>
      <p:sp>
        <p:nvSpPr>
          <p:cNvPr id="4" name="Text 2"/>
          <p:cNvSpPr/>
          <p:nvPr/>
        </p:nvSpPr>
        <p:spPr>
          <a:xfrm>
            <a:off x="793790" y="1933932"/>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Globalization is no longer a choice but an imperative for survival and growth in the 21st century. However, expanding beyond domestic borders introduces a labyrinth of cultural, regulatory, geopolitical, and operational complexities that can overwhelm even the most seasoned organizations.</a:t>
            </a:r>
            <a:endParaRPr lang="en-US" sz="1550" dirty="0"/>
          </a:p>
        </p:txBody>
      </p:sp>
      <p:sp>
        <p:nvSpPr>
          <p:cNvPr id="5" name="Shape 3"/>
          <p:cNvSpPr/>
          <p:nvPr/>
        </p:nvSpPr>
        <p:spPr>
          <a:xfrm>
            <a:off x="793790" y="3109793"/>
            <a:ext cx="4215289" cy="3374112"/>
          </a:xfrm>
          <a:prstGeom prst="roundRect">
            <a:avLst>
              <a:gd name="adj" fmla="val 2471"/>
            </a:avLst>
          </a:prstGeom>
          <a:solidFill>
            <a:srgbClr val="DBE7F0"/>
          </a:solidFill>
          <a:ln w="7620">
            <a:solidFill>
              <a:srgbClr val="C1CDD6"/>
            </a:solidFill>
            <a:prstDash val="solid"/>
          </a:ln>
        </p:spPr>
      </p:sp>
      <p:sp>
        <p:nvSpPr>
          <p:cNvPr id="6" name="Text 4"/>
          <p:cNvSpPr/>
          <p:nvPr/>
        </p:nvSpPr>
        <p:spPr>
          <a:xfrm>
            <a:off x="999768" y="3315772"/>
            <a:ext cx="3803333"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Market Entry Strategy &amp; Global Expansion</a:t>
            </a:r>
            <a:endParaRPr lang="en-US" sz="1950" dirty="0"/>
          </a:p>
        </p:txBody>
      </p:sp>
      <p:sp>
        <p:nvSpPr>
          <p:cNvPr id="7" name="Text 5"/>
          <p:cNvSpPr/>
          <p:nvPr/>
        </p:nvSpPr>
        <p:spPr>
          <a:xfrm>
            <a:off x="999768" y="4055150"/>
            <a:ext cx="3803333"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design the blueprint for successful international growth through granular analysis of target markets, crafting tailored market entry strategies, and developing detailed execution plans that mitigate risk and maximize success.</a:t>
            </a:r>
            <a:endParaRPr lang="en-US" sz="1550" dirty="0"/>
          </a:p>
        </p:txBody>
      </p:sp>
      <p:sp>
        <p:nvSpPr>
          <p:cNvPr id="8" name="Shape 6"/>
          <p:cNvSpPr/>
          <p:nvPr/>
        </p:nvSpPr>
        <p:spPr>
          <a:xfrm>
            <a:off x="5207437" y="3109793"/>
            <a:ext cx="4215408" cy="3374112"/>
          </a:xfrm>
          <a:prstGeom prst="roundRect">
            <a:avLst>
              <a:gd name="adj" fmla="val 2471"/>
            </a:avLst>
          </a:prstGeom>
          <a:solidFill>
            <a:srgbClr val="DBE7F0"/>
          </a:solidFill>
          <a:ln w="7620">
            <a:solidFill>
              <a:srgbClr val="C1CDD6"/>
            </a:solidFill>
            <a:prstDash val="solid"/>
          </a:ln>
        </p:spPr>
      </p:sp>
      <p:sp>
        <p:nvSpPr>
          <p:cNvPr id="9" name="Text 7"/>
          <p:cNvSpPr/>
          <p:nvPr/>
        </p:nvSpPr>
        <p:spPr>
          <a:xfrm>
            <a:off x="5413415" y="3315772"/>
            <a:ext cx="3803452"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Global Supply Chain Management &amp; Logistics</a:t>
            </a:r>
            <a:endParaRPr lang="en-US" sz="1950" dirty="0"/>
          </a:p>
        </p:txBody>
      </p:sp>
      <p:sp>
        <p:nvSpPr>
          <p:cNvPr id="10" name="Text 8"/>
          <p:cNvSpPr/>
          <p:nvPr/>
        </p:nvSpPr>
        <p:spPr>
          <a:xfrm>
            <a:off x="5413415" y="4055150"/>
            <a:ext cx="3803452" cy="158769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engineer supply chains that are not just efficient, but also resilient and agile, optimizing end-to-end global logistics networks that can withstand disruptions while delivering operational excellence.</a:t>
            </a:r>
            <a:endParaRPr lang="en-US" sz="1550" dirty="0"/>
          </a:p>
        </p:txBody>
      </p:sp>
      <p:sp>
        <p:nvSpPr>
          <p:cNvPr id="11" name="Shape 9"/>
          <p:cNvSpPr/>
          <p:nvPr/>
        </p:nvSpPr>
        <p:spPr>
          <a:xfrm>
            <a:off x="9621203" y="3109793"/>
            <a:ext cx="4215289" cy="3374112"/>
          </a:xfrm>
          <a:prstGeom prst="roundRect">
            <a:avLst>
              <a:gd name="adj" fmla="val 2471"/>
            </a:avLst>
          </a:prstGeom>
          <a:solidFill>
            <a:srgbClr val="DBE7F0"/>
          </a:solidFill>
          <a:ln w="7620">
            <a:solidFill>
              <a:srgbClr val="C1CDD6"/>
            </a:solidFill>
            <a:prstDash val="solid"/>
          </a:ln>
        </p:spPr>
      </p:sp>
      <p:sp>
        <p:nvSpPr>
          <p:cNvPr id="12" name="Text 10"/>
          <p:cNvSpPr/>
          <p:nvPr/>
        </p:nvSpPr>
        <p:spPr>
          <a:xfrm>
            <a:off x="9827181" y="3315772"/>
            <a:ext cx="3803333"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International Finance &amp; Tax Management</a:t>
            </a:r>
            <a:endParaRPr lang="en-US" sz="1950" dirty="0"/>
          </a:p>
        </p:txBody>
      </p:sp>
      <p:sp>
        <p:nvSpPr>
          <p:cNvPr id="13" name="Text 11"/>
          <p:cNvSpPr/>
          <p:nvPr/>
        </p:nvSpPr>
        <p:spPr>
          <a:xfrm>
            <a:off x="9827181" y="4055150"/>
            <a:ext cx="3803333" cy="222277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navigate the intricate web of global finance with sophisticated currency risk management, optimization of global financial structures, strategic international tax planning, and expert management of cross-border cash flows.</a:t>
            </a:r>
            <a:endParaRPr lang="en-US" sz="1550" dirty="0"/>
          </a:p>
        </p:txBody>
      </p:sp>
      <p:sp>
        <p:nvSpPr>
          <p:cNvPr id="14" name="Text 12"/>
          <p:cNvSpPr/>
          <p:nvPr/>
        </p:nvSpPr>
        <p:spPr>
          <a:xfrm>
            <a:off x="793790" y="6707148"/>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AMETAZ GROUP distinguishes itself through a profound commitment to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Responsible Global Commerce</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We believe that international business should be a force for good, actualized through our dedication to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Responsible &amp; Ethical Trade</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Local Development &amp; Community Empowerment</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and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Environmental Sustainability in Global Operations</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839420" y="405765"/>
            <a:ext cx="2951559" cy="368856"/>
          </a:xfrm>
          <a:prstGeom prst="rect">
            <a:avLst/>
          </a:prstGeom>
          <a:noFill/>
          <a:ln/>
        </p:spPr>
        <p:txBody>
          <a:bodyPr wrap="none" lIns="0" tIns="0" rIns="0" bIns="0" rtlCol="0" anchor="t"/>
          <a:lstStyle/>
          <a:p>
            <a:pPr algn="ctr" indent="0" marL="0">
              <a:lnSpc>
                <a:spcPts val="2900"/>
              </a:lnSpc>
              <a:buNone/>
            </a:pPr>
            <a:r>
              <a:rPr lang="en-US" sz="2300" b="1" dirty="0">
                <a:solidFill>
                  <a:srgbClr val="366183"/>
                </a:solidFill>
                <a:latin typeface="Inter Bold" pitchFamily="34" charset="0"/>
                <a:ea typeface="Inter Bold" pitchFamily="34" charset="-122"/>
                <a:cs typeface="Inter Bold" pitchFamily="34" charset="-120"/>
              </a:rPr>
              <a:t>Energy</a:t>
            </a:r>
            <a:endParaRPr lang="en-US" sz="2300" dirty="0"/>
          </a:p>
        </p:txBody>
      </p:sp>
      <p:sp>
        <p:nvSpPr>
          <p:cNvPr id="3" name="Text 1"/>
          <p:cNvSpPr/>
          <p:nvPr/>
        </p:nvSpPr>
        <p:spPr>
          <a:xfrm>
            <a:off x="3805952" y="922139"/>
            <a:ext cx="7018496" cy="276582"/>
          </a:xfrm>
          <a:prstGeom prst="rect">
            <a:avLst/>
          </a:prstGeom>
          <a:noFill/>
          <a:ln/>
        </p:spPr>
        <p:txBody>
          <a:bodyPr wrap="none" lIns="0" tIns="0" rIns="0" bIns="0" rtlCol="0" anchor="t"/>
          <a:lstStyle/>
          <a:p>
            <a:pPr algn="ctr" indent="0" marL="0">
              <a:lnSpc>
                <a:spcPts val="2150"/>
              </a:lnSpc>
              <a:buNone/>
            </a:pPr>
            <a:r>
              <a:rPr lang="en-US" sz="1700" b="1" dirty="0">
                <a:solidFill>
                  <a:srgbClr val="010141"/>
                </a:solidFill>
                <a:latin typeface="Inter Bold" pitchFamily="34" charset="0"/>
                <a:ea typeface="Inter Bold" pitchFamily="34" charset="-122"/>
                <a:cs typeface="Inter Bold" pitchFamily="34" charset="-120"/>
              </a:rPr>
              <a:t>Powering a Sustainable Future Through Technological Innovation</a:t>
            </a:r>
            <a:endParaRPr lang="en-US" sz="1700" dirty="0"/>
          </a:p>
        </p:txBody>
      </p:sp>
      <p:pic>
        <p:nvPicPr>
          <p:cNvPr id="4" name="Image 0" descr="preencoded.png">    </p:cNvPr>
          <p:cNvPicPr>
            <a:picLocks noChangeAspect="1"/>
          </p:cNvPicPr>
          <p:nvPr/>
        </p:nvPicPr>
        <p:blipFill>
          <a:blip r:embed="rId1"/>
          <a:stretch>
            <a:fillRect/>
          </a:stretch>
        </p:blipFill>
        <p:spPr>
          <a:xfrm>
            <a:off x="1340406" y="1586032"/>
            <a:ext cx="3663672" cy="2032992"/>
          </a:xfrm>
          <a:prstGeom prst="rect">
            <a:avLst/>
          </a:prstGeom>
        </p:spPr>
      </p:pic>
      <p:sp>
        <p:nvSpPr>
          <p:cNvPr id="5" name="Text 2"/>
          <p:cNvSpPr/>
          <p:nvPr/>
        </p:nvSpPr>
        <p:spPr>
          <a:xfrm>
            <a:off x="6121837" y="1552813"/>
            <a:ext cx="7925753" cy="70866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The global energy sector is at a historic inflection point, caught between the undeniable imperative of decarbonization and the persistent demand for reliable, affordable power. The transition to a sustainable energy future is the defining challenge—and opportunity—of our time.</a:t>
            </a:r>
            <a:endParaRPr lang="en-US" sz="1150" dirty="0"/>
          </a:p>
        </p:txBody>
      </p:sp>
      <p:sp>
        <p:nvSpPr>
          <p:cNvPr id="6" name="Text 3"/>
          <p:cNvSpPr/>
          <p:nvPr/>
        </p:nvSpPr>
        <p:spPr>
          <a:xfrm>
            <a:off x="6121837" y="2394228"/>
            <a:ext cx="7925753" cy="70866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Our approach is holistic and pragmatic, grounded in a deep understanding of both traditional energy markets and cutting-edge clean technologies. We see the energy transition not as a burden, but as the greatest economic and environmental opportunity of the 21st century.</a:t>
            </a:r>
            <a:endParaRPr lang="en-US" sz="1150" dirty="0"/>
          </a:p>
        </p:txBody>
      </p:sp>
      <p:sp>
        <p:nvSpPr>
          <p:cNvPr id="7" name="Shape 4"/>
          <p:cNvSpPr/>
          <p:nvPr/>
        </p:nvSpPr>
        <p:spPr>
          <a:xfrm>
            <a:off x="590312" y="5568910"/>
            <a:ext cx="13449776" cy="15240"/>
          </a:xfrm>
          <a:prstGeom prst="roundRect">
            <a:avLst>
              <a:gd name="adj" fmla="val 406711"/>
            </a:avLst>
          </a:prstGeom>
          <a:solidFill>
            <a:srgbClr val="C1CDD6"/>
          </a:solidFill>
          <a:ln/>
        </p:spPr>
      </p:sp>
      <p:sp>
        <p:nvSpPr>
          <p:cNvPr id="8" name="Shape 5"/>
          <p:cNvSpPr/>
          <p:nvPr/>
        </p:nvSpPr>
        <p:spPr>
          <a:xfrm>
            <a:off x="3898940" y="5126236"/>
            <a:ext cx="15240" cy="442674"/>
          </a:xfrm>
          <a:prstGeom prst="roundRect">
            <a:avLst>
              <a:gd name="adj" fmla="val 406711"/>
            </a:avLst>
          </a:prstGeom>
          <a:solidFill>
            <a:srgbClr val="C1CDD6"/>
          </a:solidFill>
          <a:ln/>
        </p:spPr>
      </p:sp>
      <p:sp>
        <p:nvSpPr>
          <p:cNvPr id="9" name="Shape 6"/>
          <p:cNvSpPr/>
          <p:nvPr/>
        </p:nvSpPr>
        <p:spPr>
          <a:xfrm>
            <a:off x="3740587" y="5402937"/>
            <a:ext cx="331946" cy="331946"/>
          </a:xfrm>
          <a:prstGeom prst="roundRect">
            <a:avLst>
              <a:gd name="adj" fmla="val 18673"/>
            </a:avLst>
          </a:prstGeom>
          <a:solidFill>
            <a:srgbClr val="DBE7F0"/>
          </a:solidFill>
          <a:ln w="7620">
            <a:solidFill>
              <a:srgbClr val="C1CDD6"/>
            </a:solidFill>
            <a:prstDash val="solid"/>
          </a:ln>
        </p:spPr>
      </p:sp>
      <p:sp>
        <p:nvSpPr>
          <p:cNvPr id="10" name="Text 7"/>
          <p:cNvSpPr/>
          <p:nvPr/>
        </p:nvSpPr>
        <p:spPr>
          <a:xfrm>
            <a:off x="3795891" y="5430560"/>
            <a:ext cx="221337" cy="276701"/>
          </a:xfrm>
          <a:prstGeom prst="rect">
            <a:avLst/>
          </a:prstGeom>
          <a:noFill/>
          <a:ln/>
        </p:spPr>
        <p:txBody>
          <a:bodyPr wrap="none" lIns="0" tIns="0" rIns="0" bIns="0" rtlCol="0" anchor="t"/>
          <a:lstStyle/>
          <a:p>
            <a:pPr algn="ctr" indent="0" marL="0">
              <a:lnSpc>
                <a:spcPts val="1700"/>
              </a:lnSpc>
              <a:buNone/>
            </a:pPr>
            <a:r>
              <a:rPr lang="en-US" sz="1700" b="1" dirty="0">
                <a:solidFill>
                  <a:srgbClr val="010141"/>
                </a:solidFill>
                <a:latin typeface="Inter Bold" pitchFamily="34" charset="0"/>
                <a:ea typeface="Inter Bold" pitchFamily="34" charset="-122"/>
                <a:cs typeface="Inter Bold" pitchFamily="34" charset="-120"/>
              </a:rPr>
              <a:t>1</a:t>
            </a:r>
            <a:endParaRPr lang="en-US" sz="1700" dirty="0"/>
          </a:p>
        </p:txBody>
      </p:sp>
      <p:sp>
        <p:nvSpPr>
          <p:cNvPr id="11" name="Text 8"/>
          <p:cNvSpPr/>
          <p:nvPr/>
        </p:nvSpPr>
        <p:spPr>
          <a:xfrm>
            <a:off x="2249805" y="3950970"/>
            <a:ext cx="3313628" cy="230505"/>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Renewable Energy &amp; Hybrid Systems</a:t>
            </a:r>
            <a:endParaRPr lang="en-US" sz="1450" dirty="0"/>
          </a:p>
        </p:txBody>
      </p:sp>
      <p:sp>
        <p:nvSpPr>
          <p:cNvPr id="12" name="Text 9"/>
          <p:cNvSpPr/>
          <p:nvPr/>
        </p:nvSpPr>
        <p:spPr>
          <a:xfrm>
            <a:off x="737830" y="4269938"/>
            <a:ext cx="6337578" cy="70866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We design and deploy clean power plants that seamlessly integrate multiple renewable sources with advanced energy storage solutions, creating resilient, reliable, and economically viable power ecosystems.</a:t>
            </a:r>
            <a:endParaRPr lang="en-US" sz="1150" dirty="0"/>
          </a:p>
        </p:txBody>
      </p:sp>
      <p:sp>
        <p:nvSpPr>
          <p:cNvPr id="13" name="Shape 10"/>
          <p:cNvSpPr/>
          <p:nvPr/>
        </p:nvSpPr>
        <p:spPr>
          <a:xfrm>
            <a:off x="7307461" y="5568910"/>
            <a:ext cx="15240" cy="442674"/>
          </a:xfrm>
          <a:prstGeom prst="roundRect">
            <a:avLst>
              <a:gd name="adj" fmla="val 406711"/>
            </a:avLst>
          </a:prstGeom>
          <a:solidFill>
            <a:srgbClr val="C1CDD6"/>
          </a:solidFill>
          <a:ln/>
        </p:spPr>
      </p:sp>
      <p:sp>
        <p:nvSpPr>
          <p:cNvPr id="14" name="Shape 11"/>
          <p:cNvSpPr/>
          <p:nvPr/>
        </p:nvSpPr>
        <p:spPr>
          <a:xfrm>
            <a:off x="7149108" y="5402937"/>
            <a:ext cx="331946" cy="331946"/>
          </a:xfrm>
          <a:prstGeom prst="roundRect">
            <a:avLst>
              <a:gd name="adj" fmla="val 18673"/>
            </a:avLst>
          </a:prstGeom>
          <a:solidFill>
            <a:srgbClr val="DBE7F0"/>
          </a:solidFill>
          <a:ln w="7620">
            <a:solidFill>
              <a:srgbClr val="C1CDD6"/>
            </a:solidFill>
            <a:prstDash val="solid"/>
          </a:ln>
        </p:spPr>
      </p:sp>
      <p:sp>
        <p:nvSpPr>
          <p:cNvPr id="15" name="Text 12"/>
          <p:cNvSpPr/>
          <p:nvPr/>
        </p:nvSpPr>
        <p:spPr>
          <a:xfrm>
            <a:off x="7204412" y="5430560"/>
            <a:ext cx="221337" cy="276701"/>
          </a:xfrm>
          <a:prstGeom prst="rect">
            <a:avLst/>
          </a:prstGeom>
          <a:noFill/>
          <a:ln/>
        </p:spPr>
        <p:txBody>
          <a:bodyPr wrap="none" lIns="0" tIns="0" rIns="0" bIns="0" rtlCol="0" anchor="t"/>
          <a:lstStyle/>
          <a:p>
            <a:pPr algn="ctr" indent="0" marL="0">
              <a:lnSpc>
                <a:spcPts val="1700"/>
              </a:lnSpc>
              <a:buNone/>
            </a:pPr>
            <a:r>
              <a:rPr lang="en-US" sz="1700" b="1" dirty="0">
                <a:solidFill>
                  <a:srgbClr val="010141"/>
                </a:solidFill>
                <a:latin typeface="Inter Bold" pitchFamily="34" charset="0"/>
                <a:ea typeface="Inter Bold" pitchFamily="34" charset="-122"/>
                <a:cs typeface="Inter Bold" pitchFamily="34" charset="-120"/>
              </a:rPr>
              <a:t>2</a:t>
            </a:r>
            <a:endParaRPr lang="en-US" sz="1700" dirty="0"/>
          </a:p>
        </p:txBody>
      </p:sp>
      <p:sp>
        <p:nvSpPr>
          <p:cNvPr id="16" name="Text 13"/>
          <p:cNvSpPr/>
          <p:nvPr/>
        </p:nvSpPr>
        <p:spPr>
          <a:xfrm>
            <a:off x="5710357" y="6159222"/>
            <a:ext cx="3209449" cy="230505"/>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Smart Grids &amp; Energy Infrastructure</a:t>
            </a:r>
            <a:endParaRPr lang="en-US" sz="1450" dirty="0"/>
          </a:p>
        </p:txBody>
      </p:sp>
      <p:sp>
        <p:nvSpPr>
          <p:cNvPr id="17" name="Text 14"/>
          <p:cNvSpPr/>
          <p:nvPr/>
        </p:nvSpPr>
        <p:spPr>
          <a:xfrm>
            <a:off x="4146352" y="6478191"/>
            <a:ext cx="6337578" cy="70866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We build the intelligent backbone for the modern energy landscape, implementing smart grids that dynamically manage supply and demand, integrate distributed energy resources, and self-heal.</a:t>
            </a:r>
            <a:endParaRPr lang="en-US" sz="1150" dirty="0"/>
          </a:p>
        </p:txBody>
      </p:sp>
      <p:sp>
        <p:nvSpPr>
          <p:cNvPr id="18" name="Shape 15"/>
          <p:cNvSpPr/>
          <p:nvPr/>
        </p:nvSpPr>
        <p:spPr>
          <a:xfrm>
            <a:off x="10716101" y="5126236"/>
            <a:ext cx="15240" cy="442674"/>
          </a:xfrm>
          <a:prstGeom prst="roundRect">
            <a:avLst>
              <a:gd name="adj" fmla="val 406711"/>
            </a:avLst>
          </a:prstGeom>
          <a:solidFill>
            <a:srgbClr val="C1CDD6"/>
          </a:solidFill>
          <a:ln/>
        </p:spPr>
      </p:sp>
      <p:sp>
        <p:nvSpPr>
          <p:cNvPr id="19" name="Shape 16"/>
          <p:cNvSpPr/>
          <p:nvPr/>
        </p:nvSpPr>
        <p:spPr>
          <a:xfrm>
            <a:off x="10557748" y="5402937"/>
            <a:ext cx="331946" cy="331946"/>
          </a:xfrm>
          <a:prstGeom prst="roundRect">
            <a:avLst>
              <a:gd name="adj" fmla="val 18673"/>
            </a:avLst>
          </a:prstGeom>
          <a:solidFill>
            <a:srgbClr val="DBE7F0"/>
          </a:solidFill>
          <a:ln w="7620">
            <a:solidFill>
              <a:srgbClr val="C1CDD6"/>
            </a:solidFill>
            <a:prstDash val="solid"/>
          </a:ln>
        </p:spPr>
      </p:sp>
      <p:sp>
        <p:nvSpPr>
          <p:cNvPr id="20" name="Text 17"/>
          <p:cNvSpPr/>
          <p:nvPr/>
        </p:nvSpPr>
        <p:spPr>
          <a:xfrm>
            <a:off x="10613053" y="5430560"/>
            <a:ext cx="221337" cy="276701"/>
          </a:xfrm>
          <a:prstGeom prst="rect">
            <a:avLst/>
          </a:prstGeom>
          <a:noFill/>
          <a:ln/>
        </p:spPr>
        <p:txBody>
          <a:bodyPr wrap="none" lIns="0" tIns="0" rIns="0" bIns="0" rtlCol="0" anchor="t"/>
          <a:lstStyle/>
          <a:p>
            <a:pPr algn="ctr" indent="0" marL="0">
              <a:lnSpc>
                <a:spcPts val="1700"/>
              </a:lnSpc>
              <a:buNone/>
            </a:pPr>
            <a:r>
              <a:rPr lang="en-US" sz="1700" b="1" dirty="0">
                <a:solidFill>
                  <a:srgbClr val="010141"/>
                </a:solidFill>
                <a:latin typeface="Inter Bold" pitchFamily="34" charset="0"/>
                <a:ea typeface="Inter Bold" pitchFamily="34" charset="-122"/>
                <a:cs typeface="Inter Bold" pitchFamily="34" charset="-120"/>
              </a:rPr>
              <a:t>3</a:t>
            </a:r>
            <a:endParaRPr lang="en-US" sz="1700" dirty="0"/>
          </a:p>
        </p:txBody>
      </p:sp>
      <p:sp>
        <p:nvSpPr>
          <p:cNvPr id="21" name="Text 18"/>
          <p:cNvSpPr/>
          <p:nvPr/>
        </p:nvSpPr>
        <p:spPr>
          <a:xfrm>
            <a:off x="8893135" y="3950970"/>
            <a:ext cx="3661053" cy="230505"/>
          </a:xfrm>
          <a:prstGeom prst="rect">
            <a:avLst/>
          </a:prstGeom>
          <a:noFill/>
          <a:ln/>
        </p:spPr>
        <p:txBody>
          <a:bodyPr wrap="none" lIns="0" tIns="0" rIns="0" bIns="0" rtlCol="0" anchor="t"/>
          <a:lstStyle/>
          <a:p>
            <a:pPr algn="ctr" indent="0" marL="0">
              <a:lnSpc>
                <a:spcPts val="1800"/>
              </a:lnSpc>
              <a:buNone/>
            </a:pPr>
            <a:r>
              <a:rPr lang="en-US" sz="1450" b="1" dirty="0">
                <a:solidFill>
                  <a:srgbClr val="010141"/>
                </a:solidFill>
                <a:latin typeface="Inter Bold" pitchFamily="34" charset="0"/>
                <a:ea typeface="Inter Bold" pitchFamily="34" charset="-122"/>
                <a:cs typeface="Inter Bold" pitchFamily="34" charset="-120"/>
              </a:rPr>
              <a:t>Green Hydrogen &amp; Clean Energy Carriers</a:t>
            </a:r>
            <a:endParaRPr lang="en-US" sz="1450" dirty="0"/>
          </a:p>
        </p:txBody>
      </p:sp>
      <p:sp>
        <p:nvSpPr>
          <p:cNvPr id="22" name="Text 19"/>
          <p:cNvSpPr/>
          <p:nvPr/>
        </p:nvSpPr>
        <p:spPr>
          <a:xfrm>
            <a:off x="7554873" y="4269938"/>
            <a:ext cx="6337697" cy="47244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We are pioneering the development of the hydrogen economy, offering services spanning the entire value chain from production to utilization across various industrial sectors.</a:t>
            </a:r>
            <a:endParaRPr lang="en-US" sz="1150" dirty="0"/>
          </a:p>
        </p:txBody>
      </p:sp>
      <p:sp>
        <p:nvSpPr>
          <p:cNvPr id="23" name="Text 20"/>
          <p:cNvSpPr/>
          <p:nvPr/>
        </p:nvSpPr>
        <p:spPr>
          <a:xfrm>
            <a:off x="590312" y="7352824"/>
            <a:ext cx="13449776" cy="472440"/>
          </a:xfrm>
          <a:prstGeom prst="rect">
            <a:avLst/>
          </a:prstGeom>
          <a:noFill/>
          <a:ln/>
        </p:spPr>
        <p:txBody>
          <a:bodyPr wrap="square" lIns="0" tIns="0" rIns="0" bIns="0" rtlCol="0" anchor="t"/>
          <a:lstStyle/>
          <a:p>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Our commitment extends beyond technology to a profound sense of </a:t>
            </a:r>
            <a:pPr algn="ctr" indent="0" marL="0">
              <a:lnSpc>
                <a:spcPts val="1850"/>
              </a:lnSpc>
              <a:buNone/>
            </a:pPr>
            <a:r>
              <a:rPr lang="en-US" sz="1150" b="1" dirty="0">
                <a:solidFill>
                  <a:srgbClr val="010141"/>
                </a:solidFill>
                <a:latin typeface="Inter" pitchFamily="34" charset="0"/>
                <a:ea typeface="Inter" pitchFamily="34" charset="-122"/>
                <a:cs typeface="Inter" pitchFamily="34" charset="-120"/>
              </a:rPr>
              <a:t>Environmental Stewardship</a:t>
            </a:r>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 and </a:t>
            </a:r>
            <a:pPr algn="ctr" indent="0" marL="0">
              <a:lnSpc>
                <a:spcPts val="1850"/>
              </a:lnSpc>
              <a:buNone/>
            </a:pPr>
            <a:r>
              <a:rPr lang="en-US" sz="1150" b="1" dirty="0">
                <a:solidFill>
                  <a:srgbClr val="010141"/>
                </a:solidFill>
                <a:latin typeface="Inter" pitchFamily="34" charset="0"/>
                <a:ea typeface="Inter" pitchFamily="34" charset="-122"/>
                <a:cs typeface="Inter" pitchFamily="34" charset="-120"/>
              </a:rPr>
              <a:t>Social Responsibility</a:t>
            </a:r>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 We champion </a:t>
            </a:r>
            <a:pPr algn="ctr" indent="0" marL="0">
              <a:lnSpc>
                <a:spcPts val="1850"/>
              </a:lnSpc>
              <a:buNone/>
            </a:pPr>
            <a:r>
              <a:rPr lang="en-US" sz="1150" b="1" dirty="0">
                <a:solidFill>
                  <a:srgbClr val="010141"/>
                </a:solidFill>
                <a:latin typeface="Inter" pitchFamily="34" charset="0"/>
                <a:ea typeface="Inter" pitchFamily="34" charset="-122"/>
                <a:cs typeface="Inter" pitchFamily="34" charset="-120"/>
              </a:rPr>
              <a:t>Energy Equity &amp; Global Access</a:t>
            </a:r>
            <a:pPr algn="ctr" indent="0" marL="0">
              <a:lnSpc>
                <a:spcPts val="1850"/>
              </a:lnSpc>
              <a:buNone/>
            </a:pPr>
            <a:r>
              <a:rPr lang="en-US" sz="1150" dirty="0">
                <a:solidFill>
                  <a:srgbClr val="010141"/>
                </a:solidFill>
                <a:latin typeface="Inter" pitchFamily="34" charset="0"/>
                <a:ea typeface="Inter" pitchFamily="34" charset="-122"/>
                <a:cs typeface="Inter" pitchFamily="34" charset="-120"/>
              </a:rPr>
              <a:t>, ensuring that the benefits of clean energy are shared by all.</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330428" y="716875"/>
            <a:ext cx="3969425" cy="496133"/>
          </a:xfrm>
          <a:prstGeom prst="rect">
            <a:avLst/>
          </a:prstGeom>
          <a:noFill/>
          <a:ln/>
        </p:spPr>
        <p:txBody>
          <a:bodyPr wrap="none" lIns="0" tIns="0" rIns="0" bIns="0" rtlCol="0" anchor="t"/>
          <a:lstStyle/>
          <a:p>
            <a:pPr algn="ctr" indent="0" marL="0">
              <a:lnSpc>
                <a:spcPts val="3900"/>
              </a:lnSpc>
              <a:buNone/>
            </a:pPr>
            <a:r>
              <a:rPr lang="en-US" sz="3100" b="1" dirty="0">
                <a:solidFill>
                  <a:srgbClr val="366183"/>
                </a:solidFill>
                <a:latin typeface="Inter Bold" pitchFamily="34" charset="0"/>
                <a:ea typeface="Inter Bold" pitchFamily="34" charset="-122"/>
                <a:cs typeface="Inter Bold" pitchFamily="34" charset="-120"/>
              </a:rPr>
              <a:t>Healthcare</a:t>
            </a:r>
            <a:endParaRPr lang="en-US" sz="3100" dirty="0"/>
          </a:p>
        </p:txBody>
      </p:sp>
      <p:sp>
        <p:nvSpPr>
          <p:cNvPr id="3" name="Text 1"/>
          <p:cNvSpPr/>
          <p:nvPr/>
        </p:nvSpPr>
        <p:spPr>
          <a:xfrm>
            <a:off x="1659612" y="1411367"/>
            <a:ext cx="11311176" cy="372070"/>
          </a:xfrm>
          <a:prstGeom prst="rect">
            <a:avLst/>
          </a:prstGeom>
          <a:noFill/>
          <a:ln/>
        </p:spPr>
        <p:txBody>
          <a:bodyPr wrap="none" lIns="0" tIns="0" rIns="0" bIns="0" rtlCol="0" anchor="t"/>
          <a:lstStyle/>
          <a:p>
            <a:pPr algn="ctr" indent="0" marL="0">
              <a:lnSpc>
                <a:spcPts val="2900"/>
              </a:lnSpc>
              <a:buNone/>
            </a:pPr>
            <a:r>
              <a:rPr lang="en-US" sz="2300" b="1" dirty="0">
                <a:solidFill>
                  <a:srgbClr val="010141"/>
                </a:solidFill>
                <a:latin typeface="Inter Bold" pitchFamily="34" charset="0"/>
                <a:ea typeface="Inter Bold" pitchFamily="34" charset="-122"/>
                <a:cs typeface="Inter Bold" pitchFamily="34" charset="-120"/>
              </a:rPr>
              <a:t>Redefining Medicine with Artificial Intelligence and Human-Centric Innovation</a:t>
            </a:r>
            <a:endParaRPr lang="en-US" sz="2300" dirty="0"/>
          </a:p>
        </p:txBody>
      </p:sp>
      <p:sp>
        <p:nvSpPr>
          <p:cNvPr id="4" name="Text 2"/>
          <p:cNvSpPr/>
          <p:nvPr/>
        </p:nvSpPr>
        <p:spPr>
          <a:xfrm>
            <a:off x="793790" y="2081093"/>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The healthcare industry is undergoing a profound metamorphosis, driven by the convergence of biological sciences, digital technology, and a new focus on personalized, preventative care. The traditional model of reactive, symptom-based medicine is giving way to a future of predictive, personalized, and participatory health.</a:t>
            </a:r>
            <a:endParaRPr lang="en-US" sz="1550" dirty="0"/>
          </a:p>
        </p:txBody>
      </p:sp>
      <p:pic>
        <p:nvPicPr>
          <p:cNvPr id="5" name="Image 0" descr="preencoded.png">    </p:cNvPr>
          <p:cNvPicPr>
            <a:picLocks noChangeAspect="1"/>
          </p:cNvPicPr>
          <p:nvPr/>
        </p:nvPicPr>
        <p:blipFill>
          <a:blip r:embed="rId1"/>
          <a:stretch>
            <a:fillRect/>
          </a:stretch>
        </p:blipFill>
        <p:spPr>
          <a:xfrm>
            <a:off x="793790" y="3256955"/>
            <a:ext cx="496133" cy="496133"/>
          </a:xfrm>
          <a:prstGeom prst="rect">
            <a:avLst/>
          </a:prstGeom>
        </p:spPr>
      </p:pic>
      <p:sp>
        <p:nvSpPr>
          <p:cNvPr id="6" name="Text 3"/>
          <p:cNvSpPr/>
          <p:nvPr/>
        </p:nvSpPr>
        <p:spPr>
          <a:xfrm>
            <a:off x="1537930" y="3374708"/>
            <a:ext cx="3438049" cy="620316"/>
          </a:xfrm>
          <a:prstGeom prst="rect">
            <a:avLst/>
          </a:prstGeom>
          <a:noFill/>
          <a:ln/>
        </p:spPr>
        <p:txBody>
          <a:bodyPr wrap="squar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AI-Powered Medical Imaging</a:t>
            </a:r>
            <a:endParaRPr lang="en-US" sz="1950" dirty="0"/>
          </a:p>
        </p:txBody>
      </p:sp>
      <p:sp>
        <p:nvSpPr>
          <p:cNvPr id="7" name="Text 4"/>
          <p:cNvSpPr/>
          <p:nvPr/>
        </p:nvSpPr>
        <p:spPr>
          <a:xfrm>
            <a:off x="1537930" y="4114086"/>
            <a:ext cx="3438049" cy="222277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Our systems identify tumors, fractures, and other subtle anomalies with a speed and accuracy that augments the capabilities of radiologists and pathologists, leading to earlier and more accurate diagnoses.</a:t>
            </a:r>
            <a:endParaRPr lang="en-US" sz="1550" dirty="0"/>
          </a:p>
        </p:txBody>
      </p:sp>
      <p:pic>
        <p:nvPicPr>
          <p:cNvPr id="8" name="Image 1" descr="preencoded.png">    </p:cNvPr>
          <p:cNvPicPr>
            <a:picLocks noChangeAspect="1"/>
          </p:cNvPicPr>
          <p:nvPr/>
        </p:nvPicPr>
        <p:blipFill>
          <a:blip r:embed="rId2"/>
          <a:stretch>
            <a:fillRect/>
          </a:stretch>
        </p:blipFill>
        <p:spPr>
          <a:xfrm>
            <a:off x="5223986" y="3256955"/>
            <a:ext cx="496133" cy="496133"/>
          </a:xfrm>
          <a:prstGeom prst="rect">
            <a:avLst/>
          </a:prstGeom>
        </p:spPr>
      </p:pic>
      <p:sp>
        <p:nvSpPr>
          <p:cNvPr id="9" name="Text 5"/>
          <p:cNvSpPr/>
          <p:nvPr/>
        </p:nvSpPr>
        <p:spPr>
          <a:xfrm>
            <a:off x="5968127" y="3374708"/>
            <a:ext cx="2833687"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Disease Risk Prediction</a:t>
            </a:r>
            <a:endParaRPr lang="en-US" sz="1950" dirty="0"/>
          </a:p>
        </p:txBody>
      </p:sp>
      <p:sp>
        <p:nvSpPr>
          <p:cNvPr id="10" name="Text 6"/>
          <p:cNvSpPr/>
          <p:nvPr/>
        </p:nvSpPr>
        <p:spPr>
          <a:xfrm>
            <a:off x="5968127" y="3803928"/>
            <a:ext cx="3438168"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analyze EHRs, genomics, and lifestyle factors to identify individuals at high risk for chronic diseases long before symptoms appear, enabling proactive, preventative interventions.</a:t>
            </a:r>
            <a:endParaRPr lang="en-US" sz="1550" dirty="0"/>
          </a:p>
        </p:txBody>
      </p:sp>
      <p:pic>
        <p:nvPicPr>
          <p:cNvPr id="11" name="Image 2" descr="preencoded.png">    </p:cNvPr>
          <p:cNvPicPr>
            <a:picLocks noChangeAspect="1"/>
          </p:cNvPicPr>
          <p:nvPr/>
        </p:nvPicPr>
        <p:blipFill>
          <a:blip r:embed="rId3"/>
          <a:stretch>
            <a:fillRect/>
          </a:stretch>
        </p:blipFill>
        <p:spPr>
          <a:xfrm>
            <a:off x="9654302" y="3256955"/>
            <a:ext cx="496133" cy="496133"/>
          </a:xfrm>
          <a:prstGeom prst="rect">
            <a:avLst/>
          </a:prstGeom>
        </p:spPr>
      </p:pic>
      <p:sp>
        <p:nvSpPr>
          <p:cNvPr id="12" name="Text 7"/>
          <p:cNvSpPr/>
          <p:nvPr/>
        </p:nvSpPr>
        <p:spPr>
          <a:xfrm>
            <a:off x="10398443" y="3374708"/>
            <a:ext cx="2748677"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Personalized Medicine</a:t>
            </a:r>
            <a:endParaRPr lang="en-US" sz="1950" dirty="0"/>
          </a:p>
        </p:txBody>
      </p:sp>
      <p:sp>
        <p:nvSpPr>
          <p:cNvPr id="13" name="Text 8"/>
          <p:cNvSpPr/>
          <p:nvPr/>
        </p:nvSpPr>
        <p:spPr>
          <a:xfrm>
            <a:off x="10398443" y="3803928"/>
            <a:ext cx="3438168" cy="190523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We use AI to analyze a patient's unique genetic, molecular, and clinical profile to predict their response to specific drugs, optimize dosages, and design bespoke treatment plans.</a:t>
            </a:r>
            <a:endParaRPr lang="en-US" sz="1550" dirty="0"/>
          </a:p>
        </p:txBody>
      </p:sp>
      <p:sp>
        <p:nvSpPr>
          <p:cNvPr id="14" name="Text 9"/>
          <p:cNvSpPr/>
          <p:nvPr/>
        </p:nvSpPr>
        <p:spPr>
          <a:xfrm>
            <a:off x="793790" y="6560106"/>
            <a:ext cx="13042821"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Our work in healthcare is underpinned by an unwavering commitment to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Ethics and Equity</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We are dedicated to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Global Health &amp; Equitable Access</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striving to ensure that our innovations benefit all segments of society. We adhere to the highest standards of </a:t>
            </a:r>
            <a:pPr algn="ctr" indent="0" marL="0">
              <a:lnSpc>
                <a:spcPts val="2500"/>
              </a:lnSpc>
              <a:buNone/>
            </a:pPr>
            <a:r>
              <a:rPr lang="en-US" sz="1550" b="1" dirty="0">
                <a:solidFill>
                  <a:srgbClr val="010141"/>
                </a:solidFill>
                <a:latin typeface="Inter" pitchFamily="34" charset="0"/>
                <a:ea typeface="Inter" pitchFamily="34" charset="-122"/>
                <a:cs typeface="Inter" pitchFamily="34" charset="-120"/>
              </a:rPr>
              <a:t>Ethics in Medical AI</a:t>
            </a:r>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 developing systems that are fair, transparent, and free from bias.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339834" y="505063"/>
            <a:ext cx="3950613" cy="457557"/>
          </a:xfrm>
          <a:prstGeom prst="rect">
            <a:avLst/>
          </a:prstGeom>
          <a:noFill/>
          <a:ln/>
        </p:spPr>
        <p:txBody>
          <a:bodyPr wrap="none" lIns="0" tIns="0" rIns="0" bIns="0" rtlCol="0" anchor="t"/>
          <a:lstStyle/>
          <a:p>
            <a:pPr algn="ctr" indent="0" marL="0">
              <a:lnSpc>
                <a:spcPts val="3600"/>
              </a:lnSpc>
              <a:buNone/>
            </a:pPr>
            <a:r>
              <a:rPr lang="en-US" sz="2850" b="1" dirty="0">
                <a:solidFill>
                  <a:srgbClr val="366183"/>
                </a:solidFill>
                <a:latin typeface="Inter Bold" pitchFamily="34" charset="0"/>
                <a:ea typeface="Inter Bold" pitchFamily="34" charset="-122"/>
                <a:cs typeface="Inter Bold" pitchFamily="34" charset="-120"/>
              </a:rPr>
              <a:t>Investment Readiness</a:t>
            </a:r>
            <a:endParaRPr lang="en-US" sz="2850" dirty="0"/>
          </a:p>
        </p:txBody>
      </p:sp>
      <p:sp>
        <p:nvSpPr>
          <p:cNvPr id="3" name="Text 1"/>
          <p:cNvSpPr/>
          <p:nvPr/>
        </p:nvSpPr>
        <p:spPr>
          <a:xfrm>
            <a:off x="3844647" y="1145619"/>
            <a:ext cx="6940987" cy="343138"/>
          </a:xfrm>
          <a:prstGeom prst="rect">
            <a:avLst/>
          </a:prstGeom>
          <a:noFill/>
          <a:ln/>
        </p:spPr>
        <p:txBody>
          <a:bodyPr wrap="none" lIns="0" tIns="0" rIns="0" bIns="0" rtlCol="0" anchor="t"/>
          <a:lstStyle/>
          <a:p>
            <a:pPr algn="ctr" indent="0" marL="0">
              <a:lnSpc>
                <a:spcPts val="2700"/>
              </a:lnSpc>
              <a:buNone/>
            </a:pPr>
            <a:r>
              <a:rPr lang="en-US" sz="2150" b="1" dirty="0">
                <a:solidFill>
                  <a:srgbClr val="010141"/>
                </a:solidFill>
                <a:latin typeface="Inter Bold" pitchFamily="34" charset="0"/>
                <a:ea typeface="Inter Bold" pitchFamily="34" charset="-122"/>
                <a:cs typeface="Inter Bold" pitchFamily="34" charset="-120"/>
              </a:rPr>
              <a:t>Bridging the Chasm Between Innovation and Capital</a:t>
            </a:r>
            <a:endParaRPr lang="en-US" sz="2150" dirty="0"/>
          </a:p>
        </p:txBody>
      </p:sp>
      <p:sp>
        <p:nvSpPr>
          <p:cNvPr id="4" name="Text 2"/>
          <p:cNvSpPr/>
          <p:nvPr/>
        </p:nvSpPr>
        <p:spPr>
          <a:xfrm>
            <a:off x="732115" y="1763316"/>
            <a:ext cx="13166169" cy="878324"/>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In the dynamic landscape of global finance, innovation without capital is merely an idea, and capital without innovation yields suboptimal returns. For startups, growth-stage companies, and large-scale projects alike, navigating the complex process of securing the right kind of funding, from the right partners, on the right terms, is a critical and often daunting challenge.</a:t>
            </a:r>
            <a:endParaRPr lang="en-US" sz="1400" dirty="0"/>
          </a:p>
        </p:txBody>
      </p:sp>
      <p:sp>
        <p:nvSpPr>
          <p:cNvPr id="5" name="Shape 3"/>
          <p:cNvSpPr/>
          <p:nvPr/>
        </p:nvSpPr>
        <p:spPr>
          <a:xfrm>
            <a:off x="732115" y="3122057"/>
            <a:ext cx="6491526" cy="182999"/>
          </a:xfrm>
          <a:prstGeom prst="roundRect">
            <a:avLst>
              <a:gd name="adj" fmla="val 42012"/>
            </a:avLst>
          </a:prstGeom>
          <a:solidFill>
            <a:srgbClr val="DBE7F0"/>
          </a:solidFill>
          <a:ln w="7620">
            <a:solidFill>
              <a:srgbClr val="C1CDD6"/>
            </a:solidFill>
            <a:prstDash val="solid"/>
          </a:ln>
        </p:spPr>
      </p:sp>
      <p:sp>
        <p:nvSpPr>
          <p:cNvPr id="6" name="Text 4"/>
          <p:cNvSpPr/>
          <p:nvPr/>
        </p:nvSpPr>
        <p:spPr>
          <a:xfrm>
            <a:off x="1948696" y="3488055"/>
            <a:ext cx="4058364" cy="285988"/>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Strategic Organizational Preparation</a:t>
            </a:r>
            <a:endParaRPr lang="en-US" sz="1800" dirty="0"/>
          </a:p>
        </p:txBody>
      </p:sp>
      <p:sp>
        <p:nvSpPr>
          <p:cNvPr id="7" name="Text 5"/>
          <p:cNvSpPr/>
          <p:nvPr/>
        </p:nvSpPr>
        <p:spPr>
          <a:xfrm>
            <a:off x="915114" y="3883819"/>
            <a:ext cx="6125528" cy="878324"/>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We assess and enhance organizational readiness for investment, ensuring all aspects from governance to operations are optimized to attract capital.</a:t>
            </a:r>
            <a:endParaRPr lang="en-US" sz="1400" dirty="0"/>
          </a:p>
        </p:txBody>
      </p:sp>
      <p:sp>
        <p:nvSpPr>
          <p:cNvPr id="8" name="Shape 6"/>
          <p:cNvSpPr/>
          <p:nvPr/>
        </p:nvSpPr>
        <p:spPr>
          <a:xfrm>
            <a:off x="7406640" y="2847499"/>
            <a:ext cx="6491645" cy="182999"/>
          </a:xfrm>
          <a:prstGeom prst="roundRect">
            <a:avLst>
              <a:gd name="adj" fmla="val 42012"/>
            </a:avLst>
          </a:prstGeom>
          <a:solidFill>
            <a:srgbClr val="DBE7F0"/>
          </a:solidFill>
          <a:ln w="7620">
            <a:solidFill>
              <a:srgbClr val="C1CDD6"/>
            </a:solidFill>
            <a:prstDash val="solid"/>
          </a:ln>
        </p:spPr>
      </p:sp>
      <p:sp>
        <p:nvSpPr>
          <p:cNvPr id="9" name="Text 7"/>
          <p:cNvSpPr/>
          <p:nvPr/>
        </p:nvSpPr>
        <p:spPr>
          <a:xfrm>
            <a:off x="8880753" y="3213497"/>
            <a:ext cx="3543300" cy="285988"/>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Valuation &amp; Value Enhancement</a:t>
            </a:r>
            <a:endParaRPr lang="en-US" sz="1800" dirty="0"/>
          </a:p>
        </p:txBody>
      </p:sp>
      <p:sp>
        <p:nvSpPr>
          <p:cNvPr id="10" name="Text 8"/>
          <p:cNvSpPr/>
          <p:nvPr/>
        </p:nvSpPr>
        <p:spPr>
          <a:xfrm>
            <a:off x="7589639" y="3609261"/>
            <a:ext cx="6125647" cy="585549"/>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We identify and implement strategic initiatives to increase organizational value prior to seeking investment.</a:t>
            </a:r>
            <a:endParaRPr lang="en-US" sz="1400" dirty="0"/>
          </a:p>
        </p:txBody>
      </p:sp>
      <p:sp>
        <p:nvSpPr>
          <p:cNvPr id="11" name="Shape 9"/>
          <p:cNvSpPr/>
          <p:nvPr/>
        </p:nvSpPr>
        <p:spPr>
          <a:xfrm>
            <a:off x="732115" y="5402699"/>
            <a:ext cx="6491526" cy="182999"/>
          </a:xfrm>
          <a:prstGeom prst="roundRect">
            <a:avLst>
              <a:gd name="adj" fmla="val 42012"/>
            </a:avLst>
          </a:prstGeom>
          <a:solidFill>
            <a:srgbClr val="DBE7F0"/>
          </a:solidFill>
          <a:ln w="7620">
            <a:solidFill>
              <a:srgbClr val="C1CDD6"/>
            </a:solidFill>
            <a:prstDash val="solid"/>
          </a:ln>
        </p:spPr>
      </p:sp>
      <p:sp>
        <p:nvSpPr>
          <p:cNvPr id="12" name="Text 10"/>
          <p:cNvSpPr/>
          <p:nvPr/>
        </p:nvSpPr>
        <p:spPr>
          <a:xfrm>
            <a:off x="2323743" y="5768697"/>
            <a:ext cx="3308152" cy="285988"/>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Customized Funding Strategy</a:t>
            </a:r>
            <a:endParaRPr lang="en-US" sz="1800" dirty="0"/>
          </a:p>
        </p:txBody>
      </p:sp>
      <p:sp>
        <p:nvSpPr>
          <p:cNvPr id="13" name="Text 11"/>
          <p:cNvSpPr/>
          <p:nvPr/>
        </p:nvSpPr>
        <p:spPr>
          <a:xfrm>
            <a:off x="915114" y="6164461"/>
            <a:ext cx="6125528" cy="585549"/>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We design tailored approaches to capital raising based on organizational stage, sector, and specific needs.</a:t>
            </a:r>
            <a:endParaRPr lang="en-US" sz="1400" dirty="0"/>
          </a:p>
        </p:txBody>
      </p:sp>
      <p:sp>
        <p:nvSpPr>
          <p:cNvPr id="14" name="Shape 12"/>
          <p:cNvSpPr/>
          <p:nvPr/>
        </p:nvSpPr>
        <p:spPr>
          <a:xfrm>
            <a:off x="7406640" y="5128141"/>
            <a:ext cx="6491645" cy="182999"/>
          </a:xfrm>
          <a:prstGeom prst="roundRect">
            <a:avLst>
              <a:gd name="adj" fmla="val 42012"/>
            </a:avLst>
          </a:prstGeom>
          <a:solidFill>
            <a:srgbClr val="DBE7F0"/>
          </a:solidFill>
          <a:ln w="7620">
            <a:solidFill>
              <a:srgbClr val="C1CDD6"/>
            </a:solidFill>
            <a:prstDash val="solid"/>
          </a:ln>
        </p:spPr>
      </p:sp>
      <p:sp>
        <p:nvSpPr>
          <p:cNvPr id="15" name="Text 13"/>
          <p:cNvSpPr/>
          <p:nvPr/>
        </p:nvSpPr>
        <p:spPr>
          <a:xfrm>
            <a:off x="8634532" y="5494139"/>
            <a:ext cx="4035862" cy="285988"/>
          </a:xfrm>
          <a:prstGeom prst="rect">
            <a:avLst/>
          </a:prstGeom>
          <a:noFill/>
          <a:ln/>
        </p:spPr>
        <p:txBody>
          <a:bodyPr wrap="none" lIns="0" tIns="0" rIns="0" bIns="0" rtlCol="0" anchor="t"/>
          <a:lstStyle/>
          <a:p>
            <a:pPr algn="ctr" indent="0" marL="0">
              <a:lnSpc>
                <a:spcPts val="2250"/>
              </a:lnSpc>
              <a:buNone/>
            </a:pPr>
            <a:r>
              <a:rPr lang="en-US" sz="1800" b="1" dirty="0">
                <a:solidFill>
                  <a:srgbClr val="010141"/>
                </a:solidFill>
                <a:latin typeface="Inter Bold" pitchFamily="34" charset="0"/>
                <a:ea typeface="Inter Bold" pitchFamily="34" charset="-122"/>
                <a:cs typeface="Inter Bold" pitchFamily="34" charset="-120"/>
              </a:rPr>
              <a:t>Networking &amp; Investor Introductions</a:t>
            </a:r>
            <a:endParaRPr lang="en-US" sz="1800" dirty="0"/>
          </a:p>
        </p:txBody>
      </p:sp>
      <p:sp>
        <p:nvSpPr>
          <p:cNvPr id="16" name="Text 14"/>
          <p:cNvSpPr/>
          <p:nvPr/>
        </p:nvSpPr>
        <p:spPr>
          <a:xfrm>
            <a:off x="7589639" y="5889903"/>
            <a:ext cx="6125647" cy="585549"/>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We leverage our extensive global network to connect organizations with the right investors for their specific situation.</a:t>
            </a:r>
            <a:endParaRPr lang="en-US" sz="1400" dirty="0"/>
          </a:p>
        </p:txBody>
      </p:sp>
      <p:sp>
        <p:nvSpPr>
          <p:cNvPr id="17" name="Text 15"/>
          <p:cNvSpPr/>
          <p:nvPr/>
        </p:nvSpPr>
        <p:spPr>
          <a:xfrm>
            <a:off x="732115" y="7138868"/>
            <a:ext cx="13166169" cy="585549"/>
          </a:xfrm>
          <a:prstGeom prst="rect">
            <a:avLst/>
          </a:prstGeom>
          <a:noFill/>
          <a:ln/>
        </p:spPr>
        <p:txBody>
          <a:bodyPr wrap="square" lIns="0" tIns="0" rIns="0" bIns="0" rtlCol="0" anchor="t"/>
          <a:lstStyle/>
          <a:p>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The AMETAZ GROUP approach to investment is guided by a philosophy of </a:t>
            </a:r>
            <a:pPr algn="ctr" indent="0" marL="0">
              <a:lnSpc>
                <a:spcPts val="2300"/>
              </a:lnSpc>
              <a:buNone/>
            </a:pPr>
            <a:r>
              <a:rPr lang="en-US" sz="1400" b="1" dirty="0">
                <a:solidFill>
                  <a:srgbClr val="010141"/>
                </a:solidFill>
                <a:latin typeface="Inter" pitchFamily="34" charset="0"/>
                <a:ea typeface="Inter" pitchFamily="34" charset="-122"/>
                <a:cs typeface="Inter" pitchFamily="34" charset="-120"/>
              </a:rPr>
              <a:t>Responsible and Impactful Investing</a:t>
            </a:r>
            <a:pPr algn="ctr" indent="0" marL="0">
              <a:lnSpc>
                <a:spcPts val="2300"/>
              </a:lnSpc>
              <a:buNone/>
            </a:pPr>
            <a:r>
              <a:rPr lang="en-US" sz="1400" dirty="0">
                <a:solidFill>
                  <a:srgbClr val="010141"/>
                </a:solidFill>
                <a:latin typeface="Inter" pitchFamily="34" charset="0"/>
                <a:ea typeface="Inter" pitchFamily="34" charset="-122"/>
                <a:cs typeface="Inter" pitchFamily="34" charset="-120"/>
              </a:rPr>
              <a:t>. We are committed to promoting investments that generate not only strong financial returns but also create a positive social and environmental footprint.</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02079" y="380286"/>
            <a:ext cx="4226123" cy="345638"/>
          </a:xfrm>
          <a:prstGeom prst="rect">
            <a:avLst/>
          </a:prstGeom>
          <a:noFill/>
          <a:ln/>
        </p:spPr>
        <p:txBody>
          <a:bodyPr wrap="none" lIns="0" tIns="0" rIns="0" bIns="0" rtlCol="0" anchor="t"/>
          <a:lstStyle/>
          <a:p>
            <a:pPr algn="ctr" indent="0" marL="0">
              <a:lnSpc>
                <a:spcPts val="2700"/>
              </a:lnSpc>
              <a:buNone/>
            </a:pPr>
            <a:r>
              <a:rPr lang="en-US" sz="2150" b="1" dirty="0">
                <a:solidFill>
                  <a:srgbClr val="010141"/>
                </a:solidFill>
                <a:latin typeface="Inter Bold" pitchFamily="34" charset="0"/>
                <a:ea typeface="Inter Bold" pitchFamily="34" charset="-122"/>
                <a:cs typeface="Inter Bold" pitchFamily="34" charset="-120"/>
              </a:rPr>
              <a:t>The </a:t>
            </a:r>
            <a:pPr algn="ctr" indent="0" marL="0">
              <a:lnSpc>
                <a:spcPts val="2700"/>
              </a:lnSpc>
              <a:buNone/>
            </a:pPr>
            <a:r>
              <a:rPr lang="en-US" sz="2150" b="1" dirty="0">
                <a:solidFill>
                  <a:srgbClr val="366183"/>
                </a:solidFill>
                <a:latin typeface="Inter Bold" pitchFamily="34" charset="0"/>
                <a:ea typeface="Inter Bold" pitchFamily="34" charset="-122"/>
                <a:cs typeface="Inter Bold" pitchFamily="34" charset="-120"/>
              </a:rPr>
              <a:t>AMETAZ GROUP Synthesis</a:t>
            </a:r>
            <a:endParaRPr lang="en-US" sz="2150" dirty="0"/>
          </a:p>
        </p:txBody>
      </p:sp>
      <p:sp>
        <p:nvSpPr>
          <p:cNvPr id="3" name="Text 1"/>
          <p:cNvSpPr/>
          <p:nvPr/>
        </p:nvSpPr>
        <p:spPr>
          <a:xfrm>
            <a:off x="5104209" y="864156"/>
            <a:ext cx="4421981" cy="259199"/>
          </a:xfrm>
          <a:prstGeom prst="rect">
            <a:avLst/>
          </a:prstGeom>
          <a:noFill/>
          <a:ln/>
        </p:spPr>
        <p:txBody>
          <a:bodyPr wrap="none" lIns="0" tIns="0" rIns="0" bIns="0" rtlCol="0" anchor="t"/>
          <a:lstStyle/>
          <a:p>
            <a:pPr algn="ctr" indent="0" marL="0">
              <a:lnSpc>
                <a:spcPts val="2000"/>
              </a:lnSpc>
              <a:buNone/>
            </a:pPr>
            <a:r>
              <a:rPr lang="en-US" sz="1600" b="1" dirty="0">
                <a:solidFill>
                  <a:srgbClr val="010141"/>
                </a:solidFill>
                <a:latin typeface="Inter Bold" pitchFamily="34" charset="0"/>
                <a:ea typeface="Inter Bold" pitchFamily="34" charset="-122"/>
                <a:cs typeface="Inter Bold" pitchFamily="34" charset="-120"/>
              </a:rPr>
              <a:t>Where Synergy Creates Superior Outcomes</a:t>
            </a:r>
            <a:endParaRPr lang="en-US" sz="1600" dirty="0"/>
          </a:p>
        </p:txBody>
      </p:sp>
      <p:sp>
        <p:nvSpPr>
          <p:cNvPr id="4" name="Text 2"/>
          <p:cNvSpPr/>
          <p:nvPr/>
        </p:nvSpPr>
        <p:spPr>
          <a:xfrm>
            <a:off x="553164" y="1330762"/>
            <a:ext cx="13524071" cy="442674"/>
          </a:xfrm>
          <a:prstGeom prst="rect">
            <a:avLst/>
          </a:prstGeom>
          <a:noFill/>
          <a:ln/>
        </p:spPr>
        <p:txBody>
          <a:bodyPr wrap="square" lIns="0" tIns="0" rIns="0" bIns="0" rtlCol="0" anchor="t"/>
          <a:lstStyle/>
          <a:p>
            <a:pPr algn="ctr" indent="0" marL="0">
              <a:lnSpc>
                <a:spcPts val="1700"/>
              </a:lnSpc>
              <a:buNone/>
            </a:pPr>
            <a:r>
              <a:rPr lang="en-US" sz="1050" dirty="0">
                <a:solidFill>
                  <a:srgbClr val="010141"/>
                </a:solidFill>
                <a:latin typeface="Inter" pitchFamily="34" charset="0"/>
                <a:ea typeface="Inter" pitchFamily="34" charset="-122"/>
                <a:cs typeface="Inter" pitchFamily="34" charset="-120"/>
              </a:rPr>
              <a:t>The true power of AMETAZ GROUP lies not in the excellence of any single pillar, but in the profound synergy between them. We are uniquely positioned to address the most complex, multifaceted challenges of our time because we see the connections that others miss.</a:t>
            </a:r>
            <a:endParaRPr lang="en-US" sz="1050" dirty="0"/>
          </a:p>
        </p:txBody>
      </p:sp>
      <p:pic>
        <p:nvPicPr>
          <p:cNvPr id="5" name="Image 0" descr="preencoded.png">    </p:cNvPr>
          <p:cNvPicPr>
            <a:picLocks noChangeAspect="1"/>
          </p:cNvPicPr>
          <p:nvPr/>
        </p:nvPicPr>
        <p:blipFill>
          <a:blip r:embed="rId1"/>
          <a:stretch>
            <a:fillRect/>
          </a:stretch>
        </p:blipFill>
        <p:spPr>
          <a:xfrm>
            <a:off x="1478161" y="1928932"/>
            <a:ext cx="11673959" cy="5195888"/>
          </a:xfrm>
          <a:prstGeom prst="rect">
            <a:avLst/>
          </a:prstGeom>
        </p:spPr>
      </p:pic>
      <p:sp>
        <p:nvSpPr>
          <p:cNvPr id="6" name="Text 3"/>
          <p:cNvSpPr/>
          <p:nvPr/>
        </p:nvSpPr>
        <p:spPr>
          <a:xfrm>
            <a:off x="1763571" y="2368860"/>
            <a:ext cx="2799452" cy="380360"/>
          </a:xfrm>
          <a:prstGeom prst="rect">
            <a:avLst/>
          </a:prstGeom>
          <a:noFill/>
          <a:ln/>
        </p:spPr>
        <p:txBody>
          <a:bodyPr wrap="non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AI &amp; IT</a:t>
            </a:r>
            <a:endParaRPr lang="en-US" sz="1350" dirty="0"/>
          </a:p>
        </p:txBody>
      </p:sp>
      <p:sp>
        <p:nvSpPr>
          <p:cNvPr id="7" name="Text 4"/>
          <p:cNvSpPr/>
          <p:nvPr/>
        </p:nvSpPr>
        <p:spPr>
          <a:xfrm>
            <a:off x="3413489" y="6304321"/>
            <a:ext cx="2799451" cy="380360"/>
          </a:xfrm>
          <a:prstGeom prst="rect">
            <a:avLst/>
          </a:prstGeom>
          <a:noFill/>
          <a:ln/>
        </p:spPr>
        <p:txBody>
          <a:bodyPr wrap="non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Capital Mgmt</a:t>
            </a:r>
            <a:endParaRPr lang="en-US" sz="1350" dirty="0"/>
          </a:p>
        </p:txBody>
      </p:sp>
      <p:sp>
        <p:nvSpPr>
          <p:cNvPr id="8" name="Text 5"/>
          <p:cNvSpPr/>
          <p:nvPr/>
        </p:nvSpPr>
        <p:spPr>
          <a:xfrm>
            <a:off x="5090456" y="2368860"/>
            <a:ext cx="2799451" cy="380360"/>
          </a:xfrm>
          <a:prstGeom prst="rect">
            <a:avLst/>
          </a:prstGeom>
          <a:noFill/>
          <a:ln/>
        </p:spPr>
        <p:txBody>
          <a:bodyPr wrap="non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International Biz</a:t>
            </a:r>
            <a:endParaRPr lang="en-US" sz="1350" dirty="0"/>
          </a:p>
        </p:txBody>
      </p:sp>
      <p:sp>
        <p:nvSpPr>
          <p:cNvPr id="9" name="Text 6"/>
          <p:cNvSpPr/>
          <p:nvPr/>
        </p:nvSpPr>
        <p:spPr>
          <a:xfrm>
            <a:off x="6740374" y="6290797"/>
            <a:ext cx="2799451" cy="380360"/>
          </a:xfrm>
          <a:prstGeom prst="rect">
            <a:avLst/>
          </a:prstGeom>
          <a:noFill/>
          <a:ln/>
        </p:spPr>
        <p:txBody>
          <a:bodyPr wrap="non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Energy</a:t>
            </a:r>
            <a:endParaRPr lang="en-US" sz="1350" dirty="0"/>
          </a:p>
        </p:txBody>
      </p:sp>
      <p:sp>
        <p:nvSpPr>
          <p:cNvPr id="10" name="Text 7"/>
          <p:cNvSpPr/>
          <p:nvPr/>
        </p:nvSpPr>
        <p:spPr>
          <a:xfrm>
            <a:off x="8417339" y="2368860"/>
            <a:ext cx="2799452" cy="380360"/>
          </a:xfrm>
          <a:prstGeom prst="rect">
            <a:avLst/>
          </a:prstGeom>
          <a:noFill/>
          <a:ln/>
        </p:spPr>
        <p:txBody>
          <a:bodyPr wrap="non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Healthcare</a:t>
            </a:r>
            <a:endParaRPr lang="en-US" sz="1350" dirty="0"/>
          </a:p>
        </p:txBody>
      </p:sp>
      <p:sp>
        <p:nvSpPr>
          <p:cNvPr id="11" name="Text 8"/>
          <p:cNvSpPr/>
          <p:nvPr/>
        </p:nvSpPr>
        <p:spPr>
          <a:xfrm>
            <a:off x="10067258" y="6087093"/>
            <a:ext cx="2799451" cy="760721"/>
          </a:xfrm>
          <a:prstGeom prst="rect">
            <a:avLst/>
          </a:prstGeom>
          <a:noFill/>
          <a:ln/>
        </p:spPr>
        <p:txBody>
          <a:bodyPr wrap="square" lIns="0" tIns="0" rIns="0" bIns="0" rtlCol="0" anchor="t"/>
          <a:lstStyle/>
          <a:p>
            <a:pPr algn="ctr" indent="0" marL="0">
              <a:lnSpc>
                <a:spcPts val="1650"/>
              </a:lnSpc>
              <a:buNone/>
            </a:pPr>
            <a:r>
              <a:rPr lang="en-US" sz="1350" b="1" dirty="0">
                <a:solidFill>
                  <a:srgbClr val="010141"/>
                </a:solidFill>
                <a:latin typeface="Inter Bold" pitchFamily="34" charset="0"/>
                <a:ea typeface="Inter Bold" pitchFamily="34" charset="-122"/>
                <a:cs typeface="Inter Bold" pitchFamily="34" charset="-120"/>
              </a:rPr>
              <a:t>Investment Readiness</a:t>
            </a:r>
            <a:endParaRPr lang="en-US" sz="1350" dirty="0"/>
          </a:p>
        </p:txBody>
      </p:sp>
      <p:sp>
        <p:nvSpPr>
          <p:cNvPr id="12" name="Text 9"/>
          <p:cNvSpPr/>
          <p:nvPr/>
        </p:nvSpPr>
        <p:spPr>
          <a:xfrm>
            <a:off x="553164" y="7280315"/>
            <a:ext cx="13524071" cy="664012"/>
          </a:xfrm>
          <a:prstGeom prst="rect">
            <a:avLst/>
          </a:prstGeom>
          <a:noFill/>
          <a:ln/>
        </p:spPr>
        <p:txBody>
          <a:bodyPr wrap="square" lIns="0" tIns="0" rIns="0" bIns="0" rtlCol="0" anchor="t"/>
          <a:lstStyle/>
          <a:p>
            <a:pPr algn="ctr" indent="0" marL="0">
              <a:lnSpc>
                <a:spcPts val="1700"/>
              </a:lnSpc>
              <a:buNone/>
            </a:pPr>
            <a:r>
              <a:rPr lang="en-US" sz="1050" dirty="0">
                <a:solidFill>
                  <a:srgbClr val="010141"/>
                </a:solidFill>
                <a:latin typeface="Inter" pitchFamily="34" charset="0"/>
                <a:ea typeface="Inter" pitchFamily="34" charset="-122"/>
                <a:cs typeface="Inter" pitchFamily="34" charset="-120"/>
              </a:rPr>
              <a:t>We understand that a global expansion strategy (Pillar III) is underpinned by robust IT infrastructure (Pillar I). We recognize that a breakthrough in personalized medicine (Pillar V) requires massive capital investment (Pillar VI) and is powered by immense computational energy (Pillar IV). We know that building a sustainable energy future (Pillar IV) is itself a major investment opportunity (Pillar VI) that requires astute financial management (Pillar II).</a:t>
            </a:r>
            <a:endParaRPr lang="en-US" sz="1050" dirty="0"/>
          </a:p>
        </p:txBody>
      </p:sp>
      <p:sp>
        <p:nvSpPr>
          <p:cNvPr id="13" name="Text 10"/>
          <p:cNvSpPr/>
          <p:nvPr/>
        </p:nvSpPr>
        <p:spPr>
          <a:xfrm>
            <a:off x="553164" y="8099822"/>
            <a:ext cx="13524071" cy="442674"/>
          </a:xfrm>
          <a:prstGeom prst="rect">
            <a:avLst/>
          </a:prstGeom>
          <a:noFill/>
          <a:ln/>
        </p:spPr>
        <p:txBody>
          <a:bodyPr wrap="square" lIns="0" tIns="0" rIns="0" bIns="0" rtlCol="0" anchor="t"/>
          <a:lstStyle/>
          <a:p>
            <a:pPr algn="ctr" indent="0" marL="0">
              <a:lnSpc>
                <a:spcPts val="1700"/>
              </a:lnSpc>
              <a:buNone/>
            </a:pPr>
            <a:r>
              <a:rPr lang="en-US" sz="1050" dirty="0">
                <a:solidFill>
                  <a:srgbClr val="010141"/>
                </a:solidFill>
                <a:latin typeface="Inter" pitchFamily="34" charset="0"/>
                <a:ea typeface="Inter" pitchFamily="34" charset="-122"/>
                <a:cs typeface="Inter" pitchFamily="34" charset="-120"/>
              </a:rPr>
              <a:t>This integrated perspective is our signature. It allows us to offer our partners a level of strategic coherence that is simply unattainable through specialized, siloed firms. When you engage with AMETAZ GROUP, you are not hiring a consultant, an IT firm, or an investment bank. You are gaining a partner with a 360-degree view of your business and its place in the world.</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2025-08-31T21:52:49Z</dcterms:created>
  <dcterms:modified xsi:type="dcterms:W3CDTF">2025-08-31T21:52:49Z</dcterms:modified>
</cp:coreProperties>
</file>