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Unbounded"/>
      <p:regular r:id="rId17"/>
    </p:embeddedFont>
    <p:embeddedFont>
      <p:font typeface="Unbounded"/>
      <p:regular r:id="rId18"/>
    </p:embeddedFont>
    <p:embeddedFont>
      <p:font typeface="Open Sans"/>
      <p:regular r:id="rId19"/>
    </p:embeddedFont>
    <p:embeddedFont>
      <p:font typeface="Open Sans"/>
      <p:regular r:id="rId20"/>
    </p:embeddedFont>
    <p:embeddedFont>
      <p:font typeface="Open Sans"/>
      <p:regular r:id="rId21"/>
    </p:embeddedFont>
    <p:embeddedFont>
      <p:font typeface="Open Sans"/>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987028" y="3020854"/>
            <a:ext cx="7363182" cy="620078"/>
          </a:xfrm>
          <a:prstGeom prst="rect">
            <a:avLst/>
          </a:prstGeom>
          <a:noFill/>
          <a:ln/>
        </p:spPr>
        <p:txBody>
          <a:bodyPr wrap="none" lIns="0" tIns="0" rIns="0" bIns="0" rtlCol="0" anchor="t"/>
          <a:lstStyle/>
          <a:p>
            <a:pPr rtl="1" algn="r" indent="0" marL="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استانداردهای انتشار موتورهای هواپیما</a:t>
            </a:r>
            <a:endParaRPr lang="en-US" sz="3900" dirty="0"/>
          </a:p>
        </p:txBody>
      </p:sp>
      <p:sp>
        <p:nvSpPr>
          <p:cNvPr id="4" name="Text 1"/>
          <p:cNvSpPr/>
          <p:nvPr/>
        </p:nvSpPr>
        <p:spPr>
          <a:xfrm>
            <a:off x="793790" y="3938588"/>
            <a:ext cx="7556421" cy="127015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تحلیل جامع ضمیمه ۱۶ سازمان بین‌المللی هوانوردی کشوری (ICAO) جلد دوم که چارچوب تنظیمی بین‌المللی برای کنترل انتشارات موتورهای هواپیما را تعریف می‌کند. این سند که از تعهد ICAO به حفاظت محیط زیست در دهه ۱۹۷۰ نشأت گرفته، چارچوب تفصیلی برای صدور گواهینامه موتورهای هواپیما بر اساس عملکرد زیست‌محیطی آن‌ها ارائه می‌دهد.</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513445" y="2074307"/>
            <a:ext cx="5323165" cy="620078"/>
          </a:xfrm>
          <a:prstGeom prst="rect">
            <a:avLst/>
          </a:prstGeom>
          <a:noFill/>
          <a:ln/>
        </p:spPr>
        <p:txBody>
          <a:bodyPr wrap="none" lIns="0" tIns="0" rIns="0" bIns="0" rtlCol="0" anchor="t"/>
          <a:lstStyle/>
          <a:p>
            <a:pPr rtl="1" algn="r" indent="0" marL="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نتیجه‌گیری و چشم‌انداز آینده</a:t>
            </a:r>
            <a:endParaRPr lang="en-US" sz="3900" dirty="0"/>
          </a:p>
        </p:txBody>
      </p:sp>
      <p:sp>
        <p:nvSpPr>
          <p:cNvPr id="3" name="Shape 1"/>
          <p:cNvSpPr/>
          <p:nvPr/>
        </p:nvSpPr>
        <p:spPr>
          <a:xfrm>
            <a:off x="9621322" y="3091220"/>
            <a:ext cx="4215289" cy="3063954"/>
          </a:xfrm>
          <a:prstGeom prst="roundRect">
            <a:avLst>
              <a:gd name="adj" fmla="val 2721"/>
            </a:avLst>
          </a:prstGeom>
          <a:solidFill>
            <a:srgbClr val="D6F5EE"/>
          </a:solidFill>
          <a:ln w="7620">
            <a:solidFill>
              <a:srgbClr val="BCDBD4"/>
            </a:solidFill>
            <a:prstDash val="solid"/>
          </a:ln>
        </p:spPr>
      </p:sp>
      <p:sp>
        <p:nvSpPr>
          <p:cNvPr id="4" name="Text 2"/>
          <p:cNvSpPr/>
          <p:nvPr/>
        </p:nvSpPr>
        <p:spPr>
          <a:xfrm>
            <a:off x="11149727" y="3297198"/>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اهمیت راهبردی</a:t>
            </a:r>
            <a:endParaRPr lang="en-US" sz="1950" dirty="0"/>
          </a:p>
        </p:txBody>
      </p:sp>
      <p:sp>
        <p:nvSpPr>
          <p:cNvPr id="5" name="Text 3"/>
          <p:cNvSpPr/>
          <p:nvPr/>
        </p:nvSpPr>
        <p:spPr>
          <a:xfrm>
            <a:off x="9827300" y="3726418"/>
            <a:ext cx="3803333" cy="190523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ضمیمه ۱۶، جلد دوم ICAO یک نقش حیاتی در تضمین اینکه رشد هوانوردی کشوری با حفاظت محیط زیست هماهنگ باشد، ایفا می‌کند. این چارچوب جامع که از دهه ۱۹۷۰ تکامل یافته، امروزه شامل کنترل دقیق انتشارات مختلف از سوخت تخلیه شده تا ذرات غیرفرار است.</a:t>
            </a:r>
            <a:endParaRPr lang="en-US" sz="1550" dirty="0"/>
          </a:p>
        </p:txBody>
      </p:sp>
      <p:sp>
        <p:nvSpPr>
          <p:cNvPr id="6" name="Shape 4"/>
          <p:cNvSpPr/>
          <p:nvPr/>
        </p:nvSpPr>
        <p:spPr>
          <a:xfrm>
            <a:off x="5207556" y="3091220"/>
            <a:ext cx="4215408" cy="3063954"/>
          </a:xfrm>
          <a:prstGeom prst="roundRect">
            <a:avLst>
              <a:gd name="adj" fmla="val 2721"/>
            </a:avLst>
          </a:prstGeom>
          <a:solidFill>
            <a:srgbClr val="D6F5EE"/>
          </a:solidFill>
          <a:ln w="7620">
            <a:solidFill>
              <a:srgbClr val="BCDBD4"/>
            </a:solidFill>
            <a:prstDash val="solid"/>
          </a:ln>
        </p:spPr>
      </p:sp>
      <p:sp>
        <p:nvSpPr>
          <p:cNvPr id="7" name="Text 5"/>
          <p:cNvSpPr/>
          <p:nvPr/>
        </p:nvSpPr>
        <p:spPr>
          <a:xfrm>
            <a:off x="6736080" y="3297198"/>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یکنواختی جهانی</a:t>
            </a:r>
            <a:endParaRPr lang="en-US" sz="1950" dirty="0"/>
          </a:p>
        </p:txBody>
      </p:sp>
      <p:sp>
        <p:nvSpPr>
          <p:cNvPr id="8" name="Text 6"/>
          <p:cNvSpPr/>
          <p:nvPr/>
        </p:nvSpPr>
        <p:spPr>
          <a:xfrm>
            <a:off x="5413534" y="3726418"/>
            <a:ext cx="3803452" cy="190523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از طریق تجویز رویه‌های بسیار تفصیلی و استاندارد برای آزمون و اندازه‌گیری، این ضمیمه یکنواختی جهانی را تضمین می‌کند. چرخه مرجع LTO، حدود تنظیمی دقیق و ضمائم فنی جامع، پایه‌ای محکم برای رژیم گواهینامه بین‌المللی فراهم می‌کند.</a:t>
            </a:r>
            <a:endParaRPr lang="en-US" sz="1550" dirty="0"/>
          </a:p>
        </p:txBody>
      </p:sp>
      <p:sp>
        <p:nvSpPr>
          <p:cNvPr id="9" name="Shape 7"/>
          <p:cNvSpPr/>
          <p:nvPr/>
        </p:nvSpPr>
        <p:spPr>
          <a:xfrm>
            <a:off x="793909" y="3091220"/>
            <a:ext cx="4215289" cy="3063954"/>
          </a:xfrm>
          <a:prstGeom prst="roundRect">
            <a:avLst>
              <a:gd name="adj" fmla="val 2721"/>
            </a:avLst>
          </a:prstGeom>
          <a:solidFill>
            <a:srgbClr val="D6F5EE"/>
          </a:solidFill>
          <a:ln w="7620">
            <a:solidFill>
              <a:srgbClr val="BCDBD4"/>
            </a:solidFill>
            <a:prstDash val="solid"/>
          </a:ln>
        </p:spPr>
      </p:sp>
      <p:sp>
        <p:nvSpPr>
          <p:cNvPr id="10" name="Text 8"/>
          <p:cNvSpPr/>
          <p:nvPr/>
        </p:nvSpPr>
        <p:spPr>
          <a:xfrm>
            <a:off x="2322314" y="3297198"/>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نوآوری مداوم</a:t>
            </a:r>
            <a:endParaRPr lang="en-US" sz="1950" dirty="0"/>
          </a:p>
        </p:txBody>
      </p:sp>
      <p:sp>
        <p:nvSpPr>
          <p:cNvPr id="11" name="Text 9"/>
          <p:cNvSpPr/>
          <p:nvPr/>
        </p:nvSpPr>
        <p:spPr>
          <a:xfrm>
            <a:off x="999887" y="3726418"/>
            <a:ext cx="3803333" cy="222277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با معرفی استانداردهای nvPM در ویرایش چهارم (۲۰۱۷) و سخت‌تر شدن مداوم حدود NOx، این چارچوب همچنان در حال تکامل است تا با پیشرفت‌های فناوری و اولویت‌های زیست‌محیطی در حال تغییر همگام باشد. این رویکرد تطبیقی اطمینان می‌دهد که صنعت هوانوردی در مسیر توسعه پایدار قرار دارد.</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0385346" y="402550"/>
            <a:ext cx="3659624" cy="457438"/>
          </a:xfrm>
          <a:prstGeom prst="rect">
            <a:avLst/>
          </a:prstGeom>
          <a:noFill/>
          <a:ln/>
        </p:spPr>
        <p:txBody>
          <a:bodyPr wrap="none" lIns="0" tIns="0" rIns="0" bIns="0" rtlCol="0" anchor="t"/>
          <a:lstStyle/>
          <a:p>
            <a:pPr rtl="1" algn="r" indent="0" marL="0">
              <a:lnSpc>
                <a:spcPts val="3600"/>
              </a:lnSpc>
              <a:buNone/>
            </a:pPr>
            <a:r>
              <a:rPr lang="en-US" sz="2850" b="1" dirty="0">
                <a:solidFill>
                  <a:srgbClr val="333F70"/>
                </a:solidFill>
                <a:latin typeface="Unbounded Bold" pitchFamily="34" charset="0"/>
                <a:ea typeface="Unbounded Bold" pitchFamily="34" charset="-122"/>
                <a:cs typeface="Unbounded Bold" pitchFamily="34" charset="-120"/>
              </a:rPr>
              <a:t>پیشینه تاریخی و هدف</a:t>
            </a:r>
            <a:endParaRPr lang="en-US" sz="2850" dirty="0"/>
          </a:p>
        </p:txBody>
      </p:sp>
      <p:sp>
        <p:nvSpPr>
          <p:cNvPr id="3" name="Text 1"/>
          <p:cNvSpPr/>
          <p:nvPr/>
        </p:nvSpPr>
        <p:spPr>
          <a:xfrm>
            <a:off x="4940975" y="1225868"/>
            <a:ext cx="2195751" cy="274439"/>
          </a:xfrm>
          <a:prstGeom prst="rect">
            <a:avLst/>
          </a:prstGeom>
          <a:noFill/>
          <a:ln/>
        </p:spPr>
        <p:txBody>
          <a:bodyPr wrap="none" lIns="0" tIns="0" rIns="0" bIns="0" rtlCol="0" anchor="t"/>
          <a:lstStyle/>
          <a:p>
            <a:pPr rtl="1" algn="r" indent="0" marL="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تاریخچه تشکیل</a:t>
            </a:r>
            <a:endParaRPr lang="en-US" sz="1700" dirty="0"/>
          </a:p>
        </p:txBody>
      </p:sp>
      <p:sp>
        <p:nvSpPr>
          <p:cNvPr id="4" name="Text 2"/>
          <p:cNvSpPr/>
          <p:nvPr/>
        </p:nvSpPr>
        <p:spPr>
          <a:xfrm>
            <a:off x="585430" y="1646634"/>
            <a:ext cx="6551295" cy="702231"/>
          </a:xfrm>
          <a:prstGeom prst="rect">
            <a:avLst/>
          </a:prstGeom>
          <a:noFill/>
          <a:ln/>
        </p:spPr>
        <p:txBody>
          <a:bodyPr wrap="square" lIns="0" tIns="0" rIns="0" bIns="0" rtlCol="0" anchor="t"/>
          <a:lstStyle/>
          <a:p>
            <a:pPr rtl="1" algn="r" indent="0" marL="0">
              <a:lnSpc>
                <a:spcPts val="1800"/>
              </a:lnSpc>
              <a:buNone/>
            </a:pPr>
            <a:r>
              <a:rPr lang="en-US" sz="1150" dirty="0">
                <a:solidFill>
                  <a:srgbClr val="333F70"/>
                </a:solidFill>
                <a:latin typeface="Open Sans" pitchFamily="34" charset="0"/>
                <a:ea typeface="Open Sans" pitchFamily="34" charset="-122"/>
                <a:cs typeface="Open Sans" pitchFamily="34" charset="-120"/>
              </a:rPr>
              <a:t>ریشه‌های این چارچوب به کنفرانس سازمان ملل در مورد محیط زیست انسان در سال ۱۹۷۲ برمی‌گردد. در پاسخ، ICAO برنامه اقدامی را تأسیس کرد که منجر به ایجاد کمیته انتشارات موتور هواپیما (CAEE) در سال ۱۹۷۷ شد. کار این کمیته به اولین ویرایش ضمیمه ۱۶، جلد دوم در سال ۱۹۸۱ منتهی شد.</a:t>
            </a:r>
            <a:endParaRPr lang="en-US" sz="1150" dirty="0"/>
          </a:p>
        </p:txBody>
      </p:sp>
      <p:sp>
        <p:nvSpPr>
          <p:cNvPr id="5" name="Text 3"/>
          <p:cNvSpPr/>
          <p:nvPr/>
        </p:nvSpPr>
        <p:spPr>
          <a:xfrm>
            <a:off x="4940975" y="2495193"/>
            <a:ext cx="2195751" cy="274439"/>
          </a:xfrm>
          <a:prstGeom prst="rect">
            <a:avLst/>
          </a:prstGeom>
          <a:noFill/>
          <a:ln/>
        </p:spPr>
        <p:txBody>
          <a:bodyPr wrap="none" lIns="0" tIns="0" rIns="0" bIns="0" rtlCol="0" anchor="t"/>
          <a:lstStyle/>
          <a:p>
            <a:pPr rtl="1" algn="r" indent="0" marL="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وضعیت مقررات</a:t>
            </a:r>
            <a:endParaRPr lang="en-US" sz="1700" dirty="0"/>
          </a:p>
        </p:txBody>
      </p:sp>
      <p:sp>
        <p:nvSpPr>
          <p:cNvPr id="6" name="Text 4"/>
          <p:cNvSpPr/>
          <p:nvPr/>
        </p:nvSpPr>
        <p:spPr>
          <a:xfrm>
            <a:off x="585430" y="2915960"/>
            <a:ext cx="6551295" cy="468154"/>
          </a:xfrm>
          <a:prstGeom prst="rect">
            <a:avLst/>
          </a:prstGeom>
          <a:noFill/>
          <a:ln/>
        </p:spPr>
        <p:txBody>
          <a:bodyPr wrap="square" lIns="0" tIns="0" rIns="0" bIns="0" rtlCol="0" anchor="t"/>
          <a:lstStyle/>
          <a:p>
            <a:pPr rtl="1" algn="r" marL="342900" indent="-342900">
              <a:lnSpc>
                <a:spcPts val="1800"/>
              </a:lnSpc>
              <a:buSzPct val="100000"/>
              <a:buChar char="•"/>
            </a:pPr>
            <a:r>
              <a:rPr lang="en-US" sz="1150" b="1" dirty="0">
                <a:solidFill>
                  <a:srgbClr val="333F70"/>
                </a:solidFill>
                <a:latin typeface="Open Sans" pitchFamily="34" charset="0"/>
                <a:ea typeface="Open Sans" pitchFamily="34" charset="-122"/>
                <a:cs typeface="Open Sans" pitchFamily="34" charset="-120"/>
              </a:rPr>
              <a:t>استانداردها:</a:t>
            </a:r>
            <a:pPr rtl="1" algn="r" indent="0" marL="0">
              <a:lnSpc>
                <a:spcPts val="1800"/>
              </a:lnSpc>
              <a:buNone/>
            </a:pPr>
            <a:r>
              <a:rPr lang="en-US" sz="1150" dirty="0">
                <a:solidFill>
                  <a:srgbClr val="333F70"/>
                </a:solidFill>
                <a:latin typeface="Open Sans" pitchFamily="34" charset="0"/>
                <a:ea typeface="Open Sans" pitchFamily="34" charset="-122"/>
                <a:cs typeface="Open Sans" pitchFamily="34" charset="-120"/>
              </a:rPr>
              <a:t> مشخصاتی که کاربرد یکنواخت آن‌ها ضروری شناخته شده و کشورهای متعاهد باید از آن‌ها پیروی کنند</a:t>
            </a:r>
            <a:endParaRPr lang="en-US" sz="1150" dirty="0"/>
          </a:p>
        </p:txBody>
      </p:sp>
      <p:sp>
        <p:nvSpPr>
          <p:cNvPr id="7" name="Text 5"/>
          <p:cNvSpPr/>
          <p:nvPr/>
        </p:nvSpPr>
        <p:spPr>
          <a:xfrm>
            <a:off x="585430" y="3435310"/>
            <a:ext cx="6551295" cy="234077"/>
          </a:xfrm>
          <a:prstGeom prst="rect">
            <a:avLst/>
          </a:prstGeom>
          <a:noFill/>
          <a:ln/>
        </p:spPr>
        <p:txBody>
          <a:bodyPr wrap="none" lIns="0" tIns="0" rIns="0" bIns="0" rtlCol="0" anchor="t"/>
          <a:lstStyle/>
          <a:p>
            <a:pPr rtl="1" algn="r" marL="342900" indent="-342900">
              <a:lnSpc>
                <a:spcPts val="1800"/>
              </a:lnSpc>
              <a:buSzPct val="100000"/>
              <a:buChar char="•"/>
            </a:pPr>
            <a:r>
              <a:rPr lang="en-US" sz="1150" b="1" dirty="0">
                <a:solidFill>
                  <a:srgbClr val="333F70"/>
                </a:solidFill>
                <a:latin typeface="Open Sans" pitchFamily="34" charset="0"/>
                <a:ea typeface="Open Sans" pitchFamily="34" charset="-122"/>
                <a:cs typeface="Open Sans" pitchFamily="34" charset="-120"/>
              </a:rPr>
              <a:t>روش‌های توصیه شده:</a:t>
            </a:r>
            <a:pPr rtl="1" algn="r" indent="0" marL="0">
              <a:lnSpc>
                <a:spcPts val="1800"/>
              </a:lnSpc>
              <a:buNone/>
            </a:pPr>
            <a:r>
              <a:rPr lang="en-US" sz="1150" dirty="0">
                <a:solidFill>
                  <a:srgbClr val="333F70"/>
                </a:solidFill>
                <a:latin typeface="Open Sans" pitchFamily="34" charset="0"/>
                <a:ea typeface="Open Sans" pitchFamily="34" charset="-122"/>
                <a:cs typeface="Open Sans" pitchFamily="34" charset="-120"/>
              </a:rPr>
              <a:t> مشخصات مطلوب که کشورها باید تلاش کنند از آن‌ها پیروی کنند</a:t>
            </a:r>
            <a:endParaRPr lang="en-US" sz="1150" dirty="0"/>
          </a:p>
        </p:txBody>
      </p:sp>
      <p:sp>
        <p:nvSpPr>
          <p:cNvPr id="8" name="Text 6"/>
          <p:cNvSpPr/>
          <p:nvPr/>
        </p:nvSpPr>
        <p:spPr>
          <a:xfrm>
            <a:off x="585430" y="3720584"/>
            <a:ext cx="6551295" cy="234077"/>
          </a:xfrm>
          <a:prstGeom prst="rect">
            <a:avLst/>
          </a:prstGeom>
          <a:noFill/>
          <a:ln/>
        </p:spPr>
        <p:txBody>
          <a:bodyPr wrap="none" lIns="0" tIns="0" rIns="0" bIns="0" rtlCol="0" anchor="t"/>
          <a:lstStyle/>
          <a:p>
            <a:pPr rtl="1" algn="r" marL="342900" indent="-342900">
              <a:lnSpc>
                <a:spcPts val="1800"/>
              </a:lnSpc>
              <a:buSzPct val="100000"/>
              <a:buChar char="•"/>
            </a:pPr>
            <a:r>
              <a:rPr lang="en-US" sz="1150" b="1" dirty="0">
                <a:solidFill>
                  <a:srgbClr val="333F70"/>
                </a:solidFill>
                <a:latin typeface="Open Sans" pitchFamily="34" charset="0"/>
                <a:ea typeface="Open Sans" pitchFamily="34" charset="-122"/>
                <a:cs typeface="Open Sans" pitchFamily="34" charset="-120"/>
              </a:rPr>
              <a:t>ضمائم:</a:t>
            </a:r>
            <a:pPr rtl="1" algn="r" indent="0" marL="0">
              <a:lnSpc>
                <a:spcPts val="1800"/>
              </a:lnSpc>
              <a:buNone/>
            </a:pPr>
            <a:r>
              <a:rPr lang="en-US" sz="1150" dirty="0">
                <a:solidFill>
                  <a:srgbClr val="333F70"/>
                </a:solidFill>
                <a:latin typeface="Open Sans" pitchFamily="34" charset="0"/>
                <a:ea typeface="Open Sans" pitchFamily="34" charset="-122"/>
                <a:cs typeface="Open Sans" pitchFamily="34" charset="-120"/>
              </a:rPr>
              <a:t> بخش جدایی‌ناپذیر از استانداردها و روش‌های توصیه شده</a:t>
            </a:r>
            <a:endParaRPr lang="en-US" sz="1150" dirty="0"/>
          </a:p>
        </p:txBody>
      </p:sp>
      <p:pic>
        <p:nvPicPr>
          <p:cNvPr id="9" name="Image 0" descr="preencoded.png">    </p:cNvPr>
          <p:cNvPicPr>
            <a:picLocks noChangeAspect="1"/>
          </p:cNvPicPr>
          <p:nvPr/>
        </p:nvPicPr>
        <p:blipFill>
          <a:blip r:embed="rId1"/>
          <a:stretch>
            <a:fillRect/>
          </a:stretch>
        </p:blipFill>
        <p:spPr>
          <a:xfrm>
            <a:off x="7501295" y="1244203"/>
            <a:ext cx="6551295" cy="6551295"/>
          </a:xfrm>
          <a:prstGeom prst="rect">
            <a:avLst/>
          </a:prstGeom>
        </p:spPr>
      </p:pic>
      <p:sp>
        <p:nvSpPr>
          <p:cNvPr id="10" name="Shape 7"/>
          <p:cNvSpPr/>
          <p:nvPr/>
        </p:nvSpPr>
        <p:spPr>
          <a:xfrm>
            <a:off x="7501295" y="7960162"/>
            <a:ext cx="6551295" cy="855821"/>
          </a:xfrm>
          <a:prstGeom prst="roundRect">
            <a:avLst>
              <a:gd name="adj" fmla="val 7184"/>
            </a:avLst>
          </a:prstGeom>
          <a:solidFill>
            <a:srgbClr val="C1F1E5"/>
          </a:solidFill>
          <a:ln/>
        </p:spPr>
      </p:sp>
      <p:pic>
        <p:nvPicPr>
          <p:cNvPr id="11" name="Image 1" descr="preencoded.png">    </p:cNvPr>
          <p:cNvPicPr>
            <a:picLocks noChangeAspect="1"/>
          </p:cNvPicPr>
          <p:nvPr/>
        </p:nvPicPr>
        <p:blipFill>
          <a:blip r:embed="rId2"/>
          <a:stretch>
            <a:fillRect/>
          </a:stretch>
        </p:blipFill>
        <p:spPr>
          <a:xfrm>
            <a:off x="7647623" y="8182570"/>
            <a:ext cx="182880" cy="146328"/>
          </a:xfrm>
          <a:prstGeom prst="rect">
            <a:avLst/>
          </a:prstGeom>
        </p:spPr>
      </p:pic>
      <p:sp>
        <p:nvSpPr>
          <p:cNvPr id="12" name="Text 8"/>
          <p:cNvSpPr/>
          <p:nvPr/>
        </p:nvSpPr>
        <p:spPr>
          <a:xfrm>
            <a:off x="7976830" y="8143042"/>
            <a:ext cx="5929432" cy="468154"/>
          </a:xfrm>
          <a:prstGeom prst="rect">
            <a:avLst/>
          </a:prstGeom>
          <a:noFill/>
          <a:ln/>
        </p:spPr>
        <p:txBody>
          <a:bodyPr wrap="square" lIns="0" tIns="0" rIns="0" bIns="0" rtlCol="0" anchor="t"/>
          <a:lstStyle/>
          <a:p>
            <a:pPr rtl="1" algn="r" indent="0" marL="0">
              <a:lnSpc>
                <a:spcPts val="1800"/>
              </a:lnSpc>
              <a:buNone/>
            </a:pPr>
            <a:r>
              <a:rPr lang="en-US" sz="1150" dirty="0">
                <a:solidFill>
                  <a:srgbClr val="000000"/>
                </a:solidFill>
                <a:latin typeface="Open Sans" pitchFamily="34" charset="0"/>
                <a:ea typeface="Open Sans" pitchFamily="34" charset="-122"/>
                <a:cs typeface="Open Sans" pitchFamily="34" charset="-120"/>
              </a:rPr>
              <a:t>هدف اصلی: اطمینان از اینکه هوانوردی کشوری به شیوه‌ای توسعه یابد که با کیفیت محیط زیست انسان سازگار باشد</a:t>
            </a:r>
            <a:endParaRPr lang="en-US" sz="1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52109" y="966668"/>
            <a:ext cx="6484501" cy="620078"/>
          </a:xfrm>
          <a:prstGeom prst="rect">
            <a:avLst/>
          </a:prstGeom>
          <a:noFill/>
          <a:ln/>
        </p:spPr>
        <p:txBody>
          <a:bodyPr wrap="none" lIns="0" tIns="0" rIns="0" bIns="0" rtlCol="0" anchor="t"/>
          <a:lstStyle/>
          <a:p>
            <a:pPr rtl="1" algn="r" indent="0" marL="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دامنه انتشارات و مواد تنظیم شده</a:t>
            </a:r>
            <a:endParaRPr lang="en-US" sz="3900" dirty="0"/>
          </a:p>
        </p:txBody>
      </p:sp>
      <p:sp>
        <p:nvSpPr>
          <p:cNvPr id="3" name="Shape 1"/>
          <p:cNvSpPr/>
          <p:nvPr/>
        </p:nvSpPr>
        <p:spPr>
          <a:xfrm>
            <a:off x="7414379" y="1983581"/>
            <a:ext cx="6422231" cy="2369225"/>
          </a:xfrm>
          <a:prstGeom prst="roundRect">
            <a:avLst>
              <a:gd name="adj" fmla="val 3518"/>
            </a:avLst>
          </a:prstGeom>
          <a:solidFill>
            <a:srgbClr val="D6F5EE"/>
          </a:solidFill>
          <a:ln w="7620">
            <a:solidFill>
              <a:srgbClr val="BCDBD4"/>
            </a:solidFill>
            <a:prstDash val="solid"/>
          </a:ln>
        </p:spPr>
      </p:sp>
      <p:sp>
        <p:nvSpPr>
          <p:cNvPr id="4" name="Text 2"/>
          <p:cNvSpPr/>
          <p:nvPr/>
        </p:nvSpPr>
        <p:spPr>
          <a:xfrm>
            <a:off x="11149727" y="2189559"/>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سوخت تخلیه شده</a:t>
            </a:r>
            <a:endParaRPr lang="en-US" sz="1950" dirty="0"/>
          </a:p>
        </p:txBody>
      </p:sp>
      <p:sp>
        <p:nvSpPr>
          <p:cNvPr id="5" name="Text 3"/>
          <p:cNvSpPr/>
          <p:nvPr/>
        </p:nvSpPr>
        <p:spPr>
          <a:xfrm>
            <a:off x="7620357" y="2618780"/>
            <a:ext cx="6010275" cy="63507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تخلیه عمدی سوخت مایع از مانیفولدهای نازل سوخت در هنگام خاموش کردن موتور</a:t>
            </a:r>
            <a:endParaRPr lang="en-US" sz="1550" dirty="0"/>
          </a:p>
        </p:txBody>
      </p:sp>
      <p:sp>
        <p:nvSpPr>
          <p:cNvPr id="6" name="Text 4"/>
          <p:cNvSpPr/>
          <p:nvPr/>
        </p:nvSpPr>
        <p:spPr>
          <a:xfrm>
            <a:off x="7620357" y="3372922"/>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اعمال به هواپیماهای توربینی تولید شده بعد از ۱۸ فوریه ۱۹۸۲</a:t>
            </a:r>
            <a:endParaRPr lang="en-US" sz="1550" dirty="0"/>
          </a:p>
        </p:txBody>
      </p:sp>
      <p:sp>
        <p:nvSpPr>
          <p:cNvPr id="7" name="Text 5"/>
          <p:cNvSpPr/>
          <p:nvPr/>
        </p:nvSpPr>
        <p:spPr>
          <a:xfrm>
            <a:off x="7620357" y="3759875"/>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استاندارد: طراحی هواپیما باید از این عمل جلوگیری کند</a:t>
            </a:r>
            <a:endParaRPr lang="en-US" sz="1550" dirty="0"/>
          </a:p>
        </p:txBody>
      </p:sp>
      <p:sp>
        <p:nvSpPr>
          <p:cNvPr id="8" name="Shape 6"/>
          <p:cNvSpPr/>
          <p:nvPr/>
        </p:nvSpPr>
        <p:spPr>
          <a:xfrm>
            <a:off x="793790" y="1983581"/>
            <a:ext cx="6422231" cy="2369225"/>
          </a:xfrm>
          <a:prstGeom prst="roundRect">
            <a:avLst>
              <a:gd name="adj" fmla="val 3518"/>
            </a:avLst>
          </a:prstGeom>
          <a:solidFill>
            <a:srgbClr val="D6F5EE"/>
          </a:solidFill>
          <a:ln w="7620">
            <a:solidFill>
              <a:srgbClr val="BCDBD4"/>
            </a:solidFill>
            <a:prstDash val="solid"/>
          </a:ln>
        </p:spPr>
      </p:sp>
      <p:sp>
        <p:nvSpPr>
          <p:cNvPr id="9" name="Text 7"/>
          <p:cNvSpPr/>
          <p:nvPr/>
        </p:nvSpPr>
        <p:spPr>
          <a:xfrm>
            <a:off x="4529138" y="2189559"/>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دود</a:t>
            </a:r>
            <a:endParaRPr lang="en-US" sz="1950" dirty="0"/>
          </a:p>
        </p:txBody>
      </p:sp>
      <p:sp>
        <p:nvSpPr>
          <p:cNvPr id="10" name="Text 8"/>
          <p:cNvSpPr/>
          <p:nvPr/>
        </p:nvSpPr>
        <p:spPr>
          <a:xfrm>
            <a:off x="999768" y="2618780"/>
            <a:ext cx="6010275" cy="317540"/>
          </a:xfrm>
          <a:prstGeom prst="rect">
            <a:avLst/>
          </a:prstGeom>
          <a:noFill/>
          <a:ln/>
        </p:spPr>
        <p:txBody>
          <a:bodyPr wrap="non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مواد کربنی در اگزوز که انتقال نور را مختل می‌کنند</a:t>
            </a:r>
            <a:endParaRPr lang="en-US" sz="1550" dirty="0"/>
          </a:p>
        </p:txBody>
      </p:sp>
      <p:sp>
        <p:nvSpPr>
          <p:cNvPr id="11" name="Text 9"/>
          <p:cNvSpPr/>
          <p:nvPr/>
        </p:nvSpPr>
        <p:spPr>
          <a:xfrm>
            <a:off x="999768" y="3055382"/>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اندازه‌گیری: عدد دود (SN) - واحد بدون بعد</a:t>
            </a:r>
            <a:endParaRPr lang="en-US" sz="1550" dirty="0"/>
          </a:p>
        </p:txBody>
      </p:sp>
      <p:sp>
        <p:nvSpPr>
          <p:cNvPr id="12" name="Text 10"/>
          <p:cNvSpPr/>
          <p:nvPr/>
        </p:nvSpPr>
        <p:spPr>
          <a:xfrm>
            <a:off x="999768" y="3442335"/>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حد تنظیمی: محاسبه شده بر اساس نیروی رانش نامی موتور (Foo)</a:t>
            </a:r>
            <a:endParaRPr lang="en-US" sz="1550" dirty="0"/>
          </a:p>
        </p:txBody>
      </p:sp>
      <p:sp>
        <p:nvSpPr>
          <p:cNvPr id="13" name="Text 11"/>
          <p:cNvSpPr/>
          <p:nvPr/>
        </p:nvSpPr>
        <p:spPr>
          <a:xfrm>
            <a:off x="999768" y="3829288"/>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فرمول: SN = 83.6 * (Foo)^-0.274 یا ۵۰، هر کدام کمتر باشد</a:t>
            </a:r>
            <a:endParaRPr lang="en-US" sz="1550" dirty="0"/>
          </a:p>
        </p:txBody>
      </p:sp>
      <p:sp>
        <p:nvSpPr>
          <p:cNvPr id="14" name="Shape 12"/>
          <p:cNvSpPr/>
          <p:nvPr/>
        </p:nvSpPr>
        <p:spPr>
          <a:xfrm>
            <a:off x="7414379" y="4576048"/>
            <a:ext cx="6422231" cy="2686764"/>
          </a:xfrm>
          <a:prstGeom prst="roundRect">
            <a:avLst>
              <a:gd name="adj" fmla="val 3103"/>
            </a:avLst>
          </a:prstGeom>
          <a:solidFill>
            <a:srgbClr val="D6F5EE"/>
          </a:solidFill>
          <a:ln w="7620">
            <a:solidFill>
              <a:srgbClr val="BCDBD4"/>
            </a:solidFill>
            <a:prstDash val="solid"/>
          </a:ln>
        </p:spPr>
      </p:sp>
      <p:sp>
        <p:nvSpPr>
          <p:cNvPr id="15" name="Text 13"/>
          <p:cNvSpPr/>
          <p:nvPr/>
        </p:nvSpPr>
        <p:spPr>
          <a:xfrm>
            <a:off x="11149727" y="4782026"/>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انتشارات گازی</a:t>
            </a:r>
            <a:endParaRPr lang="en-US" sz="1950" dirty="0"/>
          </a:p>
        </p:txBody>
      </p:sp>
      <p:sp>
        <p:nvSpPr>
          <p:cNvPr id="16" name="Text 14"/>
          <p:cNvSpPr/>
          <p:nvPr/>
        </p:nvSpPr>
        <p:spPr>
          <a:xfrm>
            <a:off x="7620357" y="5211247"/>
            <a:ext cx="6010275" cy="63507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شامل هیدروکربن‌های نسوخته (HC)، مونوکسید کربن (CO) و اکسیدهای نیتروژن (NOx)</a:t>
            </a:r>
            <a:endParaRPr lang="en-US" sz="1550" dirty="0"/>
          </a:p>
        </p:txBody>
      </p:sp>
      <p:sp>
        <p:nvSpPr>
          <p:cNvPr id="17" name="Text 15"/>
          <p:cNvSpPr/>
          <p:nvPr/>
        </p:nvSpPr>
        <p:spPr>
          <a:xfrm>
            <a:off x="7620357" y="5965388"/>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اندازه‌گیری: کل جرم منتشر شده در طول چرخه مرجع LTO</a:t>
            </a:r>
            <a:endParaRPr lang="en-US" sz="1550" dirty="0"/>
          </a:p>
        </p:txBody>
      </p:sp>
      <p:sp>
        <p:nvSpPr>
          <p:cNvPr id="18" name="Text 16"/>
          <p:cNvSpPr/>
          <p:nvPr/>
        </p:nvSpPr>
        <p:spPr>
          <a:xfrm>
            <a:off x="7620357" y="6352342"/>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حدود تنظیمی به صورت Dp/Foo (گرم بر کیلونیوتن رانش نامی)</a:t>
            </a:r>
            <a:endParaRPr lang="en-US" sz="1550" dirty="0"/>
          </a:p>
        </p:txBody>
      </p:sp>
      <p:sp>
        <p:nvSpPr>
          <p:cNvPr id="19" name="Text 17"/>
          <p:cNvSpPr/>
          <p:nvPr/>
        </p:nvSpPr>
        <p:spPr>
          <a:xfrm>
            <a:off x="7620357" y="6739295"/>
            <a:ext cx="6010275" cy="317540"/>
          </a:xfrm>
          <a:prstGeom prst="rect">
            <a:avLst/>
          </a:prstGeom>
          <a:noFill/>
          <a:ln/>
        </p:spPr>
        <p:txBody>
          <a:bodyPr wrap="none" lIns="0" tIns="0" rIns="0" bIns="0" rtlCol="0" anchor="t"/>
          <a:lstStyle/>
          <a:p>
            <a:pPr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HC: Dp/Foo = 19.6 | CO: Dp/Foo = 118</a:t>
            </a:r>
            <a:endParaRPr lang="en-US" sz="1550" dirty="0"/>
          </a:p>
        </p:txBody>
      </p:sp>
      <p:sp>
        <p:nvSpPr>
          <p:cNvPr id="20" name="Shape 18"/>
          <p:cNvSpPr/>
          <p:nvPr/>
        </p:nvSpPr>
        <p:spPr>
          <a:xfrm>
            <a:off x="793790" y="4576048"/>
            <a:ext cx="6422231" cy="2686764"/>
          </a:xfrm>
          <a:prstGeom prst="roundRect">
            <a:avLst>
              <a:gd name="adj" fmla="val 3103"/>
            </a:avLst>
          </a:prstGeom>
          <a:solidFill>
            <a:srgbClr val="D6F5EE"/>
          </a:solidFill>
          <a:ln w="7620">
            <a:solidFill>
              <a:srgbClr val="BCDBD4"/>
            </a:solidFill>
            <a:prstDash val="solid"/>
          </a:ln>
        </p:spPr>
      </p:sp>
      <p:sp>
        <p:nvSpPr>
          <p:cNvPr id="21" name="Text 19"/>
          <p:cNvSpPr/>
          <p:nvPr/>
        </p:nvSpPr>
        <p:spPr>
          <a:xfrm>
            <a:off x="4529138" y="4782026"/>
            <a:ext cx="2480905"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ذرات غیرفرار (nvPM)</a:t>
            </a:r>
            <a:endParaRPr lang="en-US" sz="1950" dirty="0"/>
          </a:p>
        </p:txBody>
      </p:sp>
      <p:sp>
        <p:nvSpPr>
          <p:cNvPr id="22" name="Text 20"/>
          <p:cNvSpPr/>
          <p:nvPr/>
        </p:nvSpPr>
        <p:spPr>
          <a:xfrm>
            <a:off x="999768" y="5211247"/>
            <a:ext cx="6010275" cy="63507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ذرات منتشر شده در اگزوز موتور که هنگام گرم شدن تا ۳۵۰ درجه سانتیگراد متبخر نمی‌شوند</a:t>
            </a:r>
            <a:endParaRPr lang="en-US" sz="1550" dirty="0"/>
          </a:p>
        </p:txBody>
      </p:sp>
      <p:sp>
        <p:nvSpPr>
          <p:cNvPr id="23" name="Text 21"/>
          <p:cNvSpPr/>
          <p:nvPr/>
        </p:nvSpPr>
        <p:spPr>
          <a:xfrm>
            <a:off x="999768" y="5965388"/>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اعمال به موتورهای تولید شده از ۲۰۲۰</a:t>
            </a:r>
            <a:endParaRPr lang="en-US" sz="1550" dirty="0"/>
          </a:p>
        </p:txBody>
      </p:sp>
      <p:sp>
        <p:nvSpPr>
          <p:cNvPr id="24" name="Text 22"/>
          <p:cNvSpPr/>
          <p:nvPr/>
        </p:nvSpPr>
        <p:spPr>
          <a:xfrm>
            <a:off x="999768" y="6352342"/>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حد اصلی: غلظت جرمی nvPM در µg/m³</a:t>
            </a:r>
            <a:endParaRPr lang="en-US" sz="1550" dirty="0"/>
          </a:p>
        </p:txBody>
      </p:sp>
      <p:sp>
        <p:nvSpPr>
          <p:cNvPr id="25" name="Text 23"/>
          <p:cNvSpPr/>
          <p:nvPr/>
        </p:nvSpPr>
        <p:spPr>
          <a:xfrm>
            <a:off x="999768" y="6739295"/>
            <a:ext cx="6010275" cy="317540"/>
          </a:xfrm>
          <a:prstGeom prst="rect">
            <a:avLst/>
          </a:prstGeom>
          <a:noFill/>
          <a:ln/>
        </p:spPr>
        <p:txBody>
          <a:bodyPr wrap="non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الزامات گزارش‌دهی برای شاخص‌های انتشار جرمی و عددی</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60738" y="1313140"/>
            <a:ext cx="6975872" cy="620078"/>
          </a:xfrm>
          <a:prstGeom prst="rect">
            <a:avLst/>
          </a:prstGeom>
          <a:noFill/>
          <a:ln/>
        </p:spPr>
        <p:txBody>
          <a:bodyPr wrap="none" lIns="0" tIns="0" rIns="0" bIns="0" rtlCol="0" anchor="t"/>
          <a:lstStyle/>
          <a:p>
            <a:pPr rtl="1" algn="r" indent="0" marL="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چرخه مرجع فرود و برخاستن (LTO)</a:t>
            </a:r>
            <a:endParaRPr lang="en-US" sz="3900" dirty="0"/>
          </a:p>
        </p:txBody>
      </p:sp>
      <p:sp>
        <p:nvSpPr>
          <p:cNvPr id="3" name="Text 1"/>
          <p:cNvSpPr/>
          <p:nvPr/>
        </p:nvSpPr>
        <p:spPr>
          <a:xfrm>
            <a:off x="793790" y="2330053"/>
            <a:ext cx="13042821" cy="63507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چرخه مرجع LTO ابزار اصلی برای استانداردسازی اندازه‌گیری انتشارات گازی و nvPM است. این چرخه عملیات معمول زمینی و فضای هوایی ترمینال را شبیه‌سازی می‌کند و مبنای ثابتی برای محاسبات انتشار فراهم می‌کند.</a:t>
            </a:r>
            <a:endParaRPr lang="en-US" sz="1550" dirty="0"/>
          </a:p>
        </p:txBody>
      </p:sp>
      <p:sp>
        <p:nvSpPr>
          <p:cNvPr id="4" name="Shape 2"/>
          <p:cNvSpPr/>
          <p:nvPr/>
        </p:nvSpPr>
        <p:spPr>
          <a:xfrm>
            <a:off x="793790" y="3188375"/>
            <a:ext cx="13042821" cy="2869763"/>
          </a:xfrm>
          <a:prstGeom prst="roundRect">
            <a:avLst>
              <a:gd name="adj" fmla="val 2905"/>
            </a:avLst>
          </a:prstGeom>
          <a:noFill/>
          <a:ln w="7620">
            <a:solidFill>
              <a:srgbClr val="000000">
                <a:alpha val="8000"/>
              </a:srgbClr>
            </a:solidFill>
            <a:prstDash val="solid"/>
          </a:ln>
        </p:spPr>
      </p:sp>
      <p:sp>
        <p:nvSpPr>
          <p:cNvPr id="5" name="Shape 3"/>
          <p:cNvSpPr/>
          <p:nvPr/>
        </p:nvSpPr>
        <p:spPr>
          <a:xfrm>
            <a:off x="801410" y="3195995"/>
            <a:ext cx="13027581" cy="570905"/>
          </a:xfrm>
          <a:prstGeom prst="rect">
            <a:avLst/>
          </a:prstGeom>
          <a:solidFill>
            <a:srgbClr val="FFFFFF">
              <a:alpha val="4000"/>
            </a:srgbClr>
          </a:solidFill>
          <a:ln/>
        </p:spPr>
      </p:sp>
      <p:sp>
        <p:nvSpPr>
          <p:cNvPr id="6" name="Text 4"/>
          <p:cNvSpPr/>
          <p:nvPr/>
        </p:nvSpPr>
        <p:spPr>
          <a:xfrm>
            <a:off x="999887" y="3322677"/>
            <a:ext cx="4810482" cy="317540"/>
          </a:xfrm>
          <a:prstGeom prst="rect">
            <a:avLst/>
          </a:prstGeom>
          <a:noFill/>
          <a:ln/>
        </p:spPr>
        <p:txBody>
          <a:bodyPr wrap="none" lIns="0" tIns="0" rIns="0" bIns="0" rtlCol="0" anchor="t"/>
          <a:lstStyle/>
          <a:p>
            <a:pPr rtl="1" algn="r"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حالت عملیاتی LTO</a:t>
            </a:r>
            <a:endParaRPr lang="en-US" sz="1550" dirty="0"/>
          </a:p>
        </p:txBody>
      </p:sp>
      <p:sp>
        <p:nvSpPr>
          <p:cNvPr id="7" name="Text 5"/>
          <p:cNvSpPr/>
          <p:nvPr/>
        </p:nvSpPr>
        <p:spPr>
          <a:xfrm>
            <a:off x="6214705" y="3322677"/>
            <a:ext cx="3503890" cy="317540"/>
          </a:xfrm>
          <a:prstGeom prst="rect">
            <a:avLst/>
          </a:prstGeom>
          <a:noFill/>
          <a:ln/>
        </p:spPr>
        <p:txBody>
          <a:bodyPr wrap="none" lIns="0" tIns="0" rIns="0" bIns="0" rtlCol="0" anchor="t"/>
          <a:lstStyle/>
          <a:p>
            <a:pPr rtl="1" algn="r"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تنظیم رانش (٪ رانش نامی)</a:t>
            </a:r>
            <a:endParaRPr lang="en-US" sz="1550" dirty="0"/>
          </a:p>
        </p:txBody>
      </p:sp>
      <p:sp>
        <p:nvSpPr>
          <p:cNvPr id="8" name="Text 6"/>
          <p:cNvSpPr/>
          <p:nvPr/>
        </p:nvSpPr>
        <p:spPr>
          <a:xfrm>
            <a:off x="10122932" y="3322677"/>
            <a:ext cx="3507700" cy="317540"/>
          </a:xfrm>
          <a:prstGeom prst="rect">
            <a:avLst/>
          </a:prstGeom>
          <a:noFill/>
          <a:ln/>
        </p:spPr>
        <p:txBody>
          <a:bodyPr wrap="none" lIns="0" tIns="0" rIns="0" bIns="0" rtlCol="0" anchor="t"/>
          <a:lstStyle/>
          <a:p>
            <a:pPr rtl="1" algn="r"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زمان در حالت (دقیقه)</a:t>
            </a:r>
            <a:endParaRPr lang="en-US" sz="1550" dirty="0"/>
          </a:p>
        </p:txBody>
      </p:sp>
      <p:sp>
        <p:nvSpPr>
          <p:cNvPr id="9" name="Shape 7"/>
          <p:cNvSpPr/>
          <p:nvPr/>
        </p:nvSpPr>
        <p:spPr>
          <a:xfrm>
            <a:off x="801410" y="3766899"/>
            <a:ext cx="13027581" cy="570905"/>
          </a:xfrm>
          <a:prstGeom prst="rect">
            <a:avLst/>
          </a:prstGeom>
          <a:solidFill>
            <a:srgbClr val="000000">
              <a:alpha val="4000"/>
            </a:srgbClr>
          </a:solidFill>
          <a:ln/>
        </p:spPr>
      </p:sp>
      <p:sp>
        <p:nvSpPr>
          <p:cNvPr id="10" name="Text 8"/>
          <p:cNvSpPr/>
          <p:nvPr/>
        </p:nvSpPr>
        <p:spPr>
          <a:xfrm>
            <a:off x="999887" y="3893582"/>
            <a:ext cx="4810482" cy="317540"/>
          </a:xfrm>
          <a:prstGeom prst="rect">
            <a:avLst/>
          </a:prstGeom>
          <a:noFill/>
          <a:ln/>
        </p:spPr>
        <p:txBody>
          <a:bodyPr wrap="non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برخاستن</a:t>
            </a:r>
            <a:endParaRPr lang="en-US" sz="1550" dirty="0"/>
          </a:p>
        </p:txBody>
      </p:sp>
      <p:sp>
        <p:nvSpPr>
          <p:cNvPr id="11" name="Text 9"/>
          <p:cNvSpPr/>
          <p:nvPr/>
        </p:nvSpPr>
        <p:spPr>
          <a:xfrm>
            <a:off x="6214705" y="3893582"/>
            <a:ext cx="350389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۱۰۰٪</a:t>
            </a:r>
            <a:endParaRPr lang="en-US" sz="1550" dirty="0"/>
          </a:p>
        </p:txBody>
      </p:sp>
      <p:sp>
        <p:nvSpPr>
          <p:cNvPr id="12" name="Text 10"/>
          <p:cNvSpPr/>
          <p:nvPr/>
        </p:nvSpPr>
        <p:spPr>
          <a:xfrm>
            <a:off x="10122932" y="3893582"/>
            <a:ext cx="350770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۰.۷</a:t>
            </a:r>
            <a:endParaRPr lang="en-US" sz="1550" dirty="0"/>
          </a:p>
        </p:txBody>
      </p:sp>
      <p:sp>
        <p:nvSpPr>
          <p:cNvPr id="13" name="Shape 11"/>
          <p:cNvSpPr/>
          <p:nvPr/>
        </p:nvSpPr>
        <p:spPr>
          <a:xfrm>
            <a:off x="801410" y="4337804"/>
            <a:ext cx="13027581" cy="570905"/>
          </a:xfrm>
          <a:prstGeom prst="rect">
            <a:avLst/>
          </a:prstGeom>
          <a:solidFill>
            <a:srgbClr val="FFFFFF">
              <a:alpha val="4000"/>
            </a:srgbClr>
          </a:solidFill>
          <a:ln/>
        </p:spPr>
      </p:sp>
      <p:sp>
        <p:nvSpPr>
          <p:cNvPr id="14" name="Text 12"/>
          <p:cNvSpPr/>
          <p:nvPr/>
        </p:nvSpPr>
        <p:spPr>
          <a:xfrm>
            <a:off x="999887" y="4464487"/>
            <a:ext cx="4810482" cy="317540"/>
          </a:xfrm>
          <a:prstGeom prst="rect">
            <a:avLst/>
          </a:prstGeom>
          <a:noFill/>
          <a:ln/>
        </p:spPr>
        <p:txBody>
          <a:bodyPr wrap="non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صعود</a:t>
            </a:r>
            <a:endParaRPr lang="en-US" sz="1550" dirty="0"/>
          </a:p>
        </p:txBody>
      </p:sp>
      <p:sp>
        <p:nvSpPr>
          <p:cNvPr id="15" name="Text 13"/>
          <p:cNvSpPr/>
          <p:nvPr/>
        </p:nvSpPr>
        <p:spPr>
          <a:xfrm>
            <a:off x="6214705" y="4464487"/>
            <a:ext cx="350389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۸۵٪</a:t>
            </a:r>
            <a:endParaRPr lang="en-US" sz="1550" dirty="0"/>
          </a:p>
        </p:txBody>
      </p:sp>
      <p:sp>
        <p:nvSpPr>
          <p:cNvPr id="16" name="Text 14"/>
          <p:cNvSpPr/>
          <p:nvPr/>
        </p:nvSpPr>
        <p:spPr>
          <a:xfrm>
            <a:off x="10122932" y="4464487"/>
            <a:ext cx="350770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۲.۲</a:t>
            </a:r>
            <a:endParaRPr lang="en-US" sz="1550" dirty="0"/>
          </a:p>
        </p:txBody>
      </p:sp>
      <p:sp>
        <p:nvSpPr>
          <p:cNvPr id="17" name="Shape 15"/>
          <p:cNvSpPr/>
          <p:nvPr/>
        </p:nvSpPr>
        <p:spPr>
          <a:xfrm>
            <a:off x="801410" y="4908709"/>
            <a:ext cx="13027581" cy="570905"/>
          </a:xfrm>
          <a:prstGeom prst="rect">
            <a:avLst/>
          </a:prstGeom>
          <a:solidFill>
            <a:srgbClr val="000000">
              <a:alpha val="4000"/>
            </a:srgbClr>
          </a:solidFill>
          <a:ln/>
        </p:spPr>
      </p:sp>
      <p:sp>
        <p:nvSpPr>
          <p:cNvPr id="18" name="Text 16"/>
          <p:cNvSpPr/>
          <p:nvPr/>
        </p:nvSpPr>
        <p:spPr>
          <a:xfrm>
            <a:off x="999887" y="5035391"/>
            <a:ext cx="4810482" cy="317540"/>
          </a:xfrm>
          <a:prstGeom prst="rect">
            <a:avLst/>
          </a:prstGeom>
          <a:noFill/>
          <a:ln/>
        </p:spPr>
        <p:txBody>
          <a:bodyPr wrap="non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رویکرد</a:t>
            </a:r>
            <a:endParaRPr lang="en-US" sz="1550" dirty="0"/>
          </a:p>
        </p:txBody>
      </p:sp>
      <p:sp>
        <p:nvSpPr>
          <p:cNvPr id="19" name="Text 17"/>
          <p:cNvSpPr/>
          <p:nvPr/>
        </p:nvSpPr>
        <p:spPr>
          <a:xfrm>
            <a:off x="6214705" y="5035391"/>
            <a:ext cx="350389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۳۰٪</a:t>
            </a:r>
            <a:endParaRPr lang="en-US" sz="1550" dirty="0"/>
          </a:p>
        </p:txBody>
      </p:sp>
      <p:sp>
        <p:nvSpPr>
          <p:cNvPr id="20" name="Text 18"/>
          <p:cNvSpPr/>
          <p:nvPr/>
        </p:nvSpPr>
        <p:spPr>
          <a:xfrm>
            <a:off x="10122932" y="5035391"/>
            <a:ext cx="350770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۴.۰</a:t>
            </a:r>
            <a:endParaRPr lang="en-US" sz="1550" dirty="0"/>
          </a:p>
        </p:txBody>
      </p:sp>
      <p:sp>
        <p:nvSpPr>
          <p:cNvPr id="21" name="Shape 19"/>
          <p:cNvSpPr/>
          <p:nvPr/>
        </p:nvSpPr>
        <p:spPr>
          <a:xfrm>
            <a:off x="801410" y="5479613"/>
            <a:ext cx="13027581" cy="570905"/>
          </a:xfrm>
          <a:prstGeom prst="rect">
            <a:avLst/>
          </a:prstGeom>
          <a:solidFill>
            <a:srgbClr val="FFFFFF">
              <a:alpha val="4000"/>
            </a:srgbClr>
          </a:solidFill>
          <a:ln/>
        </p:spPr>
      </p:sp>
      <p:sp>
        <p:nvSpPr>
          <p:cNvPr id="22" name="Text 20"/>
          <p:cNvSpPr/>
          <p:nvPr/>
        </p:nvSpPr>
        <p:spPr>
          <a:xfrm>
            <a:off x="999887" y="5606296"/>
            <a:ext cx="4810482" cy="317540"/>
          </a:xfrm>
          <a:prstGeom prst="rect">
            <a:avLst/>
          </a:prstGeom>
          <a:noFill/>
          <a:ln/>
        </p:spPr>
        <p:txBody>
          <a:bodyPr wrap="non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تاکسی/بیکاری زمینی</a:t>
            </a:r>
            <a:endParaRPr lang="en-US" sz="1550" dirty="0"/>
          </a:p>
        </p:txBody>
      </p:sp>
      <p:sp>
        <p:nvSpPr>
          <p:cNvPr id="23" name="Text 21"/>
          <p:cNvSpPr/>
          <p:nvPr/>
        </p:nvSpPr>
        <p:spPr>
          <a:xfrm>
            <a:off x="6214705" y="5606296"/>
            <a:ext cx="350389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۷٪</a:t>
            </a:r>
            <a:endParaRPr lang="en-US" sz="1550" dirty="0"/>
          </a:p>
        </p:txBody>
      </p:sp>
      <p:sp>
        <p:nvSpPr>
          <p:cNvPr id="24" name="Text 22"/>
          <p:cNvSpPr/>
          <p:nvPr/>
        </p:nvSpPr>
        <p:spPr>
          <a:xfrm>
            <a:off x="10122932" y="5606296"/>
            <a:ext cx="3507700"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۲۶.۰</a:t>
            </a:r>
            <a:endParaRPr lang="en-US" sz="1550" dirty="0"/>
          </a:p>
        </p:txBody>
      </p:sp>
      <p:sp>
        <p:nvSpPr>
          <p:cNvPr id="25" name="Text 23"/>
          <p:cNvSpPr/>
          <p:nvPr/>
        </p:nvSpPr>
        <p:spPr>
          <a:xfrm>
            <a:off x="793790" y="6281380"/>
            <a:ext cx="13042821" cy="63507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این چرخه استاندارد برای موتورهای توربوجت و توربوفن مافوق صوت متفاوت است و حالات و زمان‌بندی‌های مختلفی دارد تا پروفیل عملیاتی متفاوت را منعکس کند. رانش نامی ممکن است شامل پس‌سوز (F_oo) باشد.</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816340" y="385882"/>
            <a:ext cx="5252799" cy="438388"/>
          </a:xfrm>
          <a:prstGeom prst="rect">
            <a:avLst/>
          </a:prstGeom>
          <a:noFill/>
          <a:ln/>
        </p:spPr>
        <p:txBody>
          <a:bodyPr wrap="none" lIns="0" tIns="0" rIns="0" bIns="0" rtlCol="0" anchor="t"/>
          <a:lstStyle/>
          <a:p>
            <a:pPr rtl="1" algn="r" indent="0" marL="0">
              <a:lnSpc>
                <a:spcPts val="3450"/>
              </a:lnSpc>
              <a:buNone/>
            </a:pPr>
            <a:r>
              <a:rPr lang="en-US" sz="2750" b="1" dirty="0">
                <a:solidFill>
                  <a:srgbClr val="333F70"/>
                </a:solidFill>
                <a:latin typeface="Unbounded Bold" pitchFamily="34" charset="0"/>
                <a:ea typeface="Unbounded Bold" pitchFamily="34" charset="-122"/>
                <a:cs typeface="Unbounded Bold" pitchFamily="34" charset="-120"/>
              </a:rPr>
              <a:t>استانداردهای ذرات غیرفرار (nvPM)</a:t>
            </a:r>
            <a:endParaRPr lang="en-US" sz="2750" dirty="0"/>
          </a:p>
        </p:txBody>
      </p:sp>
      <p:sp>
        <p:nvSpPr>
          <p:cNvPr id="3" name="Text 1"/>
          <p:cNvSpPr/>
          <p:nvPr/>
        </p:nvSpPr>
        <p:spPr>
          <a:xfrm>
            <a:off x="5039320" y="1174909"/>
            <a:ext cx="2104787" cy="263128"/>
          </a:xfrm>
          <a:prstGeom prst="rect">
            <a:avLst/>
          </a:prstGeom>
          <a:noFill/>
          <a:ln/>
        </p:spPr>
        <p:txBody>
          <a:bodyPr wrap="none" lIns="0" tIns="0" rIns="0" bIns="0" rtlCol="0" anchor="t"/>
          <a:lstStyle/>
          <a:p>
            <a:pPr rtl="1" algn="r" indent="0" marL="0">
              <a:lnSpc>
                <a:spcPts val="2050"/>
              </a:lnSpc>
              <a:buNone/>
            </a:pPr>
            <a:r>
              <a:rPr lang="en-US" sz="1650" b="1" dirty="0">
                <a:solidFill>
                  <a:srgbClr val="333F70"/>
                </a:solidFill>
                <a:latin typeface="Unbounded Bold" pitchFamily="34" charset="0"/>
                <a:ea typeface="Unbounded Bold" pitchFamily="34" charset="-122"/>
                <a:cs typeface="Unbounded Bold" pitchFamily="34" charset="-120"/>
              </a:rPr>
              <a:t>قابلیت اعمال</a:t>
            </a:r>
            <a:endParaRPr lang="en-US" sz="1650" dirty="0"/>
          </a:p>
        </p:txBody>
      </p:sp>
      <p:sp>
        <p:nvSpPr>
          <p:cNvPr id="4" name="Text 2"/>
          <p:cNvSpPr/>
          <p:nvPr/>
        </p:nvSpPr>
        <p:spPr>
          <a:xfrm>
            <a:off x="561261" y="1578293"/>
            <a:ext cx="6582847" cy="673656"/>
          </a:xfrm>
          <a:prstGeom prst="rect">
            <a:avLst/>
          </a:prstGeom>
          <a:noFill/>
          <a:ln/>
        </p:spPr>
        <p:txBody>
          <a:bodyPr wrap="square" lIns="0" tIns="0" rIns="0" bIns="0" rtlCol="0" anchor="t"/>
          <a:lstStyle/>
          <a:p>
            <a:pPr rtl="1" algn="r" indent="0" marL="0">
              <a:lnSpc>
                <a:spcPts val="1750"/>
              </a:lnSpc>
              <a:buNone/>
            </a:pPr>
            <a:r>
              <a:rPr lang="en-US" sz="1100" dirty="0">
                <a:solidFill>
                  <a:srgbClr val="333F70"/>
                </a:solidFill>
                <a:latin typeface="Open Sans" pitchFamily="34" charset="0"/>
                <a:ea typeface="Open Sans" pitchFamily="34" charset="-122"/>
                <a:cs typeface="Open Sans" pitchFamily="34" charset="-120"/>
              </a:rPr>
              <a:t>این استانداردها که در بخش سوم، فصل ۴ تفصیل داده شده‌اند، یکی از جدیدترین اضافات به ضمیمه هستند و به موتورهای توربوفن و توربوجت با رانش نامی بیشتر از ۲۶.۷ کیلونیوتن که در یا بعد از ۱ ژانویه ۲۰۲۰ تولید شده‌اند، اعمال می‌شود.</a:t>
            </a:r>
            <a:endParaRPr lang="en-US" sz="1100" dirty="0"/>
          </a:p>
        </p:txBody>
      </p:sp>
      <p:sp>
        <p:nvSpPr>
          <p:cNvPr id="5" name="Text 3"/>
          <p:cNvSpPr/>
          <p:nvPr/>
        </p:nvSpPr>
        <p:spPr>
          <a:xfrm>
            <a:off x="5039320" y="2392204"/>
            <a:ext cx="2104787" cy="263128"/>
          </a:xfrm>
          <a:prstGeom prst="rect">
            <a:avLst/>
          </a:prstGeom>
          <a:noFill/>
          <a:ln/>
        </p:spPr>
        <p:txBody>
          <a:bodyPr wrap="none" lIns="0" tIns="0" rIns="0" bIns="0" rtlCol="0" anchor="t"/>
          <a:lstStyle/>
          <a:p>
            <a:pPr rtl="1" algn="r" indent="0" marL="0">
              <a:lnSpc>
                <a:spcPts val="2050"/>
              </a:lnSpc>
              <a:buNone/>
            </a:pPr>
            <a:r>
              <a:rPr lang="en-US" sz="1650" b="1" dirty="0">
                <a:solidFill>
                  <a:srgbClr val="333F70"/>
                </a:solidFill>
                <a:latin typeface="Unbounded Bold" pitchFamily="34" charset="0"/>
                <a:ea typeface="Unbounded Bold" pitchFamily="34" charset="-122"/>
                <a:cs typeface="Unbounded Bold" pitchFamily="34" charset="-120"/>
              </a:rPr>
              <a:t>سطح تنظیمی</a:t>
            </a:r>
            <a:endParaRPr lang="en-US" sz="1650" dirty="0"/>
          </a:p>
        </p:txBody>
      </p:sp>
      <p:sp>
        <p:nvSpPr>
          <p:cNvPr id="6" name="Text 4"/>
          <p:cNvSpPr/>
          <p:nvPr/>
        </p:nvSpPr>
        <p:spPr>
          <a:xfrm>
            <a:off x="561261" y="2795588"/>
            <a:ext cx="6582847" cy="224552"/>
          </a:xfrm>
          <a:prstGeom prst="rect">
            <a:avLst/>
          </a:prstGeom>
          <a:noFill/>
          <a:ln/>
        </p:spPr>
        <p:txBody>
          <a:bodyPr wrap="none" lIns="0" tIns="0" rIns="0" bIns="0" rtlCol="0" anchor="t"/>
          <a:lstStyle/>
          <a:p>
            <a:pPr rtl="1" algn="r" indent="0" marL="0">
              <a:lnSpc>
                <a:spcPts val="1750"/>
              </a:lnSpc>
              <a:buNone/>
            </a:pPr>
            <a:r>
              <a:rPr lang="en-US" sz="1100" dirty="0">
                <a:solidFill>
                  <a:srgbClr val="333F70"/>
                </a:solidFill>
                <a:latin typeface="Open Sans" pitchFamily="34" charset="0"/>
                <a:ea typeface="Open Sans" pitchFamily="34" charset="-122"/>
                <a:cs typeface="Open Sans" pitchFamily="34" charset="-120"/>
              </a:rPr>
              <a:t>حداکثر غلظت nvPM اندازه‌گیری شده نباید از سطحی که توسط فرمول تعیین می‌شود تجاوز کند:</a:t>
            </a:r>
            <a:endParaRPr lang="en-US" sz="1100" dirty="0"/>
          </a:p>
        </p:txBody>
      </p:sp>
      <p:sp>
        <p:nvSpPr>
          <p:cNvPr id="7" name="Text 5"/>
          <p:cNvSpPr/>
          <p:nvPr/>
        </p:nvSpPr>
        <p:spPr>
          <a:xfrm>
            <a:off x="561261" y="3197662"/>
            <a:ext cx="6582847" cy="248126"/>
          </a:xfrm>
          <a:prstGeom prst="rect">
            <a:avLst/>
          </a:prstGeom>
          <a:noFill/>
          <a:ln/>
        </p:spPr>
        <p:txBody>
          <a:bodyPr wrap="none" lIns="0" tIns="0" rIns="0" bIns="0" rtlCol="0" anchor="t"/>
          <a:lstStyle/>
          <a:p>
            <a:pPr algn="l" indent="0" marL="0">
              <a:lnSpc>
                <a:spcPts val="1950"/>
              </a:lnSpc>
              <a:buNone/>
            </a:pPr>
            <a:endParaRPr lang="en-US" sz="1200" dirty="0"/>
          </a:p>
        </p:txBody>
      </p:sp>
      <p:pic>
        <p:nvPicPr>
          <p:cNvPr id="8" name="Image 0" descr="preencoded.png">    </p:cNvPr>
          <p:cNvPicPr>
            <a:picLocks noChangeAspect="1"/>
          </p:cNvPicPr>
          <p:nvPr/>
        </p:nvPicPr>
        <p:blipFill>
          <a:blip r:embed="rId1"/>
          <a:stretch>
            <a:fillRect/>
          </a:stretch>
        </p:blipFill>
        <p:spPr>
          <a:xfrm>
            <a:off x="561261" y="3197662"/>
            <a:ext cx="6582847" cy="248126"/>
          </a:xfrm>
          <a:prstGeom prst="rect">
            <a:avLst/>
          </a:prstGeom>
        </p:spPr>
      </p:pic>
      <p:pic>
        <p:nvPicPr>
          <p:cNvPr id="9" name="Image 1" descr="preencoded.png">    </p:cNvPr>
          <p:cNvPicPr>
            <a:picLocks noChangeAspect="1"/>
          </p:cNvPicPr>
          <p:nvPr/>
        </p:nvPicPr>
        <p:blipFill>
          <a:blip r:embed="rId2"/>
          <a:stretch>
            <a:fillRect/>
          </a:stretch>
        </p:blipFill>
        <p:spPr>
          <a:xfrm>
            <a:off x="7493913" y="1192411"/>
            <a:ext cx="6582847" cy="6582847"/>
          </a:xfrm>
          <a:prstGeom prst="rect">
            <a:avLst/>
          </a:prstGeom>
        </p:spPr>
      </p:pic>
      <p:sp>
        <p:nvSpPr>
          <p:cNvPr id="10" name="Shape 6"/>
          <p:cNvSpPr/>
          <p:nvPr/>
        </p:nvSpPr>
        <p:spPr>
          <a:xfrm>
            <a:off x="7493913" y="7933015"/>
            <a:ext cx="6582847" cy="820698"/>
          </a:xfrm>
          <a:prstGeom prst="roundRect">
            <a:avLst>
              <a:gd name="adj" fmla="val 7181"/>
            </a:avLst>
          </a:prstGeom>
          <a:solidFill>
            <a:srgbClr val="C1F1E5"/>
          </a:solidFill>
          <a:ln/>
        </p:spPr>
      </p:sp>
      <p:pic>
        <p:nvPicPr>
          <p:cNvPr id="11" name="Image 2" descr="preencoded.png">    </p:cNvPr>
          <p:cNvPicPr>
            <a:picLocks noChangeAspect="1"/>
          </p:cNvPicPr>
          <p:nvPr/>
        </p:nvPicPr>
        <p:blipFill>
          <a:blip r:embed="rId3"/>
          <a:stretch>
            <a:fillRect/>
          </a:stretch>
        </p:blipFill>
        <p:spPr>
          <a:xfrm>
            <a:off x="7634168" y="8153162"/>
            <a:ext cx="175379" cy="140256"/>
          </a:xfrm>
          <a:prstGeom prst="rect">
            <a:avLst/>
          </a:prstGeom>
        </p:spPr>
      </p:pic>
      <p:sp>
        <p:nvSpPr>
          <p:cNvPr id="12" name="Text 7"/>
          <p:cNvSpPr/>
          <p:nvPr/>
        </p:nvSpPr>
        <p:spPr>
          <a:xfrm>
            <a:off x="7949803" y="8108275"/>
            <a:ext cx="5986701" cy="449104"/>
          </a:xfrm>
          <a:prstGeom prst="rect">
            <a:avLst/>
          </a:prstGeom>
          <a:noFill/>
          <a:ln/>
        </p:spPr>
        <p:txBody>
          <a:bodyPr wrap="square" lIns="0" tIns="0" rIns="0" bIns="0" rtlCol="0" anchor="t"/>
          <a:lstStyle/>
          <a:p>
            <a:pPr rtl="1" algn="r" indent="0" marL="0">
              <a:lnSpc>
                <a:spcPts val="1750"/>
              </a:lnSpc>
              <a:buNone/>
            </a:pPr>
            <a:r>
              <a:rPr lang="en-US" sz="1100" b="1" dirty="0">
                <a:solidFill>
                  <a:srgbClr val="000000"/>
                </a:solidFill>
                <a:latin typeface="Open Sans" pitchFamily="34" charset="0"/>
                <a:ea typeface="Open Sans" pitchFamily="34" charset="-122"/>
                <a:cs typeface="Open Sans" pitchFamily="34" charset="-120"/>
              </a:rPr>
              <a:t>الزامات گزارش‌دهی:</a:t>
            </a:r>
            <a:pPr rtl="1" algn="r" indent="0" marL="0">
              <a:lnSpc>
                <a:spcPts val="1750"/>
              </a:lnSpc>
              <a:buNone/>
            </a:pPr>
            <a:r>
              <a:rPr lang="en-US" sz="1100" dirty="0">
                <a:solidFill>
                  <a:srgbClr val="000000"/>
                </a:solidFill>
                <a:latin typeface="Open Sans" pitchFamily="34" charset="0"/>
                <a:ea typeface="Open Sans" pitchFamily="34" charset="-122"/>
                <a:cs typeface="Open Sans" pitchFamily="34" charset="-120"/>
              </a:rPr>
              <a:t> علاوه بر رعایت حد غلظت، سازندگان باید جریان سوخت، EImass (میلی‌گرم/کیلوگرم سوخت) و EInum (ذرات/کیلوگرم سوخت) را در هر تنظیم رانش چرخه LTO گزارش دهند</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089333" y="1201222"/>
            <a:ext cx="7747278" cy="620078"/>
          </a:xfrm>
          <a:prstGeom prst="rect">
            <a:avLst/>
          </a:prstGeom>
          <a:noFill/>
          <a:ln/>
        </p:spPr>
        <p:txBody>
          <a:bodyPr wrap="none" lIns="0" tIns="0" rIns="0" bIns="0" rtlCol="0" anchor="t"/>
          <a:lstStyle/>
          <a:p>
            <a:pPr rtl="1" algn="r" indent="0" marL="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چارچوب فنی اندازه‌گیری و تجزیه و تحلیل</a:t>
            </a:r>
            <a:endParaRPr lang="en-US" sz="3900" dirty="0"/>
          </a:p>
        </p:txBody>
      </p:sp>
      <p:pic>
        <p:nvPicPr>
          <p:cNvPr id="3" name="Image 0" descr="preencoded.png">    </p:cNvPr>
          <p:cNvPicPr>
            <a:picLocks noChangeAspect="1"/>
          </p:cNvPicPr>
          <p:nvPr/>
        </p:nvPicPr>
        <p:blipFill>
          <a:blip r:embed="rId1"/>
          <a:stretch>
            <a:fillRect/>
          </a:stretch>
        </p:blipFill>
        <p:spPr>
          <a:xfrm>
            <a:off x="13340477" y="2218134"/>
            <a:ext cx="496133" cy="496133"/>
          </a:xfrm>
          <a:prstGeom prst="rect">
            <a:avLst/>
          </a:prstGeom>
        </p:spPr>
      </p:pic>
      <p:sp>
        <p:nvSpPr>
          <p:cNvPr id="4" name="Text 1"/>
          <p:cNvSpPr/>
          <p:nvPr/>
        </p:nvSpPr>
        <p:spPr>
          <a:xfrm>
            <a:off x="10231993" y="2335887"/>
            <a:ext cx="2860477"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ارزیابی انتشار دود (ضمیمه ۲)</a:t>
            </a:r>
            <a:endParaRPr lang="en-US" sz="1950" dirty="0"/>
          </a:p>
        </p:txBody>
      </p:sp>
      <p:sp>
        <p:nvSpPr>
          <p:cNvPr id="5" name="Text 2"/>
          <p:cNvSpPr/>
          <p:nvPr/>
        </p:nvSpPr>
        <p:spPr>
          <a:xfrm>
            <a:off x="9654421" y="2765108"/>
            <a:ext cx="3438049" cy="190523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طراحی پروب نمونه‌برداری، الزامات خط نمونه‌برداری (مثلاً گرم شده تا ۶۰-۱۷۵ درجه سانتیگراد) و سیستم تجزیه و تحلیل بر اساس اندازه‌گیری کاهش بازتابندگی فیلتر لکه‌دار (Whatman شماره ۴ یا معادل) را مشخص می‌کند.</a:t>
            </a:r>
            <a:endParaRPr lang="en-US" sz="1550" dirty="0"/>
          </a:p>
        </p:txBody>
      </p:sp>
      <p:pic>
        <p:nvPicPr>
          <p:cNvPr id="6" name="Image 1" descr="preencoded.png">    </p:cNvPr>
          <p:cNvPicPr>
            <a:picLocks noChangeAspect="1"/>
          </p:cNvPicPr>
          <p:nvPr/>
        </p:nvPicPr>
        <p:blipFill>
          <a:blip r:embed="rId2"/>
          <a:stretch>
            <a:fillRect/>
          </a:stretch>
        </p:blipFill>
        <p:spPr>
          <a:xfrm>
            <a:off x="8910280" y="2218134"/>
            <a:ext cx="496133" cy="496133"/>
          </a:xfrm>
          <a:prstGeom prst="rect">
            <a:avLst/>
          </a:prstGeom>
        </p:spPr>
      </p:pic>
      <p:sp>
        <p:nvSpPr>
          <p:cNvPr id="7" name="Text 3"/>
          <p:cNvSpPr/>
          <p:nvPr/>
        </p:nvSpPr>
        <p:spPr>
          <a:xfrm>
            <a:off x="6070640" y="2335887"/>
            <a:ext cx="2591633"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انتشارات گازی (ضمیمه ۳)</a:t>
            </a:r>
            <a:endParaRPr lang="en-US" sz="1950" dirty="0"/>
          </a:p>
        </p:txBody>
      </p:sp>
      <p:sp>
        <p:nvSpPr>
          <p:cNvPr id="8" name="Text 4"/>
          <p:cNvSpPr/>
          <p:nvPr/>
        </p:nvSpPr>
        <p:spPr>
          <a:xfrm>
            <a:off x="5224105" y="2765108"/>
            <a:ext cx="3438168" cy="190523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سیستم کامل نمونه‌برداری و تجزیه و تحلیل را تعریف می‌کند. انواع ابزار خاص را الزامی می‌کند: آشکارساز یونیزاسیون شعله گرم شده (FID) برای HC، تحلیل‌گرهای مادون قرمز غیرپراکنده (NDIR) برای CO و CO2، و تحلیل‌گر کمی‌نورانی برای NOx.</a:t>
            </a:r>
            <a:endParaRPr lang="en-US" sz="1550" dirty="0"/>
          </a:p>
        </p:txBody>
      </p:sp>
      <p:pic>
        <p:nvPicPr>
          <p:cNvPr id="9" name="Image 2" descr="preencoded.png">    </p:cNvPr>
          <p:cNvPicPr>
            <a:picLocks noChangeAspect="1"/>
          </p:cNvPicPr>
          <p:nvPr/>
        </p:nvPicPr>
        <p:blipFill>
          <a:blip r:embed="rId3"/>
          <a:stretch>
            <a:fillRect/>
          </a:stretch>
        </p:blipFill>
        <p:spPr>
          <a:xfrm>
            <a:off x="4479965" y="2218134"/>
            <a:ext cx="496133" cy="496133"/>
          </a:xfrm>
          <a:prstGeom prst="rect">
            <a:avLst/>
          </a:prstGeom>
        </p:spPr>
      </p:pic>
      <p:sp>
        <p:nvSpPr>
          <p:cNvPr id="10" name="Text 5"/>
          <p:cNvSpPr/>
          <p:nvPr/>
        </p:nvSpPr>
        <p:spPr>
          <a:xfrm>
            <a:off x="1226701" y="2335887"/>
            <a:ext cx="3005257"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مشخصات سوخت (ضمیمه ۴)</a:t>
            </a:r>
            <a:endParaRPr lang="en-US" sz="1950" dirty="0"/>
          </a:p>
        </p:txBody>
      </p:sp>
      <p:sp>
        <p:nvSpPr>
          <p:cNvPr id="11" name="Text 6"/>
          <p:cNvSpPr/>
          <p:nvPr/>
        </p:nvSpPr>
        <p:spPr>
          <a:xfrm>
            <a:off x="793790" y="2765108"/>
            <a:ext cx="3438168" cy="190523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محدوده مجاز خصوصیات سوخت مورد استفاده در آزمون انتشار، شامل چگالی، محتوای آروماتیک، محتوای هیدروژن و محتوای گوگرد را تعریف می‌کند تا نتایج آزمون ثابتی تضمین شود. افزودنی‌های مهارکننده دود ممنوع هستند.</a:t>
            </a:r>
            <a:endParaRPr lang="en-US" sz="1550" dirty="0"/>
          </a:p>
        </p:txBody>
      </p:sp>
      <p:pic>
        <p:nvPicPr>
          <p:cNvPr id="12" name="Image 3" descr="preencoded.png">    </p:cNvPr>
          <p:cNvPicPr>
            <a:picLocks noChangeAspect="1"/>
          </p:cNvPicPr>
          <p:nvPr/>
        </p:nvPicPr>
        <p:blipFill>
          <a:blip r:embed="rId4"/>
          <a:stretch>
            <a:fillRect/>
          </a:stretch>
        </p:blipFill>
        <p:spPr>
          <a:xfrm>
            <a:off x="13340477" y="4893588"/>
            <a:ext cx="496133" cy="496133"/>
          </a:xfrm>
          <a:prstGeom prst="rect">
            <a:avLst/>
          </a:prstGeom>
        </p:spPr>
      </p:pic>
      <p:sp>
        <p:nvSpPr>
          <p:cNvPr id="13" name="Text 7"/>
          <p:cNvSpPr/>
          <p:nvPr/>
        </p:nvSpPr>
        <p:spPr>
          <a:xfrm>
            <a:off x="9326761" y="5011341"/>
            <a:ext cx="3765709"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اندازه‌گیری انتشار nvPM (ضمیمه ۷)</a:t>
            </a:r>
            <a:endParaRPr lang="en-US" sz="1950" dirty="0"/>
          </a:p>
        </p:txBody>
      </p:sp>
      <p:sp>
        <p:nvSpPr>
          <p:cNvPr id="14" name="Text 8"/>
          <p:cNvSpPr/>
          <p:nvPr/>
        </p:nvSpPr>
        <p:spPr>
          <a:xfrm>
            <a:off x="7439263" y="5440561"/>
            <a:ext cx="5653207" cy="1587698"/>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سیستم پیچیده نمونه‌برداری و اندازه‌گیری nvPM را توصیف می‌کند که شامل بخش جمع‌آوری (پروب)، بخش انتقال (با سیستم رقیق‌سازی دو مرحله‌ای) و بخش اندازه‌گیری است. ابزاردقیقی شامل حذف‌کننده ذرات فرار (VPR) و شمارنده ذرات تراکمی (CPC) برای تعداد nvPM و nvPMmi (ابزار جرمی) را مشخص می‌کند.</a:t>
            </a:r>
            <a:endParaRPr lang="en-US" sz="1550" dirty="0"/>
          </a:p>
        </p:txBody>
      </p:sp>
      <p:pic>
        <p:nvPicPr>
          <p:cNvPr id="15" name="Image 4" descr="preencoded.png">    </p:cNvPr>
          <p:cNvPicPr>
            <a:picLocks noChangeAspect="1"/>
          </p:cNvPicPr>
          <p:nvPr/>
        </p:nvPicPr>
        <p:blipFill>
          <a:blip r:embed="rId5"/>
          <a:stretch>
            <a:fillRect/>
          </a:stretch>
        </p:blipFill>
        <p:spPr>
          <a:xfrm>
            <a:off x="6695123" y="4893588"/>
            <a:ext cx="496133" cy="496133"/>
          </a:xfrm>
          <a:prstGeom prst="rect">
            <a:avLst/>
          </a:prstGeom>
        </p:spPr>
      </p:pic>
      <p:sp>
        <p:nvSpPr>
          <p:cNvPr id="16" name="Text 9"/>
          <p:cNvSpPr/>
          <p:nvPr/>
        </p:nvSpPr>
        <p:spPr>
          <a:xfrm>
            <a:off x="1101328" y="5011341"/>
            <a:ext cx="5345787" cy="310158"/>
          </a:xfrm>
          <a:prstGeom prst="rect">
            <a:avLst/>
          </a:prstGeom>
          <a:noFill/>
          <a:ln/>
        </p:spPr>
        <p:txBody>
          <a:bodyPr wrap="none" lIns="0" tIns="0" rIns="0" bIns="0" rtlCol="0" anchor="t"/>
          <a:lstStyle/>
          <a:p>
            <a:pPr rtl="1" algn="r" indent="0" marL="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تصحیحات از دست رفتن سیستم nvPM (ضمیمه ۸)</a:t>
            </a:r>
            <a:endParaRPr lang="en-US" sz="1950" dirty="0"/>
          </a:p>
        </p:txBody>
      </p:sp>
      <p:sp>
        <p:nvSpPr>
          <p:cNvPr id="17" name="Text 10"/>
          <p:cNvSpPr/>
          <p:nvPr/>
        </p:nvSpPr>
        <p:spPr>
          <a:xfrm>
            <a:off x="793790" y="5440561"/>
            <a:ext cx="5653326" cy="127015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روش توصیه شده برای سازندگان جهت تخمین و گزارش ضرایب تصحیح برای از دست رفتن سیستم nvPM (به استثنای ترموفورز) را ارائه می‌دهد. این برای اهداف موجودی و مدل‌سازی جهت تخمین دقیق‌تر غلظت‌ها در صفحه اگزوز موتور در نظر گرفته شده است.</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874800" y="1299448"/>
            <a:ext cx="4961811" cy="620078"/>
          </a:xfrm>
          <a:prstGeom prst="rect">
            <a:avLst/>
          </a:prstGeom>
          <a:noFill/>
          <a:ln/>
        </p:spPr>
        <p:txBody>
          <a:bodyPr wrap="none" lIns="0" tIns="0" rIns="0" bIns="0" rtlCol="0" anchor="t"/>
          <a:lstStyle/>
          <a:p>
            <a:pPr rtl="1" algn="r" indent="0" marL="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فرایند صدور گواهینامه</a:t>
            </a:r>
            <a:endParaRPr lang="en-US" sz="3900" dirty="0"/>
          </a:p>
        </p:txBody>
      </p:sp>
      <p:sp>
        <p:nvSpPr>
          <p:cNvPr id="3" name="Text 1"/>
          <p:cNvSpPr/>
          <p:nvPr/>
        </p:nvSpPr>
        <p:spPr>
          <a:xfrm>
            <a:off x="4096107" y="2415540"/>
            <a:ext cx="2977039" cy="372070"/>
          </a:xfrm>
          <a:prstGeom prst="rect">
            <a:avLst/>
          </a:prstGeom>
          <a:noFill/>
          <a:ln/>
        </p:spPr>
        <p:txBody>
          <a:bodyPr wrap="none" lIns="0" tIns="0" rIns="0" bIns="0" rtlCol="0" anchor="t"/>
          <a:lstStyle/>
          <a:p>
            <a:pPr rtl="1" algn="r" indent="0" marL="0">
              <a:lnSpc>
                <a:spcPts val="2900"/>
              </a:lnSpc>
              <a:buNone/>
            </a:pPr>
            <a:r>
              <a:rPr lang="en-US" sz="2300" b="1" dirty="0">
                <a:solidFill>
                  <a:srgbClr val="333F70"/>
                </a:solidFill>
                <a:latin typeface="Unbounded Bold" pitchFamily="34" charset="0"/>
                <a:ea typeface="Unbounded Bold" pitchFamily="34" charset="-122"/>
                <a:cs typeface="Unbounded Bold" pitchFamily="34" charset="-120"/>
              </a:rPr>
              <a:t>فرایند صدور گواهینامه</a:t>
            </a:r>
            <a:endParaRPr lang="en-US" sz="2300" dirty="0"/>
          </a:p>
        </p:txBody>
      </p:sp>
      <p:sp>
        <p:nvSpPr>
          <p:cNvPr id="4" name="Text 2"/>
          <p:cNvSpPr/>
          <p:nvPr/>
        </p:nvSpPr>
        <p:spPr>
          <a:xfrm>
            <a:off x="793790" y="2985968"/>
            <a:ext cx="6279356" cy="635079"/>
          </a:xfrm>
          <a:prstGeom prst="rect">
            <a:avLst/>
          </a:prstGeom>
          <a:noFill/>
          <a:ln/>
        </p:spPr>
        <p:txBody>
          <a:bodyPr wrap="squar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گواهینامه انتشار توسط مقام ملی صدور گواهینامه بر اساس شواهدی که موتور با استانداردها مطابقت دارد، اعطا می‌شود</a:t>
            </a:r>
            <a:endParaRPr lang="en-US" sz="1550" dirty="0"/>
          </a:p>
        </p:txBody>
      </p:sp>
      <p:sp>
        <p:nvSpPr>
          <p:cNvPr id="5" name="Text 3"/>
          <p:cNvSpPr/>
          <p:nvPr/>
        </p:nvSpPr>
        <p:spPr>
          <a:xfrm>
            <a:off x="793790" y="3690461"/>
            <a:ext cx="6279356" cy="635079"/>
          </a:xfrm>
          <a:prstGeom prst="rect">
            <a:avLst/>
          </a:prstGeom>
          <a:noFill/>
          <a:ln/>
        </p:spPr>
        <p:txBody>
          <a:bodyPr wrap="squar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گواهینامه باید اطلاعات کلیدی مانند نام مدل سازنده، رانش نامی، نسبت فشار مرجع و بیانیه‌های انطباق با الزامات دود، گازی و nvPM را شامل شود</a:t>
            </a:r>
            <a:endParaRPr lang="en-US" sz="1550" dirty="0"/>
          </a:p>
        </p:txBody>
      </p:sp>
      <p:sp>
        <p:nvSpPr>
          <p:cNvPr id="6" name="Text 4"/>
          <p:cNvSpPr/>
          <p:nvPr/>
        </p:nvSpPr>
        <p:spPr>
          <a:xfrm>
            <a:off x="793790" y="4394954"/>
            <a:ext cx="6279356" cy="635079"/>
          </a:xfrm>
          <a:prstGeom prst="rect">
            <a:avLst/>
          </a:prstGeom>
          <a:noFill/>
          <a:ln/>
        </p:spPr>
        <p:txBody>
          <a:bodyPr wrap="square" lIns="0" tIns="0" rIns="0" bIns="0" rtlCol="0" anchor="t"/>
          <a:lstStyle/>
          <a:p>
            <a:pPr rtl="1" algn="r" marL="342900" indent="-342900">
              <a:lnSpc>
                <a:spcPts val="2500"/>
              </a:lnSpc>
              <a:buSzPct val="100000"/>
              <a:buChar char="•"/>
            </a:pPr>
            <a:r>
              <a:rPr lang="en-US" sz="1550" dirty="0">
                <a:solidFill>
                  <a:srgbClr val="333F70"/>
                </a:solidFill>
                <a:latin typeface="Open Sans" pitchFamily="34" charset="0"/>
                <a:ea typeface="Open Sans" pitchFamily="34" charset="-122"/>
                <a:cs typeface="Open Sans" pitchFamily="34" charset="-120"/>
              </a:rPr>
              <a:t>کشورهای متعاهد موظف هستند گواهینامه‌ای را که توسط کشور دیگری اعطا شده معتبر بدانند، مشروط بر اینکه الزامات کمتر از ضمیمه ۱۶ نباشد</a:t>
            </a:r>
            <a:endParaRPr lang="en-US" sz="1550" dirty="0"/>
          </a:p>
        </p:txBody>
      </p:sp>
      <p:sp>
        <p:nvSpPr>
          <p:cNvPr id="7" name="Text 5"/>
          <p:cNvSpPr/>
          <p:nvPr/>
        </p:nvSpPr>
        <p:spPr>
          <a:xfrm>
            <a:off x="4096107" y="5228392"/>
            <a:ext cx="2977039" cy="372070"/>
          </a:xfrm>
          <a:prstGeom prst="rect">
            <a:avLst/>
          </a:prstGeom>
          <a:noFill/>
          <a:ln/>
        </p:spPr>
        <p:txBody>
          <a:bodyPr wrap="none" lIns="0" tIns="0" rIns="0" bIns="0" rtlCol="0" anchor="t"/>
          <a:lstStyle/>
          <a:p>
            <a:pPr rtl="1" algn="r" indent="0" marL="0">
              <a:lnSpc>
                <a:spcPts val="2900"/>
              </a:lnSpc>
              <a:buNone/>
            </a:pPr>
            <a:r>
              <a:rPr lang="en-US" sz="2300" b="1" dirty="0">
                <a:solidFill>
                  <a:srgbClr val="333F70"/>
                </a:solidFill>
                <a:latin typeface="Unbounded Bold" pitchFamily="34" charset="0"/>
                <a:ea typeface="Unbounded Bold" pitchFamily="34" charset="-122"/>
                <a:cs typeface="Unbounded Bold" pitchFamily="34" charset="-120"/>
              </a:rPr>
              <a:t>نشان دادن انطباق</a:t>
            </a:r>
            <a:endParaRPr lang="en-US" sz="2300" dirty="0"/>
          </a:p>
        </p:txBody>
      </p:sp>
      <p:sp>
        <p:nvSpPr>
          <p:cNvPr id="8" name="Text 6"/>
          <p:cNvSpPr/>
          <p:nvPr/>
        </p:nvSpPr>
        <p:spPr>
          <a:xfrm>
            <a:off x="793790" y="5798820"/>
            <a:ext cx="6279356" cy="952619"/>
          </a:xfrm>
          <a:prstGeom prst="rect">
            <a:avLst/>
          </a:prstGeom>
          <a:noFill/>
          <a:ln/>
        </p:spPr>
        <p:txBody>
          <a:bodyPr wrap="square" lIns="0" tIns="0" rIns="0" bIns="0" rtlCol="0" anchor="t"/>
          <a:lstStyle/>
          <a:p>
            <a:pPr rtl="1" algn="r" indent="0" marL="0">
              <a:lnSpc>
                <a:spcPts val="2500"/>
              </a:lnSpc>
              <a:buNone/>
            </a:pPr>
            <a:r>
              <a:rPr lang="en-US" sz="1550" dirty="0">
                <a:solidFill>
                  <a:srgbClr val="333F70"/>
                </a:solidFill>
                <a:latin typeface="Open Sans" pitchFamily="34" charset="0"/>
                <a:ea typeface="Open Sans" pitchFamily="34" charset="-122"/>
                <a:cs typeface="Open Sans" pitchFamily="34" charset="-120"/>
              </a:rPr>
              <a:t>انطباق بر اساس یک نتیجه آزمون واحد نیست، بلکه بر اساس "سطح مشخصه" آماری محاسبه شده است. سازنده می‌تواند هر تعداد موتور را آزمایش کند (حداقل یک موتور حداقل سه بار آزمایش شده).</a:t>
            </a:r>
            <a:endParaRPr lang="en-US" sz="1550" dirty="0"/>
          </a:p>
        </p:txBody>
      </p:sp>
      <p:sp>
        <p:nvSpPr>
          <p:cNvPr id="9" name="Text 7"/>
          <p:cNvSpPr/>
          <p:nvPr/>
        </p:nvSpPr>
        <p:spPr>
          <a:xfrm>
            <a:off x="7564874" y="2415540"/>
            <a:ext cx="6279356" cy="744141"/>
          </a:xfrm>
          <a:prstGeom prst="rect">
            <a:avLst/>
          </a:prstGeom>
          <a:noFill/>
          <a:ln/>
        </p:spPr>
        <p:txBody>
          <a:bodyPr wrap="square" lIns="0" tIns="0" rIns="0" bIns="0" rtlCol="0" anchor="t"/>
          <a:lstStyle/>
          <a:p>
            <a:pPr rtl="1" algn="r" indent="0" marL="0">
              <a:lnSpc>
                <a:spcPts val="2900"/>
              </a:lnSpc>
              <a:buNone/>
            </a:pPr>
            <a:r>
              <a:rPr lang="en-US" sz="2300" b="1" dirty="0">
                <a:solidFill>
                  <a:srgbClr val="333F70"/>
                </a:solidFill>
                <a:latin typeface="Unbounded Bold" pitchFamily="34" charset="0"/>
                <a:ea typeface="Unbounded Bold" pitchFamily="34" charset="-122"/>
                <a:cs typeface="Unbounded Bold" pitchFamily="34" charset="-120"/>
              </a:rPr>
              <a:t>ضرایب تعیین سطوح مشخصه (نمونه از جدول A6-1)</a:t>
            </a:r>
            <a:endParaRPr lang="en-US" sz="2300" dirty="0"/>
          </a:p>
        </p:txBody>
      </p:sp>
      <p:sp>
        <p:nvSpPr>
          <p:cNvPr id="10" name="Shape 8"/>
          <p:cNvSpPr/>
          <p:nvPr/>
        </p:nvSpPr>
        <p:spPr>
          <a:xfrm>
            <a:off x="7564874" y="3382923"/>
            <a:ext cx="6279356" cy="3187303"/>
          </a:xfrm>
          <a:prstGeom prst="roundRect">
            <a:avLst>
              <a:gd name="adj" fmla="val 2615"/>
            </a:avLst>
          </a:prstGeom>
          <a:noFill/>
          <a:ln w="7620">
            <a:solidFill>
              <a:srgbClr val="000000">
                <a:alpha val="8000"/>
              </a:srgbClr>
            </a:solidFill>
            <a:prstDash val="solid"/>
          </a:ln>
        </p:spPr>
      </p:sp>
      <p:sp>
        <p:nvSpPr>
          <p:cNvPr id="11" name="Shape 9"/>
          <p:cNvSpPr/>
          <p:nvPr/>
        </p:nvSpPr>
        <p:spPr>
          <a:xfrm>
            <a:off x="7572494" y="3390543"/>
            <a:ext cx="6264116" cy="888444"/>
          </a:xfrm>
          <a:prstGeom prst="rect">
            <a:avLst/>
          </a:prstGeom>
          <a:solidFill>
            <a:srgbClr val="FFFFFF">
              <a:alpha val="4000"/>
            </a:srgbClr>
          </a:solidFill>
          <a:ln/>
        </p:spPr>
      </p:sp>
      <p:sp>
        <p:nvSpPr>
          <p:cNvPr id="12" name="Text 10"/>
          <p:cNvSpPr/>
          <p:nvPr/>
        </p:nvSpPr>
        <p:spPr>
          <a:xfrm>
            <a:off x="7771090" y="3517225"/>
            <a:ext cx="852249" cy="635079"/>
          </a:xfrm>
          <a:prstGeom prst="rect">
            <a:avLst/>
          </a:prstGeom>
          <a:noFill/>
          <a:ln/>
        </p:spPr>
        <p:txBody>
          <a:bodyPr wrap="square" lIns="0" tIns="0" rIns="0" bIns="0" rtlCol="0" anchor="t"/>
          <a:lstStyle/>
          <a:p>
            <a:pPr rtl="1" algn="r"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تعداد موتور</a:t>
            </a:r>
            <a:endParaRPr lang="en-US" sz="1550" dirty="0"/>
          </a:p>
        </p:txBody>
      </p:sp>
      <p:sp>
        <p:nvSpPr>
          <p:cNvPr id="13" name="Text 11"/>
          <p:cNvSpPr/>
          <p:nvPr/>
        </p:nvSpPr>
        <p:spPr>
          <a:xfrm>
            <a:off x="9027676" y="3517225"/>
            <a:ext cx="848439" cy="317540"/>
          </a:xfrm>
          <a:prstGeom prst="rect">
            <a:avLst/>
          </a:prstGeom>
          <a:noFill/>
          <a:ln/>
        </p:spPr>
        <p:txBody>
          <a:bodyPr wrap="none" lIns="0" tIns="0" rIns="0" bIns="0" rtlCol="0" anchor="t"/>
          <a:lstStyle/>
          <a:p>
            <a:pPr algn="l"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CO</a:t>
            </a:r>
            <a:endParaRPr lang="en-US" sz="1550" dirty="0"/>
          </a:p>
        </p:txBody>
      </p:sp>
      <p:sp>
        <p:nvSpPr>
          <p:cNvPr id="14" name="Text 12"/>
          <p:cNvSpPr/>
          <p:nvPr/>
        </p:nvSpPr>
        <p:spPr>
          <a:xfrm>
            <a:off x="10280452" y="3517225"/>
            <a:ext cx="848439" cy="317540"/>
          </a:xfrm>
          <a:prstGeom prst="rect">
            <a:avLst/>
          </a:prstGeom>
          <a:noFill/>
          <a:ln/>
        </p:spPr>
        <p:txBody>
          <a:bodyPr wrap="none" lIns="0" tIns="0" rIns="0" bIns="0" rtlCol="0" anchor="t"/>
          <a:lstStyle/>
          <a:p>
            <a:pPr algn="l"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HC</a:t>
            </a:r>
            <a:endParaRPr lang="en-US" sz="1550" dirty="0"/>
          </a:p>
        </p:txBody>
      </p:sp>
      <p:sp>
        <p:nvSpPr>
          <p:cNvPr id="15" name="Text 13"/>
          <p:cNvSpPr/>
          <p:nvPr/>
        </p:nvSpPr>
        <p:spPr>
          <a:xfrm>
            <a:off x="11533227" y="3517225"/>
            <a:ext cx="848439" cy="317540"/>
          </a:xfrm>
          <a:prstGeom prst="rect">
            <a:avLst/>
          </a:prstGeom>
          <a:noFill/>
          <a:ln/>
        </p:spPr>
        <p:txBody>
          <a:bodyPr wrap="none" lIns="0" tIns="0" rIns="0" bIns="0" rtlCol="0" anchor="t"/>
          <a:lstStyle/>
          <a:p>
            <a:pPr algn="l"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NOx</a:t>
            </a:r>
            <a:endParaRPr lang="en-US" sz="1550" dirty="0"/>
          </a:p>
        </p:txBody>
      </p:sp>
      <p:sp>
        <p:nvSpPr>
          <p:cNvPr id="16" name="Text 14"/>
          <p:cNvSpPr/>
          <p:nvPr/>
        </p:nvSpPr>
        <p:spPr>
          <a:xfrm>
            <a:off x="12786003" y="3517225"/>
            <a:ext cx="852249" cy="635079"/>
          </a:xfrm>
          <a:prstGeom prst="rect">
            <a:avLst/>
          </a:prstGeom>
          <a:noFill/>
          <a:ln/>
        </p:spPr>
        <p:txBody>
          <a:bodyPr wrap="square" lIns="0" tIns="0" rIns="0" bIns="0" rtlCol="0" anchor="t"/>
          <a:lstStyle/>
          <a:p>
            <a:pPr algn="l" indent="0" marL="0">
              <a:lnSpc>
                <a:spcPts val="2500"/>
              </a:lnSpc>
              <a:buNone/>
            </a:pPr>
            <a:r>
              <a:rPr lang="en-US" sz="1550" b="1" dirty="0">
                <a:solidFill>
                  <a:srgbClr val="333F70"/>
                </a:solidFill>
                <a:latin typeface="Open Sans" pitchFamily="34" charset="0"/>
                <a:ea typeface="Open Sans" pitchFamily="34" charset="-122"/>
                <a:cs typeface="Open Sans" pitchFamily="34" charset="-120"/>
              </a:rPr>
              <a:t>SN &amp; nvPM</a:t>
            </a:r>
            <a:endParaRPr lang="en-US" sz="1550" dirty="0"/>
          </a:p>
        </p:txBody>
      </p:sp>
      <p:sp>
        <p:nvSpPr>
          <p:cNvPr id="17" name="Shape 15"/>
          <p:cNvSpPr/>
          <p:nvPr/>
        </p:nvSpPr>
        <p:spPr>
          <a:xfrm>
            <a:off x="7572494" y="4278987"/>
            <a:ext cx="6264116" cy="570905"/>
          </a:xfrm>
          <a:prstGeom prst="rect">
            <a:avLst/>
          </a:prstGeom>
          <a:solidFill>
            <a:srgbClr val="000000">
              <a:alpha val="4000"/>
            </a:srgbClr>
          </a:solidFill>
          <a:ln/>
        </p:spPr>
      </p:sp>
      <p:sp>
        <p:nvSpPr>
          <p:cNvPr id="18" name="Text 16"/>
          <p:cNvSpPr/>
          <p:nvPr/>
        </p:nvSpPr>
        <p:spPr>
          <a:xfrm>
            <a:off x="7771090" y="4405670"/>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۱</a:t>
            </a:r>
            <a:endParaRPr lang="en-US" sz="1550" dirty="0"/>
          </a:p>
        </p:txBody>
      </p:sp>
      <p:sp>
        <p:nvSpPr>
          <p:cNvPr id="19" name="Text 17"/>
          <p:cNvSpPr/>
          <p:nvPr/>
        </p:nvSpPr>
        <p:spPr>
          <a:xfrm>
            <a:off x="9027676" y="4405670"/>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۰.۸۱۴۷</a:t>
            </a:r>
            <a:endParaRPr lang="en-US" sz="1550" dirty="0"/>
          </a:p>
        </p:txBody>
      </p:sp>
      <p:sp>
        <p:nvSpPr>
          <p:cNvPr id="20" name="Text 18"/>
          <p:cNvSpPr/>
          <p:nvPr/>
        </p:nvSpPr>
        <p:spPr>
          <a:xfrm>
            <a:off x="10280452" y="4405670"/>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۰.۶۴۹۳</a:t>
            </a:r>
            <a:endParaRPr lang="en-US" sz="1550" dirty="0"/>
          </a:p>
        </p:txBody>
      </p:sp>
      <p:sp>
        <p:nvSpPr>
          <p:cNvPr id="21" name="Text 19"/>
          <p:cNvSpPr/>
          <p:nvPr/>
        </p:nvSpPr>
        <p:spPr>
          <a:xfrm>
            <a:off x="11533227" y="4405670"/>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۰.۸۶۲۷</a:t>
            </a:r>
            <a:endParaRPr lang="en-US" sz="1550" dirty="0"/>
          </a:p>
        </p:txBody>
      </p:sp>
      <p:sp>
        <p:nvSpPr>
          <p:cNvPr id="22" name="Text 20"/>
          <p:cNvSpPr/>
          <p:nvPr/>
        </p:nvSpPr>
        <p:spPr>
          <a:xfrm>
            <a:off x="12786003" y="4405670"/>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۰.۷۷۶۹</a:t>
            </a:r>
            <a:endParaRPr lang="en-US" sz="1550" dirty="0"/>
          </a:p>
        </p:txBody>
      </p:sp>
      <p:sp>
        <p:nvSpPr>
          <p:cNvPr id="23" name="Shape 21"/>
          <p:cNvSpPr/>
          <p:nvPr/>
        </p:nvSpPr>
        <p:spPr>
          <a:xfrm>
            <a:off x="7572494" y="4849892"/>
            <a:ext cx="6264116" cy="570905"/>
          </a:xfrm>
          <a:prstGeom prst="rect">
            <a:avLst/>
          </a:prstGeom>
          <a:solidFill>
            <a:srgbClr val="FFFFFF">
              <a:alpha val="4000"/>
            </a:srgbClr>
          </a:solidFill>
          <a:ln/>
        </p:spPr>
      </p:sp>
      <p:sp>
        <p:nvSpPr>
          <p:cNvPr id="24" name="Text 22"/>
          <p:cNvSpPr/>
          <p:nvPr/>
        </p:nvSpPr>
        <p:spPr>
          <a:xfrm>
            <a:off x="7771090" y="4976574"/>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۳</a:t>
            </a:r>
            <a:endParaRPr lang="en-US" sz="1550" dirty="0"/>
          </a:p>
        </p:txBody>
      </p:sp>
      <p:sp>
        <p:nvSpPr>
          <p:cNvPr id="25" name="Text 23"/>
          <p:cNvSpPr/>
          <p:nvPr/>
        </p:nvSpPr>
        <p:spPr>
          <a:xfrm>
            <a:off x="9027676" y="4976574"/>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۰.۹۲۴۶</a:t>
            </a:r>
            <a:endParaRPr lang="en-US" sz="1550" dirty="0"/>
          </a:p>
        </p:txBody>
      </p:sp>
      <p:sp>
        <p:nvSpPr>
          <p:cNvPr id="26" name="Text 24"/>
          <p:cNvSpPr/>
          <p:nvPr/>
        </p:nvSpPr>
        <p:spPr>
          <a:xfrm>
            <a:off x="10280452" y="4976574"/>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۰.۸۵۷۲</a:t>
            </a:r>
            <a:endParaRPr lang="en-US" sz="1550" dirty="0"/>
          </a:p>
        </p:txBody>
      </p:sp>
      <p:sp>
        <p:nvSpPr>
          <p:cNvPr id="27" name="Text 25"/>
          <p:cNvSpPr/>
          <p:nvPr/>
        </p:nvSpPr>
        <p:spPr>
          <a:xfrm>
            <a:off x="11533227" y="4976574"/>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۰.۹۴۴۱</a:t>
            </a:r>
            <a:endParaRPr lang="en-US" sz="1550" dirty="0"/>
          </a:p>
        </p:txBody>
      </p:sp>
      <p:sp>
        <p:nvSpPr>
          <p:cNvPr id="28" name="Text 26"/>
          <p:cNvSpPr/>
          <p:nvPr/>
        </p:nvSpPr>
        <p:spPr>
          <a:xfrm>
            <a:off x="12786003" y="4976574"/>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۰.۹۰۹۱</a:t>
            </a:r>
            <a:endParaRPr lang="en-US" sz="1550" dirty="0"/>
          </a:p>
        </p:txBody>
      </p:sp>
      <p:sp>
        <p:nvSpPr>
          <p:cNvPr id="29" name="Shape 27"/>
          <p:cNvSpPr/>
          <p:nvPr/>
        </p:nvSpPr>
        <p:spPr>
          <a:xfrm>
            <a:off x="7572494" y="5420797"/>
            <a:ext cx="6264116" cy="570905"/>
          </a:xfrm>
          <a:prstGeom prst="rect">
            <a:avLst/>
          </a:prstGeom>
          <a:solidFill>
            <a:srgbClr val="000000">
              <a:alpha val="4000"/>
            </a:srgbClr>
          </a:solidFill>
          <a:ln/>
        </p:spPr>
      </p:sp>
      <p:sp>
        <p:nvSpPr>
          <p:cNvPr id="30" name="Text 28"/>
          <p:cNvSpPr/>
          <p:nvPr/>
        </p:nvSpPr>
        <p:spPr>
          <a:xfrm>
            <a:off x="7771090" y="5547479"/>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۵</a:t>
            </a:r>
            <a:endParaRPr lang="en-US" sz="1550" dirty="0"/>
          </a:p>
        </p:txBody>
      </p:sp>
      <p:sp>
        <p:nvSpPr>
          <p:cNvPr id="31" name="Text 29"/>
          <p:cNvSpPr/>
          <p:nvPr/>
        </p:nvSpPr>
        <p:spPr>
          <a:xfrm>
            <a:off x="9027676" y="5547479"/>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۰.۹۴۱۶</a:t>
            </a:r>
            <a:endParaRPr lang="en-US" sz="1550" dirty="0"/>
          </a:p>
        </p:txBody>
      </p:sp>
      <p:sp>
        <p:nvSpPr>
          <p:cNvPr id="32" name="Text 30"/>
          <p:cNvSpPr/>
          <p:nvPr/>
        </p:nvSpPr>
        <p:spPr>
          <a:xfrm>
            <a:off x="10280452" y="5547479"/>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۰.۸۸۹۴</a:t>
            </a:r>
            <a:endParaRPr lang="en-US" sz="1550" dirty="0"/>
          </a:p>
        </p:txBody>
      </p:sp>
      <p:sp>
        <p:nvSpPr>
          <p:cNvPr id="33" name="Text 31"/>
          <p:cNvSpPr/>
          <p:nvPr/>
        </p:nvSpPr>
        <p:spPr>
          <a:xfrm>
            <a:off x="11533227" y="5547479"/>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۰.۹۵۶۷</a:t>
            </a:r>
            <a:endParaRPr lang="en-US" sz="1550" dirty="0"/>
          </a:p>
        </p:txBody>
      </p:sp>
      <p:sp>
        <p:nvSpPr>
          <p:cNvPr id="34" name="Text 32"/>
          <p:cNvSpPr/>
          <p:nvPr/>
        </p:nvSpPr>
        <p:spPr>
          <a:xfrm>
            <a:off x="12786003" y="5547479"/>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۰.۹۲۹۶</a:t>
            </a:r>
            <a:endParaRPr lang="en-US" sz="1550" dirty="0"/>
          </a:p>
        </p:txBody>
      </p:sp>
      <p:sp>
        <p:nvSpPr>
          <p:cNvPr id="35" name="Shape 33"/>
          <p:cNvSpPr/>
          <p:nvPr/>
        </p:nvSpPr>
        <p:spPr>
          <a:xfrm>
            <a:off x="7572494" y="5991701"/>
            <a:ext cx="6264116" cy="570905"/>
          </a:xfrm>
          <a:prstGeom prst="rect">
            <a:avLst/>
          </a:prstGeom>
          <a:solidFill>
            <a:srgbClr val="FFFFFF">
              <a:alpha val="4000"/>
            </a:srgbClr>
          </a:solidFill>
          <a:ln/>
        </p:spPr>
      </p:sp>
      <p:sp>
        <p:nvSpPr>
          <p:cNvPr id="36" name="Text 34"/>
          <p:cNvSpPr/>
          <p:nvPr/>
        </p:nvSpPr>
        <p:spPr>
          <a:xfrm>
            <a:off x="7771090" y="6118384"/>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۱۰</a:t>
            </a:r>
            <a:endParaRPr lang="en-US" sz="1550" dirty="0"/>
          </a:p>
        </p:txBody>
      </p:sp>
      <p:sp>
        <p:nvSpPr>
          <p:cNvPr id="37" name="Text 35"/>
          <p:cNvSpPr/>
          <p:nvPr/>
        </p:nvSpPr>
        <p:spPr>
          <a:xfrm>
            <a:off x="9027676" y="6118384"/>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۰.۹۵۸۷</a:t>
            </a:r>
            <a:endParaRPr lang="en-US" sz="1550" dirty="0"/>
          </a:p>
        </p:txBody>
      </p:sp>
      <p:sp>
        <p:nvSpPr>
          <p:cNvPr id="38" name="Text 36"/>
          <p:cNvSpPr/>
          <p:nvPr/>
        </p:nvSpPr>
        <p:spPr>
          <a:xfrm>
            <a:off x="10280452" y="6118384"/>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۰.۹۲۱۸</a:t>
            </a:r>
            <a:endParaRPr lang="en-US" sz="1550" dirty="0"/>
          </a:p>
        </p:txBody>
      </p:sp>
      <p:sp>
        <p:nvSpPr>
          <p:cNvPr id="39" name="Text 37"/>
          <p:cNvSpPr/>
          <p:nvPr/>
        </p:nvSpPr>
        <p:spPr>
          <a:xfrm>
            <a:off x="11533227" y="6118384"/>
            <a:ext cx="84843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۰.۹۶۹۴</a:t>
            </a:r>
            <a:endParaRPr lang="en-US" sz="1550" dirty="0"/>
          </a:p>
        </p:txBody>
      </p:sp>
      <p:sp>
        <p:nvSpPr>
          <p:cNvPr id="40" name="Text 38"/>
          <p:cNvSpPr/>
          <p:nvPr/>
        </p:nvSpPr>
        <p:spPr>
          <a:xfrm>
            <a:off x="12786003" y="6118384"/>
            <a:ext cx="852249" cy="317540"/>
          </a:xfrm>
          <a:prstGeom prst="rect">
            <a:avLst/>
          </a:prstGeom>
          <a:noFill/>
          <a:ln/>
        </p:spPr>
        <p:txBody>
          <a:bodyPr wrap="none" lIns="0" tIns="0" rIns="0" bIns="0" rtlCol="0" anchor="t"/>
          <a:lstStyle/>
          <a:p>
            <a:pPr algn="l" indent="0" marL="0">
              <a:lnSpc>
                <a:spcPts val="2500"/>
              </a:lnSpc>
              <a:buNone/>
            </a:pPr>
            <a:r>
              <a:rPr lang="en-US" sz="1550" dirty="0">
                <a:solidFill>
                  <a:srgbClr val="333F70"/>
                </a:solidFill>
                <a:latin typeface="Open Sans" pitchFamily="34" charset="0"/>
                <a:ea typeface="Open Sans" pitchFamily="34" charset="-122"/>
                <a:cs typeface="Open Sans" pitchFamily="34" charset="-120"/>
              </a:rPr>
              <a:t>۰.۹۵۰۲</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9021247" y="798552"/>
            <a:ext cx="4875728" cy="572929"/>
          </a:xfrm>
          <a:prstGeom prst="rect">
            <a:avLst/>
          </a:prstGeom>
          <a:noFill/>
          <a:ln/>
        </p:spPr>
        <p:txBody>
          <a:bodyPr wrap="none" lIns="0" tIns="0" rIns="0" bIns="0" rtlCol="0" anchor="t"/>
          <a:lstStyle/>
          <a:p>
            <a:pPr rtl="1" algn="r" indent="0" marL="0">
              <a:lnSpc>
                <a:spcPts val="4500"/>
              </a:lnSpc>
              <a:buNone/>
            </a:pPr>
            <a:r>
              <a:rPr lang="en-US" sz="3600" b="1" dirty="0">
                <a:solidFill>
                  <a:srgbClr val="333F70"/>
                </a:solidFill>
                <a:latin typeface="Unbounded Bold" pitchFamily="34" charset="0"/>
                <a:ea typeface="Unbounded Bold" pitchFamily="34" charset="-122"/>
                <a:cs typeface="Unbounded Bold" pitchFamily="34" charset="-120"/>
              </a:rPr>
              <a:t>تکامل استانداردهای NOx</a:t>
            </a:r>
            <a:endParaRPr lang="en-US" sz="3600" dirty="0"/>
          </a:p>
        </p:txBody>
      </p:sp>
      <p:sp>
        <p:nvSpPr>
          <p:cNvPr id="4" name="Text 1"/>
          <p:cNvSpPr/>
          <p:nvPr/>
        </p:nvSpPr>
        <p:spPr>
          <a:xfrm>
            <a:off x="6219825" y="1646515"/>
            <a:ext cx="7677150" cy="880110"/>
          </a:xfrm>
          <a:prstGeom prst="rect">
            <a:avLst/>
          </a:prstGeom>
          <a:noFill/>
          <a:ln/>
        </p:spPr>
        <p:txBody>
          <a:bodyPr wrap="square" lIns="0" tIns="0" rIns="0" bIns="0" rtlCol="0" anchor="t"/>
          <a:lstStyle/>
          <a:p>
            <a:pPr rtl="1" algn="r" indent="0" marL="0">
              <a:lnSpc>
                <a:spcPts val="2300"/>
              </a:lnSpc>
              <a:buNone/>
            </a:pPr>
            <a:r>
              <a:rPr lang="en-US" sz="1400" dirty="0">
                <a:solidFill>
                  <a:srgbClr val="333F70"/>
                </a:solidFill>
                <a:latin typeface="Open Sans" pitchFamily="34" charset="0"/>
                <a:ea typeface="Open Sans" pitchFamily="34" charset="-122"/>
                <a:cs typeface="Open Sans" pitchFamily="34" charset="-120"/>
              </a:rPr>
              <a:t>استانداردهای انتشار NOx از طریق یک سری اصلاحیه‌ها به تدریج سخت‌گیرانه‌تر شده‌اند که منعکس کننده تمرکز رو به رشد بر این آلاینده است. حدود تنظیمی با فرمول‌های پیچیده و چندسطحی تعریف می‌شوند که به نسبت فشار مرجع موتور (πoo)، رانش نامی (Foo) و تاریخ تولید بستگی دارد.</a:t>
            </a:r>
            <a:endParaRPr lang="en-US" sz="1400" dirty="0"/>
          </a:p>
        </p:txBody>
      </p:sp>
      <p:sp>
        <p:nvSpPr>
          <p:cNvPr id="5" name="Shape 2"/>
          <p:cNvSpPr/>
          <p:nvPr/>
        </p:nvSpPr>
        <p:spPr>
          <a:xfrm>
            <a:off x="13667899" y="2732842"/>
            <a:ext cx="22860" cy="4698206"/>
          </a:xfrm>
          <a:prstGeom prst="roundRect">
            <a:avLst>
              <a:gd name="adj" fmla="val 336889"/>
            </a:avLst>
          </a:prstGeom>
          <a:solidFill>
            <a:srgbClr val="BCDBD4"/>
          </a:solidFill>
          <a:ln/>
        </p:spPr>
      </p:sp>
      <p:sp>
        <p:nvSpPr>
          <p:cNvPr id="6" name="Shape 3"/>
          <p:cNvSpPr/>
          <p:nvPr/>
        </p:nvSpPr>
        <p:spPr>
          <a:xfrm>
            <a:off x="12957274" y="2927628"/>
            <a:ext cx="550069" cy="22860"/>
          </a:xfrm>
          <a:prstGeom prst="roundRect">
            <a:avLst>
              <a:gd name="adj" fmla="val 336889"/>
            </a:avLst>
          </a:prstGeom>
          <a:solidFill>
            <a:srgbClr val="BCDBD4"/>
          </a:solidFill>
          <a:ln/>
        </p:spPr>
      </p:sp>
      <p:sp>
        <p:nvSpPr>
          <p:cNvPr id="7" name="Shape 4"/>
          <p:cNvSpPr/>
          <p:nvPr/>
        </p:nvSpPr>
        <p:spPr>
          <a:xfrm>
            <a:off x="13484483" y="2732842"/>
            <a:ext cx="412552" cy="412552"/>
          </a:xfrm>
          <a:prstGeom prst="roundRect">
            <a:avLst>
              <a:gd name="adj" fmla="val 18667"/>
            </a:avLst>
          </a:prstGeom>
          <a:solidFill>
            <a:srgbClr val="D6F5EE"/>
          </a:solidFill>
          <a:ln w="7620">
            <a:solidFill>
              <a:srgbClr val="BCDBD4"/>
            </a:solidFill>
            <a:prstDash val="solid"/>
          </a:ln>
        </p:spPr>
      </p:sp>
      <p:sp>
        <p:nvSpPr>
          <p:cNvPr id="8" name="Text 5"/>
          <p:cNvSpPr/>
          <p:nvPr/>
        </p:nvSpPr>
        <p:spPr>
          <a:xfrm>
            <a:off x="13553182" y="2767191"/>
            <a:ext cx="275034" cy="343733"/>
          </a:xfrm>
          <a:prstGeom prst="rect">
            <a:avLst/>
          </a:prstGeom>
          <a:noFill/>
          <a:ln/>
        </p:spPr>
        <p:txBody>
          <a:bodyPr wrap="none" lIns="0" tIns="0" rIns="0" bIns="0" rtlCol="0" anchor="t"/>
          <a:lstStyle/>
          <a:p>
            <a:pPr rtl="1" algn="ctr" indent="0" marL="0">
              <a:lnSpc>
                <a:spcPts val="2150"/>
              </a:lnSpc>
              <a:buNone/>
            </a:pPr>
            <a:r>
              <a:rPr lang="en-US" sz="2150" b="1" dirty="0">
                <a:solidFill>
                  <a:srgbClr val="333F70"/>
                </a:solidFill>
                <a:latin typeface="Unbounded Bold" pitchFamily="34" charset="0"/>
                <a:ea typeface="Unbounded Bold" pitchFamily="34" charset="-122"/>
                <a:cs typeface="Unbounded Bold" pitchFamily="34" charset="-120"/>
              </a:rPr>
              <a:t>1</a:t>
            </a:r>
            <a:endParaRPr lang="en-US" sz="2150" dirty="0"/>
          </a:p>
        </p:txBody>
      </p:sp>
      <p:sp>
        <p:nvSpPr>
          <p:cNvPr id="9" name="Text 6"/>
          <p:cNvSpPr/>
          <p:nvPr/>
        </p:nvSpPr>
        <p:spPr>
          <a:xfrm>
            <a:off x="10482024" y="2795826"/>
            <a:ext cx="2291953" cy="286464"/>
          </a:xfrm>
          <a:prstGeom prst="rect">
            <a:avLst/>
          </a:prstGeom>
          <a:noFill/>
          <a:ln/>
        </p:spPr>
        <p:txBody>
          <a:bodyPr wrap="none" lIns="0" tIns="0" rIns="0" bIns="0" rtlCol="0" anchor="t"/>
          <a:lstStyle/>
          <a:p>
            <a:pPr rtl="1" algn="r" indent="0" marL="0">
              <a:lnSpc>
                <a:spcPts val="2250"/>
              </a:lnSpc>
              <a:buNone/>
            </a:pPr>
            <a:r>
              <a:rPr lang="en-US" sz="1800" b="1" dirty="0">
                <a:solidFill>
                  <a:srgbClr val="333F70"/>
                </a:solidFill>
                <a:latin typeface="Unbounded Bold" pitchFamily="34" charset="0"/>
                <a:ea typeface="Unbounded Bold" pitchFamily="34" charset="-122"/>
                <a:cs typeface="Unbounded Bold" pitchFamily="34" charset="-120"/>
              </a:rPr>
              <a:t>دهه ۱۹۸۰</a:t>
            </a:r>
            <a:endParaRPr lang="en-US" sz="1800" dirty="0"/>
          </a:p>
        </p:txBody>
      </p:sp>
      <p:sp>
        <p:nvSpPr>
          <p:cNvPr id="10" name="Text 7"/>
          <p:cNvSpPr/>
          <p:nvPr/>
        </p:nvSpPr>
        <p:spPr>
          <a:xfrm>
            <a:off x="6219825" y="3192304"/>
            <a:ext cx="6554153" cy="586740"/>
          </a:xfrm>
          <a:prstGeom prst="rect">
            <a:avLst/>
          </a:prstGeom>
          <a:noFill/>
          <a:ln/>
        </p:spPr>
        <p:txBody>
          <a:bodyPr wrap="square" lIns="0" tIns="0" rIns="0" bIns="0" rtlCol="0" anchor="t"/>
          <a:lstStyle/>
          <a:p>
            <a:pPr rtl="1" algn="r" indent="0" marL="0">
              <a:lnSpc>
                <a:spcPts val="2300"/>
              </a:lnSpc>
              <a:buNone/>
            </a:pPr>
            <a:r>
              <a:rPr lang="en-US" sz="1400" dirty="0">
                <a:solidFill>
                  <a:srgbClr val="333F70"/>
                </a:solidFill>
                <a:latin typeface="Open Sans" pitchFamily="34" charset="0"/>
                <a:ea typeface="Open Sans" pitchFamily="34" charset="-122"/>
                <a:cs typeface="Open Sans" pitchFamily="34" charset="-120"/>
              </a:rPr>
              <a:t>تأسیس اولین استانداردهای NOx در ضمیمه ۱۶ با حدود نسبتاً ملایم برای فناوری موجود در آن زمان</a:t>
            </a:r>
            <a:endParaRPr lang="en-US" sz="1400" dirty="0"/>
          </a:p>
        </p:txBody>
      </p:sp>
      <p:sp>
        <p:nvSpPr>
          <p:cNvPr id="11" name="Shape 8"/>
          <p:cNvSpPr/>
          <p:nvPr/>
        </p:nvSpPr>
        <p:spPr>
          <a:xfrm>
            <a:off x="12957274" y="4340543"/>
            <a:ext cx="550069" cy="22860"/>
          </a:xfrm>
          <a:prstGeom prst="roundRect">
            <a:avLst>
              <a:gd name="adj" fmla="val 336889"/>
            </a:avLst>
          </a:prstGeom>
          <a:solidFill>
            <a:srgbClr val="BCDBD4"/>
          </a:solidFill>
          <a:ln/>
        </p:spPr>
      </p:sp>
      <p:sp>
        <p:nvSpPr>
          <p:cNvPr id="12" name="Shape 9"/>
          <p:cNvSpPr/>
          <p:nvPr/>
        </p:nvSpPr>
        <p:spPr>
          <a:xfrm>
            <a:off x="13484483" y="4145756"/>
            <a:ext cx="412552" cy="412552"/>
          </a:xfrm>
          <a:prstGeom prst="roundRect">
            <a:avLst>
              <a:gd name="adj" fmla="val 18667"/>
            </a:avLst>
          </a:prstGeom>
          <a:solidFill>
            <a:srgbClr val="D6F5EE"/>
          </a:solidFill>
          <a:ln w="7620">
            <a:solidFill>
              <a:srgbClr val="BCDBD4"/>
            </a:solidFill>
            <a:prstDash val="solid"/>
          </a:ln>
        </p:spPr>
      </p:sp>
      <p:sp>
        <p:nvSpPr>
          <p:cNvPr id="13" name="Text 10"/>
          <p:cNvSpPr/>
          <p:nvPr/>
        </p:nvSpPr>
        <p:spPr>
          <a:xfrm>
            <a:off x="13553182" y="4180106"/>
            <a:ext cx="275034" cy="343733"/>
          </a:xfrm>
          <a:prstGeom prst="rect">
            <a:avLst/>
          </a:prstGeom>
          <a:noFill/>
          <a:ln/>
        </p:spPr>
        <p:txBody>
          <a:bodyPr wrap="none" lIns="0" tIns="0" rIns="0" bIns="0" rtlCol="0" anchor="t"/>
          <a:lstStyle/>
          <a:p>
            <a:pPr rtl="1" algn="ctr" indent="0" marL="0">
              <a:lnSpc>
                <a:spcPts val="2150"/>
              </a:lnSpc>
              <a:buNone/>
            </a:pPr>
            <a:r>
              <a:rPr lang="en-US" sz="2150" b="1" dirty="0">
                <a:solidFill>
                  <a:srgbClr val="333F70"/>
                </a:solidFill>
                <a:latin typeface="Unbounded Bold" pitchFamily="34" charset="0"/>
                <a:ea typeface="Unbounded Bold" pitchFamily="34" charset="-122"/>
                <a:cs typeface="Unbounded Bold" pitchFamily="34" charset="-120"/>
              </a:rPr>
              <a:t>2</a:t>
            </a:r>
            <a:endParaRPr lang="en-US" sz="2150" dirty="0"/>
          </a:p>
        </p:txBody>
      </p:sp>
      <p:sp>
        <p:nvSpPr>
          <p:cNvPr id="14" name="Text 11"/>
          <p:cNvSpPr/>
          <p:nvPr/>
        </p:nvSpPr>
        <p:spPr>
          <a:xfrm>
            <a:off x="10482024" y="4208740"/>
            <a:ext cx="2291953" cy="286464"/>
          </a:xfrm>
          <a:prstGeom prst="rect">
            <a:avLst/>
          </a:prstGeom>
          <a:noFill/>
          <a:ln/>
        </p:spPr>
        <p:txBody>
          <a:bodyPr wrap="none" lIns="0" tIns="0" rIns="0" bIns="0" rtlCol="0" anchor="t"/>
          <a:lstStyle/>
          <a:p>
            <a:pPr rtl="1" algn="r" indent="0" marL="0">
              <a:lnSpc>
                <a:spcPts val="2250"/>
              </a:lnSpc>
              <a:buNone/>
            </a:pPr>
            <a:r>
              <a:rPr lang="en-US" sz="1800" b="1" dirty="0">
                <a:solidFill>
                  <a:srgbClr val="333F70"/>
                </a:solidFill>
                <a:latin typeface="Unbounded Bold" pitchFamily="34" charset="0"/>
                <a:ea typeface="Unbounded Bold" pitchFamily="34" charset="-122"/>
                <a:cs typeface="Unbounded Bold" pitchFamily="34" charset="-120"/>
              </a:rPr>
              <a:t>دهه ۱۹۹۰</a:t>
            </a:r>
            <a:endParaRPr lang="en-US" sz="1800" dirty="0"/>
          </a:p>
        </p:txBody>
      </p:sp>
      <p:sp>
        <p:nvSpPr>
          <p:cNvPr id="15" name="Text 12"/>
          <p:cNvSpPr/>
          <p:nvPr/>
        </p:nvSpPr>
        <p:spPr>
          <a:xfrm>
            <a:off x="6219825" y="4605218"/>
            <a:ext cx="6554153" cy="293370"/>
          </a:xfrm>
          <a:prstGeom prst="rect">
            <a:avLst/>
          </a:prstGeom>
          <a:noFill/>
          <a:ln/>
        </p:spPr>
        <p:txBody>
          <a:bodyPr wrap="none" lIns="0" tIns="0" rIns="0" bIns="0" rtlCol="0" anchor="t"/>
          <a:lstStyle/>
          <a:p>
            <a:pPr rtl="1" algn="r" indent="0" marL="0">
              <a:lnSpc>
                <a:spcPts val="2300"/>
              </a:lnSpc>
              <a:buNone/>
            </a:pPr>
            <a:r>
              <a:rPr lang="en-US" sz="1400" dirty="0">
                <a:solidFill>
                  <a:srgbClr val="333F70"/>
                </a:solidFill>
                <a:latin typeface="Open Sans" pitchFamily="34" charset="0"/>
                <a:ea typeface="Open Sans" pitchFamily="34" charset="-122"/>
                <a:cs typeface="Open Sans" pitchFamily="34" charset="-120"/>
              </a:rPr>
              <a:t>سخت‌تر شدن تدریجی حدود NOx با پیشرفت فناوری موتور و افزایش آگاهی زیست‌محیطی</a:t>
            </a:r>
            <a:endParaRPr lang="en-US" sz="1400" dirty="0"/>
          </a:p>
        </p:txBody>
      </p:sp>
      <p:sp>
        <p:nvSpPr>
          <p:cNvPr id="16" name="Shape 13"/>
          <p:cNvSpPr/>
          <p:nvPr/>
        </p:nvSpPr>
        <p:spPr>
          <a:xfrm>
            <a:off x="12957274" y="5460087"/>
            <a:ext cx="550069" cy="22860"/>
          </a:xfrm>
          <a:prstGeom prst="roundRect">
            <a:avLst>
              <a:gd name="adj" fmla="val 336889"/>
            </a:avLst>
          </a:prstGeom>
          <a:solidFill>
            <a:srgbClr val="BCDBD4"/>
          </a:solidFill>
          <a:ln/>
        </p:spPr>
      </p:sp>
      <p:sp>
        <p:nvSpPr>
          <p:cNvPr id="17" name="Shape 14"/>
          <p:cNvSpPr/>
          <p:nvPr/>
        </p:nvSpPr>
        <p:spPr>
          <a:xfrm>
            <a:off x="13484483" y="5265301"/>
            <a:ext cx="412552" cy="412552"/>
          </a:xfrm>
          <a:prstGeom prst="roundRect">
            <a:avLst>
              <a:gd name="adj" fmla="val 18667"/>
            </a:avLst>
          </a:prstGeom>
          <a:solidFill>
            <a:srgbClr val="D6F5EE"/>
          </a:solidFill>
          <a:ln w="7620">
            <a:solidFill>
              <a:srgbClr val="BCDBD4"/>
            </a:solidFill>
            <a:prstDash val="solid"/>
          </a:ln>
        </p:spPr>
      </p:sp>
      <p:sp>
        <p:nvSpPr>
          <p:cNvPr id="18" name="Text 15"/>
          <p:cNvSpPr/>
          <p:nvPr/>
        </p:nvSpPr>
        <p:spPr>
          <a:xfrm>
            <a:off x="13553182" y="5299650"/>
            <a:ext cx="275034" cy="343733"/>
          </a:xfrm>
          <a:prstGeom prst="rect">
            <a:avLst/>
          </a:prstGeom>
          <a:noFill/>
          <a:ln/>
        </p:spPr>
        <p:txBody>
          <a:bodyPr wrap="none" lIns="0" tIns="0" rIns="0" bIns="0" rtlCol="0" anchor="t"/>
          <a:lstStyle/>
          <a:p>
            <a:pPr rtl="1" algn="ctr" indent="0" marL="0">
              <a:lnSpc>
                <a:spcPts val="2150"/>
              </a:lnSpc>
              <a:buNone/>
            </a:pPr>
            <a:r>
              <a:rPr lang="en-US" sz="2150" b="1" dirty="0">
                <a:solidFill>
                  <a:srgbClr val="333F70"/>
                </a:solidFill>
                <a:latin typeface="Unbounded Bold" pitchFamily="34" charset="0"/>
                <a:ea typeface="Unbounded Bold" pitchFamily="34" charset="-122"/>
                <a:cs typeface="Unbounded Bold" pitchFamily="34" charset="-120"/>
              </a:rPr>
              <a:t>3</a:t>
            </a:r>
            <a:endParaRPr lang="en-US" sz="2150" dirty="0"/>
          </a:p>
        </p:txBody>
      </p:sp>
      <p:sp>
        <p:nvSpPr>
          <p:cNvPr id="19" name="Text 16"/>
          <p:cNvSpPr/>
          <p:nvPr/>
        </p:nvSpPr>
        <p:spPr>
          <a:xfrm>
            <a:off x="10482024" y="5328285"/>
            <a:ext cx="2291953" cy="286464"/>
          </a:xfrm>
          <a:prstGeom prst="rect">
            <a:avLst/>
          </a:prstGeom>
          <a:noFill/>
          <a:ln/>
        </p:spPr>
        <p:txBody>
          <a:bodyPr wrap="none" lIns="0" tIns="0" rIns="0" bIns="0" rtlCol="0" anchor="t"/>
          <a:lstStyle/>
          <a:p>
            <a:pPr rtl="1" algn="r" indent="0" marL="0">
              <a:lnSpc>
                <a:spcPts val="2250"/>
              </a:lnSpc>
              <a:buNone/>
            </a:pPr>
            <a:r>
              <a:rPr lang="en-US" sz="1800" b="1" dirty="0">
                <a:solidFill>
                  <a:srgbClr val="333F70"/>
                </a:solidFill>
                <a:latin typeface="Unbounded Bold" pitchFamily="34" charset="0"/>
                <a:ea typeface="Unbounded Bold" pitchFamily="34" charset="-122"/>
                <a:cs typeface="Unbounded Bold" pitchFamily="34" charset="-120"/>
              </a:rPr>
              <a:t>دهه ۲۰۰۰</a:t>
            </a:r>
            <a:endParaRPr lang="en-US" sz="1800" dirty="0"/>
          </a:p>
        </p:txBody>
      </p:sp>
      <p:sp>
        <p:nvSpPr>
          <p:cNvPr id="20" name="Text 17"/>
          <p:cNvSpPr/>
          <p:nvPr/>
        </p:nvSpPr>
        <p:spPr>
          <a:xfrm>
            <a:off x="6219825" y="5724763"/>
            <a:ext cx="6554153" cy="586740"/>
          </a:xfrm>
          <a:prstGeom prst="rect">
            <a:avLst/>
          </a:prstGeom>
          <a:noFill/>
          <a:ln/>
        </p:spPr>
        <p:txBody>
          <a:bodyPr wrap="square" lIns="0" tIns="0" rIns="0" bIns="0" rtlCol="0" anchor="t"/>
          <a:lstStyle/>
          <a:p>
            <a:pPr rtl="1" algn="r" indent="0" marL="0">
              <a:lnSpc>
                <a:spcPts val="2300"/>
              </a:lnSpc>
              <a:buNone/>
            </a:pPr>
            <a:r>
              <a:rPr lang="en-US" sz="1400" dirty="0">
                <a:solidFill>
                  <a:srgbClr val="333F70"/>
                </a:solidFill>
                <a:latin typeface="Open Sans" pitchFamily="34" charset="0"/>
                <a:ea typeface="Open Sans" pitchFamily="34" charset="-122"/>
                <a:cs typeface="Open Sans" pitchFamily="34" charset="-120"/>
              </a:rPr>
              <a:t>معرفی استانداردهای شدیداً سخت‌گیرانه‌تر که نیاز به نوآوری‌های قابل توجه در طراحی موتور داشت</a:t>
            </a:r>
            <a:endParaRPr lang="en-US" sz="1400" dirty="0"/>
          </a:p>
        </p:txBody>
      </p:sp>
      <p:sp>
        <p:nvSpPr>
          <p:cNvPr id="21" name="Shape 18"/>
          <p:cNvSpPr/>
          <p:nvPr/>
        </p:nvSpPr>
        <p:spPr>
          <a:xfrm>
            <a:off x="12957274" y="6873002"/>
            <a:ext cx="550069" cy="22860"/>
          </a:xfrm>
          <a:prstGeom prst="roundRect">
            <a:avLst>
              <a:gd name="adj" fmla="val 336889"/>
            </a:avLst>
          </a:prstGeom>
          <a:solidFill>
            <a:srgbClr val="BCDBD4"/>
          </a:solidFill>
          <a:ln/>
        </p:spPr>
      </p:sp>
      <p:sp>
        <p:nvSpPr>
          <p:cNvPr id="22" name="Shape 19"/>
          <p:cNvSpPr/>
          <p:nvPr/>
        </p:nvSpPr>
        <p:spPr>
          <a:xfrm>
            <a:off x="13484483" y="6678216"/>
            <a:ext cx="412552" cy="412552"/>
          </a:xfrm>
          <a:prstGeom prst="roundRect">
            <a:avLst>
              <a:gd name="adj" fmla="val 18667"/>
            </a:avLst>
          </a:prstGeom>
          <a:solidFill>
            <a:srgbClr val="D6F5EE"/>
          </a:solidFill>
          <a:ln w="7620">
            <a:solidFill>
              <a:srgbClr val="BCDBD4"/>
            </a:solidFill>
            <a:prstDash val="solid"/>
          </a:ln>
        </p:spPr>
      </p:sp>
      <p:sp>
        <p:nvSpPr>
          <p:cNvPr id="23" name="Text 20"/>
          <p:cNvSpPr/>
          <p:nvPr/>
        </p:nvSpPr>
        <p:spPr>
          <a:xfrm>
            <a:off x="13553182" y="6712565"/>
            <a:ext cx="275034" cy="343733"/>
          </a:xfrm>
          <a:prstGeom prst="rect">
            <a:avLst/>
          </a:prstGeom>
          <a:noFill/>
          <a:ln/>
        </p:spPr>
        <p:txBody>
          <a:bodyPr wrap="none" lIns="0" tIns="0" rIns="0" bIns="0" rtlCol="0" anchor="t"/>
          <a:lstStyle/>
          <a:p>
            <a:pPr rtl="1" algn="ctr" indent="0" marL="0">
              <a:lnSpc>
                <a:spcPts val="2150"/>
              </a:lnSpc>
              <a:buNone/>
            </a:pPr>
            <a:r>
              <a:rPr lang="en-US" sz="2150" b="1" dirty="0">
                <a:solidFill>
                  <a:srgbClr val="333F70"/>
                </a:solidFill>
                <a:latin typeface="Unbounded Bold" pitchFamily="34" charset="0"/>
                <a:ea typeface="Unbounded Bold" pitchFamily="34" charset="-122"/>
                <a:cs typeface="Unbounded Bold" pitchFamily="34" charset="-120"/>
              </a:rPr>
              <a:t>4</a:t>
            </a:r>
            <a:endParaRPr lang="en-US" sz="2150" dirty="0"/>
          </a:p>
        </p:txBody>
      </p:sp>
      <p:sp>
        <p:nvSpPr>
          <p:cNvPr id="24" name="Text 21"/>
          <p:cNvSpPr/>
          <p:nvPr/>
        </p:nvSpPr>
        <p:spPr>
          <a:xfrm>
            <a:off x="10482024" y="6741200"/>
            <a:ext cx="2291953" cy="286464"/>
          </a:xfrm>
          <a:prstGeom prst="rect">
            <a:avLst/>
          </a:prstGeom>
          <a:noFill/>
          <a:ln/>
        </p:spPr>
        <p:txBody>
          <a:bodyPr wrap="none" lIns="0" tIns="0" rIns="0" bIns="0" rtlCol="0" anchor="t"/>
          <a:lstStyle/>
          <a:p>
            <a:pPr rtl="1" algn="r" indent="0" marL="0">
              <a:lnSpc>
                <a:spcPts val="2250"/>
              </a:lnSpc>
              <a:buNone/>
            </a:pPr>
            <a:r>
              <a:rPr lang="en-US" sz="1800" b="1" dirty="0">
                <a:solidFill>
                  <a:srgbClr val="333F70"/>
                </a:solidFill>
                <a:latin typeface="Unbounded Bold" pitchFamily="34" charset="0"/>
                <a:ea typeface="Unbounded Bold" pitchFamily="34" charset="-122"/>
                <a:cs typeface="Unbounded Bold" pitchFamily="34" charset="-120"/>
              </a:rPr>
              <a:t>دهه ۲۰۱۰ به بعد</a:t>
            </a:r>
            <a:endParaRPr lang="en-US" sz="1800" dirty="0"/>
          </a:p>
        </p:txBody>
      </p:sp>
      <p:sp>
        <p:nvSpPr>
          <p:cNvPr id="25" name="Text 22"/>
          <p:cNvSpPr/>
          <p:nvPr/>
        </p:nvSpPr>
        <p:spPr>
          <a:xfrm>
            <a:off x="6219825" y="7137678"/>
            <a:ext cx="6554153" cy="293370"/>
          </a:xfrm>
          <a:prstGeom prst="rect">
            <a:avLst/>
          </a:prstGeom>
          <a:noFill/>
          <a:ln/>
        </p:spPr>
        <p:txBody>
          <a:bodyPr wrap="none" lIns="0" tIns="0" rIns="0" bIns="0" rtlCol="0" anchor="t"/>
          <a:lstStyle/>
          <a:p>
            <a:pPr rtl="1" algn="r" indent="0" marL="0">
              <a:lnSpc>
                <a:spcPts val="2300"/>
              </a:lnSpc>
              <a:buNone/>
            </a:pPr>
            <a:r>
              <a:rPr lang="en-US" sz="1400" dirty="0">
                <a:solidFill>
                  <a:srgbClr val="333F70"/>
                </a:solidFill>
                <a:latin typeface="Open Sans" pitchFamily="34" charset="0"/>
                <a:ea typeface="Open Sans" pitchFamily="34" charset="-122"/>
                <a:cs typeface="Open Sans" pitchFamily="34" charset="-120"/>
              </a:rPr>
              <a:t>ادامه سخت‌گیری و گسترش دامنه تنظیمات شامل nvPM در ویرایش چهارم (۲۰۱۷)</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535120" y="543282"/>
            <a:ext cx="4306610" cy="462082"/>
          </a:xfrm>
          <a:prstGeom prst="rect">
            <a:avLst/>
          </a:prstGeom>
          <a:noFill/>
          <a:ln/>
        </p:spPr>
        <p:txBody>
          <a:bodyPr wrap="none" lIns="0" tIns="0" rIns="0" bIns="0" rtlCol="0" anchor="t"/>
          <a:lstStyle/>
          <a:p>
            <a:pPr rtl="1" algn="r" indent="0" marL="0">
              <a:lnSpc>
                <a:spcPts val="3600"/>
              </a:lnSpc>
              <a:buNone/>
            </a:pPr>
            <a:r>
              <a:rPr lang="en-US" sz="2900" b="1" dirty="0">
                <a:solidFill>
                  <a:srgbClr val="333F70"/>
                </a:solidFill>
                <a:latin typeface="Unbounded Bold" pitchFamily="34" charset="0"/>
                <a:ea typeface="Unbounded Bold" pitchFamily="34" charset="-122"/>
                <a:cs typeface="Unbounded Bold" pitchFamily="34" charset="-120"/>
              </a:rPr>
              <a:t>رویه در صورت شکست آزمون</a:t>
            </a:r>
            <a:endParaRPr lang="en-US" sz="2900" dirty="0"/>
          </a:p>
        </p:txBody>
      </p:sp>
      <p:sp>
        <p:nvSpPr>
          <p:cNvPr id="3" name="Text 1"/>
          <p:cNvSpPr/>
          <p:nvPr/>
        </p:nvSpPr>
        <p:spPr>
          <a:xfrm>
            <a:off x="5816798" y="1375053"/>
            <a:ext cx="2659380" cy="277178"/>
          </a:xfrm>
          <a:prstGeom prst="rect">
            <a:avLst/>
          </a:prstGeom>
          <a:noFill/>
          <a:ln/>
        </p:spPr>
        <p:txBody>
          <a:bodyPr wrap="none" lIns="0" tIns="0" rIns="0" bIns="0" rtlCol="0" anchor="t"/>
          <a:lstStyle/>
          <a:p>
            <a:pPr rtl="1" algn="r" indent="0" marL="0">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گزینه‌های در دسترس سازندگان</a:t>
            </a:r>
            <a:endParaRPr lang="en-US" sz="1700" dirty="0"/>
          </a:p>
        </p:txBody>
      </p:sp>
      <p:sp>
        <p:nvSpPr>
          <p:cNvPr id="4" name="Text 2"/>
          <p:cNvSpPr/>
          <p:nvPr/>
        </p:nvSpPr>
        <p:spPr>
          <a:xfrm>
            <a:off x="788670" y="1800106"/>
            <a:ext cx="7687508" cy="236577"/>
          </a:xfrm>
          <a:prstGeom prst="rect">
            <a:avLst/>
          </a:prstGeom>
          <a:noFill/>
          <a:ln/>
        </p:spPr>
        <p:txBody>
          <a:bodyPr wrap="none" lIns="0" tIns="0" rIns="0" bIns="0" rtlCol="0" anchor="t"/>
          <a:lstStyle/>
          <a:p>
            <a:pPr rtl="1" algn="r" indent="0" marL="0">
              <a:lnSpc>
                <a:spcPts val="1850"/>
              </a:lnSpc>
              <a:buNone/>
            </a:pPr>
            <a:r>
              <a:rPr lang="en-US" sz="1150" dirty="0">
                <a:solidFill>
                  <a:srgbClr val="333F70"/>
                </a:solidFill>
                <a:latin typeface="Open Sans" pitchFamily="34" charset="0"/>
                <a:ea typeface="Open Sans" pitchFamily="34" charset="-122"/>
                <a:cs typeface="Open Sans" pitchFamily="34" charset="-120"/>
              </a:rPr>
              <a:t>اگر نوع موتور در آزمون صدور گواهینامه شکست بخورد، سازنده مجاز است:</a:t>
            </a:r>
            <a:endParaRPr lang="en-US" sz="1150" dirty="0"/>
          </a:p>
        </p:txBody>
      </p:sp>
      <p:sp>
        <p:nvSpPr>
          <p:cNvPr id="5" name="Text 3"/>
          <p:cNvSpPr/>
          <p:nvPr/>
        </p:nvSpPr>
        <p:spPr>
          <a:xfrm>
            <a:off x="8328303" y="2203013"/>
            <a:ext cx="147876" cy="184785"/>
          </a:xfrm>
          <a:prstGeom prst="rect">
            <a:avLst/>
          </a:prstGeom>
          <a:noFill/>
          <a:ln/>
        </p:spPr>
        <p:txBody>
          <a:bodyPr wrap="none" lIns="0" tIns="0" rIns="0" bIns="0" rtlCol="0" anchor="t"/>
          <a:lstStyle/>
          <a:p>
            <a:pPr rtl="1" algn="l" indent="0" marL="0">
              <a:lnSpc>
                <a:spcPts val="1850"/>
              </a:lnSpc>
              <a:buNone/>
            </a:pPr>
            <a:r>
              <a:rPr lang="en-US" sz="1150" dirty="0">
                <a:solidFill>
                  <a:srgbClr val="333F70"/>
                </a:solidFill>
                <a:latin typeface="Unbounded Light" pitchFamily="34" charset="0"/>
                <a:ea typeface="Unbounded Light" pitchFamily="34" charset="-122"/>
                <a:cs typeface="Unbounded Light" pitchFamily="34" charset="-120"/>
              </a:rPr>
              <a:t>01</a:t>
            </a:r>
            <a:endParaRPr lang="en-US" sz="1150" dirty="0"/>
          </a:p>
        </p:txBody>
      </p:sp>
      <p:sp>
        <p:nvSpPr>
          <p:cNvPr id="6" name="Shape 4"/>
          <p:cNvSpPr/>
          <p:nvPr/>
        </p:nvSpPr>
        <p:spPr>
          <a:xfrm>
            <a:off x="788670" y="2438995"/>
            <a:ext cx="7687508" cy="15240"/>
          </a:xfrm>
          <a:prstGeom prst="rect">
            <a:avLst/>
          </a:prstGeom>
          <a:solidFill>
            <a:srgbClr val="26A688"/>
          </a:solidFill>
          <a:ln/>
        </p:spPr>
      </p:sp>
      <p:sp>
        <p:nvSpPr>
          <p:cNvPr id="7" name="Text 5"/>
          <p:cNvSpPr/>
          <p:nvPr/>
        </p:nvSpPr>
        <p:spPr>
          <a:xfrm>
            <a:off x="6627495" y="2543413"/>
            <a:ext cx="1848683" cy="231100"/>
          </a:xfrm>
          <a:prstGeom prst="rect">
            <a:avLst/>
          </a:prstGeom>
          <a:noFill/>
          <a:ln/>
        </p:spPr>
        <p:txBody>
          <a:bodyPr wrap="none" lIns="0" tIns="0" rIns="0" bIns="0" rtlCol="0" anchor="t"/>
          <a:lstStyle/>
          <a:p>
            <a:pPr rtl="1" algn="r" indent="0" marL="0">
              <a:lnSpc>
                <a:spcPts val="1800"/>
              </a:lnSpc>
              <a:buNone/>
            </a:pPr>
            <a:r>
              <a:rPr lang="en-US" sz="1450" b="1" dirty="0">
                <a:solidFill>
                  <a:srgbClr val="333F70"/>
                </a:solidFill>
                <a:latin typeface="Unbounded Bold" pitchFamily="34" charset="0"/>
                <a:ea typeface="Unbounded Bold" pitchFamily="34" charset="-122"/>
                <a:cs typeface="Unbounded Bold" pitchFamily="34" charset="-120"/>
              </a:rPr>
              <a:t>انجام آزمون‌های اضافی</a:t>
            </a:r>
            <a:endParaRPr lang="en-US" sz="1450" dirty="0"/>
          </a:p>
        </p:txBody>
      </p:sp>
      <p:sp>
        <p:nvSpPr>
          <p:cNvPr id="8" name="Text 6"/>
          <p:cNvSpPr/>
          <p:nvPr/>
        </p:nvSpPr>
        <p:spPr>
          <a:xfrm>
            <a:off x="788670" y="2922389"/>
            <a:ext cx="7687508" cy="236577"/>
          </a:xfrm>
          <a:prstGeom prst="rect">
            <a:avLst/>
          </a:prstGeom>
          <a:noFill/>
          <a:ln/>
        </p:spPr>
        <p:txBody>
          <a:bodyPr wrap="none" lIns="0" tIns="0" rIns="0" bIns="0" rtlCol="0" anchor="t"/>
          <a:lstStyle/>
          <a:p>
            <a:pPr rtl="1" algn="r" indent="0" marL="0">
              <a:lnSpc>
                <a:spcPts val="1850"/>
              </a:lnSpc>
              <a:buNone/>
            </a:pPr>
            <a:r>
              <a:rPr lang="en-US" sz="1150" dirty="0">
                <a:solidFill>
                  <a:srgbClr val="333F70"/>
                </a:solidFill>
                <a:latin typeface="Open Sans" pitchFamily="34" charset="0"/>
                <a:ea typeface="Open Sans" pitchFamily="34" charset="-122"/>
                <a:cs typeface="Open Sans" pitchFamily="34" charset="-120"/>
              </a:rPr>
              <a:t>امکان تکرار آزمون‌ها با همان موتور یا موتورهای اضافی برای بهبود نتایج آماری</a:t>
            </a:r>
            <a:endParaRPr lang="en-US" sz="1150" dirty="0"/>
          </a:p>
        </p:txBody>
      </p:sp>
      <p:sp>
        <p:nvSpPr>
          <p:cNvPr id="9" name="Text 7"/>
          <p:cNvSpPr/>
          <p:nvPr/>
        </p:nvSpPr>
        <p:spPr>
          <a:xfrm>
            <a:off x="8328303" y="3417689"/>
            <a:ext cx="147876" cy="184785"/>
          </a:xfrm>
          <a:prstGeom prst="rect">
            <a:avLst/>
          </a:prstGeom>
          <a:noFill/>
          <a:ln/>
        </p:spPr>
        <p:txBody>
          <a:bodyPr wrap="none" lIns="0" tIns="0" rIns="0" bIns="0" rtlCol="0" anchor="t"/>
          <a:lstStyle/>
          <a:p>
            <a:pPr rtl="1" algn="l" indent="0" marL="0">
              <a:lnSpc>
                <a:spcPts val="1850"/>
              </a:lnSpc>
              <a:buNone/>
            </a:pPr>
            <a:r>
              <a:rPr lang="en-US" sz="1150" dirty="0">
                <a:solidFill>
                  <a:srgbClr val="333F70"/>
                </a:solidFill>
                <a:latin typeface="Unbounded Light" pitchFamily="34" charset="0"/>
                <a:ea typeface="Unbounded Light" pitchFamily="34" charset="-122"/>
                <a:cs typeface="Unbounded Light" pitchFamily="34" charset="-120"/>
              </a:rPr>
              <a:t>02</a:t>
            </a:r>
            <a:endParaRPr lang="en-US" sz="1150" dirty="0"/>
          </a:p>
        </p:txBody>
      </p:sp>
      <p:sp>
        <p:nvSpPr>
          <p:cNvPr id="10" name="Shape 8"/>
          <p:cNvSpPr/>
          <p:nvPr/>
        </p:nvSpPr>
        <p:spPr>
          <a:xfrm>
            <a:off x="788670" y="3653671"/>
            <a:ext cx="7687508" cy="15240"/>
          </a:xfrm>
          <a:prstGeom prst="rect">
            <a:avLst/>
          </a:prstGeom>
          <a:solidFill>
            <a:srgbClr val="26A688"/>
          </a:solidFill>
          <a:ln/>
        </p:spPr>
      </p:sp>
      <p:sp>
        <p:nvSpPr>
          <p:cNvPr id="11" name="Text 9"/>
          <p:cNvSpPr/>
          <p:nvPr/>
        </p:nvSpPr>
        <p:spPr>
          <a:xfrm>
            <a:off x="6627495" y="3758089"/>
            <a:ext cx="1848683" cy="231100"/>
          </a:xfrm>
          <a:prstGeom prst="rect">
            <a:avLst/>
          </a:prstGeom>
          <a:noFill/>
          <a:ln/>
        </p:spPr>
        <p:txBody>
          <a:bodyPr wrap="none" lIns="0" tIns="0" rIns="0" bIns="0" rtlCol="0" anchor="t"/>
          <a:lstStyle/>
          <a:p>
            <a:pPr rtl="1" algn="r" indent="0" marL="0">
              <a:lnSpc>
                <a:spcPts val="1800"/>
              </a:lnSpc>
              <a:buNone/>
            </a:pPr>
            <a:r>
              <a:rPr lang="en-US" sz="1450" b="1" dirty="0">
                <a:solidFill>
                  <a:srgbClr val="333F70"/>
                </a:solidFill>
                <a:latin typeface="Unbounded Bold" pitchFamily="34" charset="0"/>
                <a:ea typeface="Unbounded Bold" pitchFamily="34" charset="-122"/>
                <a:cs typeface="Unbounded Bold" pitchFamily="34" charset="-120"/>
              </a:rPr>
              <a:t>آزمایش موتورهای بیشتر</a:t>
            </a:r>
            <a:endParaRPr lang="en-US" sz="1450" dirty="0"/>
          </a:p>
        </p:txBody>
      </p:sp>
      <p:sp>
        <p:nvSpPr>
          <p:cNvPr id="12" name="Text 10"/>
          <p:cNvSpPr/>
          <p:nvPr/>
        </p:nvSpPr>
        <p:spPr>
          <a:xfrm>
            <a:off x="788670" y="4137065"/>
            <a:ext cx="7687508" cy="236577"/>
          </a:xfrm>
          <a:prstGeom prst="rect">
            <a:avLst/>
          </a:prstGeom>
          <a:noFill/>
          <a:ln/>
        </p:spPr>
        <p:txBody>
          <a:bodyPr wrap="none" lIns="0" tIns="0" rIns="0" bIns="0" rtlCol="0" anchor="t"/>
          <a:lstStyle/>
          <a:p>
            <a:pPr rtl="1" algn="r" indent="0" marL="0">
              <a:lnSpc>
                <a:spcPts val="1850"/>
              </a:lnSpc>
              <a:buNone/>
            </a:pPr>
            <a:r>
              <a:rPr lang="en-US" sz="1150" dirty="0">
                <a:solidFill>
                  <a:srgbClr val="333F70"/>
                </a:solidFill>
                <a:latin typeface="Open Sans" pitchFamily="34" charset="0"/>
                <a:ea typeface="Open Sans" pitchFamily="34" charset="-122"/>
                <a:cs typeface="Open Sans" pitchFamily="34" charset="-120"/>
              </a:rPr>
              <a:t>افزایش تعداد موتورهای آزمایش شده برای بهبود اعتماد آماری به نتایج</a:t>
            </a:r>
            <a:endParaRPr lang="en-US" sz="1150" dirty="0"/>
          </a:p>
        </p:txBody>
      </p:sp>
      <p:sp>
        <p:nvSpPr>
          <p:cNvPr id="13" name="Text 11"/>
          <p:cNvSpPr/>
          <p:nvPr/>
        </p:nvSpPr>
        <p:spPr>
          <a:xfrm>
            <a:off x="8328303" y="4632365"/>
            <a:ext cx="147876" cy="184785"/>
          </a:xfrm>
          <a:prstGeom prst="rect">
            <a:avLst/>
          </a:prstGeom>
          <a:noFill/>
          <a:ln/>
        </p:spPr>
        <p:txBody>
          <a:bodyPr wrap="none" lIns="0" tIns="0" rIns="0" bIns="0" rtlCol="0" anchor="t"/>
          <a:lstStyle/>
          <a:p>
            <a:pPr rtl="1" algn="l" indent="0" marL="0">
              <a:lnSpc>
                <a:spcPts val="1850"/>
              </a:lnSpc>
              <a:buNone/>
            </a:pPr>
            <a:r>
              <a:rPr lang="en-US" sz="1150" dirty="0">
                <a:solidFill>
                  <a:srgbClr val="333F70"/>
                </a:solidFill>
                <a:latin typeface="Unbounded Light" pitchFamily="34" charset="0"/>
                <a:ea typeface="Unbounded Light" pitchFamily="34" charset="-122"/>
                <a:cs typeface="Unbounded Light" pitchFamily="34" charset="-120"/>
              </a:rPr>
              <a:t>03</a:t>
            </a:r>
            <a:endParaRPr lang="en-US" sz="1150" dirty="0"/>
          </a:p>
        </p:txBody>
      </p:sp>
      <p:sp>
        <p:nvSpPr>
          <p:cNvPr id="14" name="Shape 12"/>
          <p:cNvSpPr/>
          <p:nvPr/>
        </p:nvSpPr>
        <p:spPr>
          <a:xfrm>
            <a:off x="788670" y="4868347"/>
            <a:ext cx="7687508" cy="15240"/>
          </a:xfrm>
          <a:prstGeom prst="rect">
            <a:avLst/>
          </a:prstGeom>
          <a:solidFill>
            <a:srgbClr val="26A688"/>
          </a:solidFill>
          <a:ln/>
        </p:spPr>
      </p:sp>
      <p:sp>
        <p:nvSpPr>
          <p:cNvPr id="15" name="Text 13"/>
          <p:cNvSpPr/>
          <p:nvPr/>
        </p:nvSpPr>
        <p:spPr>
          <a:xfrm>
            <a:off x="6531769" y="4972764"/>
            <a:ext cx="1944410" cy="231100"/>
          </a:xfrm>
          <a:prstGeom prst="rect">
            <a:avLst/>
          </a:prstGeom>
          <a:noFill/>
          <a:ln/>
        </p:spPr>
        <p:txBody>
          <a:bodyPr wrap="none" lIns="0" tIns="0" rIns="0" bIns="0" rtlCol="0" anchor="t"/>
          <a:lstStyle/>
          <a:p>
            <a:pPr rtl="1" algn="r" indent="0" marL="0">
              <a:lnSpc>
                <a:spcPts val="1800"/>
              </a:lnSpc>
              <a:buNone/>
            </a:pPr>
            <a:r>
              <a:rPr lang="en-US" sz="1450" b="1" dirty="0">
                <a:solidFill>
                  <a:srgbClr val="333F70"/>
                </a:solidFill>
                <a:latin typeface="Unbounded Bold" pitchFamily="34" charset="0"/>
                <a:ea typeface="Unbounded Bold" pitchFamily="34" charset="-122"/>
                <a:cs typeface="Unbounded Bold" pitchFamily="34" charset="-120"/>
              </a:rPr>
              <a:t>انتخاب موتورها برای اصلاح</a:t>
            </a:r>
            <a:endParaRPr lang="en-US" sz="1450" dirty="0"/>
          </a:p>
        </p:txBody>
      </p:sp>
      <p:sp>
        <p:nvSpPr>
          <p:cNvPr id="16" name="Text 14"/>
          <p:cNvSpPr/>
          <p:nvPr/>
        </p:nvSpPr>
        <p:spPr>
          <a:xfrm>
            <a:off x="788670" y="5351740"/>
            <a:ext cx="7687508" cy="236577"/>
          </a:xfrm>
          <a:prstGeom prst="rect">
            <a:avLst/>
          </a:prstGeom>
          <a:noFill/>
          <a:ln/>
        </p:spPr>
        <p:txBody>
          <a:bodyPr wrap="none" lIns="0" tIns="0" rIns="0" bIns="0" rtlCol="0" anchor="t"/>
          <a:lstStyle/>
          <a:p>
            <a:pPr rtl="1" algn="r" indent="0" marL="0">
              <a:lnSpc>
                <a:spcPts val="1850"/>
              </a:lnSpc>
              <a:buNone/>
            </a:pPr>
            <a:r>
              <a:rPr lang="en-US" sz="1150" dirty="0">
                <a:solidFill>
                  <a:srgbClr val="333F70"/>
                </a:solidFill>
                <a:latin typeface="Open Sans" pitchFamily="34" charset="0"/>
                <a:ea typeface="Open Sans" pitchFamily="34" charset="-122"/>
                <a:cs typeface="Open Sans" pitchFamily="34" charset="-120"/>
              </a:rPr>
              <a:t>اعمال تغییرات فنی بر روی موتورها و استفاده از ضریب بهبود متناسب</a:t>
            </a:r>
            <a:endParaRPr lang="en-US" sz="1150" dirty="0"/>
          </a:p>
        </p:txBody>
      </p:sp>
      <p:sp>
        <p:nvSpPr>
          <p:cNvPr id="17" name="Text 15"/>
          <p:cNvSpPr/>
          <p:nvPr/>
        </p:nvSpPr>
        <p:spPr>
          <a:xfrm>
            <a:off x="8328303" y="5847040"/>
            <a:ext cx="147876" cy="184785"/>
          </a:xfrm>
          <a:prstGeom prst="rect">
            <a:avLst/>
          </a:prstGeom>
          <a:noFill/>
          <a:ln/>
        </p:spPr>
        <p:txBody>
          <a:bodyPr wrap="none" lIns="0" tIns="0" rIns="0" bIns="0" rtlCol="0" anchor="t"/>
          <a:lstStyle/>
          <a:p>
            <a:pPr rtl="1" algn="l" indent="0" marL="0">
              <a:lnSpc>
                <a:spcPts val="1850"/>
              </a:lnSpc>
              <a:buNone/>
            </a:pPr>
            <a:r>
              <a:rPr lang="en-US" sz="1150" dirty="0">
                <a:solidFill>
                  <a:srgbClr val="333F70"/>
                </a:solidFill>
                <a:latin typeface="Unbounded Light" pitchFamily="34" charset="0"/>
                <a:ea typeface="Unbounded Light" pitchFamily="34" charset="-122"/>
                <a:cs typeface="Unbounded Light" pitchFamily="34" charset="-120"/>
              </a:rPr>
              <a:t>04</a:t>
            </a:r>
            <a:endParaRPr lang="en-US" sz="1150" dirty="0"/>
          </a:p>
        </p:txBody>
      </p:sp>
      <p:sp>
        <p:nvSpPr>
          <p:cNvPr id="18" name="Shape 16"/>
          <p:cNvSpPr/>
          <p:nvPr/>
        </p:nvSpPr>
        <p:spPr>
          <a:xfrm>
            <a:off x="788670" y="6083022"/>
            <a:ext cx="7687508" cy="15240"/>
          </a:xfrm>
          <a:prstGeom prst="rect">
            <a:avLst/>
          </a:prstGeom>
          <a:solidFill>
            <a:srgbClr val="26A688"/>
          </a:solidFill>
          <a:ln/>
        </p:spPr>
      </p:sp>
      <p:sp>
        <p:nvSpPr>
          <p:cNvPr id="19" name="Text 17"/>
          <p:cNvSpPr/>
          <p:nvPr/>
        </p:nvSpPr>
        <p:spPr>
          <a:xfrm>
            <a:off x="6627495" y="6187440"/>
            <a:ext cx="1848683" cy="231100"/>
          </a:xfrm>
          <a:prstGeom prst="rect">
            <a:avLst/>
          </a:prstGeom>
          <a:noFill/>
          <a:ln/>
        </p:spPr>
        <p:txBody>
          <a:bodyPr wrap="none" lIns="0" tIns="0" rIns="0" bIns="0" rtlCol="0" anchor="t"/>
          <a:lstStyle/>
          <a:p>
            <a:pPr rtl="1" algn="r" indent="0" marL="0">
              <a:lnSpc>
                <a:spcPts val="1800"/>
              </a:lnSpc>
              <a:buNone/>
            </a:pPr>
            <a:r>
              <a:rPr lang="en-US" sz="1450" b="1" dirty="0">
                <a:solidFill>
                  <a:srgbClr val="333F70"/>
                </a:solidFill>
                <a:latin typeface="Unbounded Bold" pitchFamily="34" charset="0"/>
                <a:ea typeface="Unbounded Bold" pitchFamily="34" charset="-122"/>
                <a:cs typeface="Unbounded Bold" pitchFamily="34" charset="-120"/>
              </a:rPr>
              <a:t>تکرار فرایند</a:t>
            </a:r>
            <a:endParaRPr lang="en-US" sz="1450" dirty="0"/>
          </a:p>
        </p:txBody>
      </p:sp>
      <p:sp>
        <p:nvSpPr>
          <p:cNvPr id="20" name="Text 18"/>
          <p:cNvSpPr/>
          <p:nvPr/>
        </p:nvSpPr>
        <p:spPr>
          <a:xfrm>
            <a:off x="788670" y="6566416"/>
            <a:ext cx="7687508" cy="236577"/>
          </a:xfrm>
          <a:prstGeom prst="rect">
            <a:avLst/>
          </a:prstGeom>
          <a:noFill/>
          <a:ln/>
        </p:spPr>
        <p:txBody>
          <a:bodyPr wrap="none" lIns="0" tIns="0" rIns="0" bIns="0" rtlCol="0" anchor="t"/>
          <a:lstStyle/>
          <a:p>
            <a:pPr rtl="1" algn="r" indent="0" marL="0">
              <a:lnSpc>
                <a:spcPts val="1850"/>
              </a:lnSpc>
              <a:buNone/>
            </a:pPr>
            <a:r>
              <a:rPr lang="en-US" sz="1150" dirty="0">
                <a:solidFill>
                  <a:srgbClr val="333F70"/>
                </a:solidFill>
                <a:latin typeface="Open Sans" pitchFamily="34" charset="0"/>
                <a:ea typeface="Open Sans" pitchFamily="34" charset="-122"/>
                <a:cs typeface="Open Sans" pitchFamily="34" charset="-120"/>
              </a:rPr>
              <a:t>این فرایند می‌تواند تا رسیدن به انطباق تکرار شود</a:t>
            </a:r>
            <a:endParaRPr lang="en-US" sz="1150" dirty="0"/>
          </a:p>
        </p:txBody>
      </p:sp>
      <p:sp>
        <p:nvSpPr>
          <p:cNvPr id="21" name="Text 19"/>
          <p:cNvSpPr/>
          <p:nvPr/>
        </p:nvSpPr>
        <p:spPr>
          <a:xfrm>
            <a:off x="788670" y="7080171"/>
            <a:ext cx="7687508" cy="473154"/>
          </a:xfrm>
          <a:prstGeom prst="rect">
            <a:avLst/>
          </a:prstGeom>
          <a:noFill/>
          <a:ln/>
        </p:spPr>
        <p:txBody>
          <a:bodyPr wrap="square" lIns="0" tIns="0" rIns="0" bIns="0" rtlCol="0" anchor="t"/>
          <a:lstStyle/>
          <a:p>
            <a:pPr rtl="1" algn="r" indent="0" marL="0">
              <a:lnSpc>
                <a:spcPts val="1850"/>
              </a:lnSpc>
              <a:buNone/>
            </a:pPr>
            <a:r>
              <a:rPr lang="en-US" sz="1150" dirty="0">
                <a:solidFill>
                  <a:srgbClr val="333F70"/>
                </a:solidFill>
                <a:latin typeface="Open Sans" pitchFamily="34" charset="0"/>
                <a:ea typeface="Open Sans" pitchFamily="34" charset="-122"/>
                <a:cs typeface="Open Sans" pitchFamily="34" charset="-120"/>
              </a:rPr>
              <a:t>اگر موتور اصلاح شود، ضریب بهبود متناسب بر اساس آزمون‌های قبل و بعد از اصلاح می‌تواند به نتیجه گواهینامه قبلی اعمال شود تا انطباق نشان داده شود.</a:t>
            </a:r>
            <a:endParaRPr lang="en-US" sz="1150" dirty="0"/>
          </a:p>
        </p:txBody>
      </p:sp>
      <p:pic>
        <p:nvPicPr>
          <p:cNvPr id="22" name="Image 0" descr="preencoded.png">    </p:cNvPr>
          <p:cNvPicPr>
            <a:picLocks noChangeAspect="1"/>
          </p:cNvPicPr>
          <p:nvPr/>
        </p:nvPicPr>
        <p:blipFill>
          <a:blip r:embed="rId1"/>
          <a:stretch>
            <a:fillRect/>
          </a:stretch>
        </p:blipFill>
        <p:spPr>
          <a:xfrm>
            <a:off x="10095786" y="1393508"/>
            <a:ext cx="3753445" cy="3753445"/>
          </a:xfrm>
          <a:prstGeom prst="rect">
            <a:avLst/>
          </a:prstGeom>
        </p:spPr>
      </p:pic>
      <p:sp>
        <p:nvSpPr>
          <p:cNvPr id="23" name="Shape 20"/>
          <p:cNvSpPr/>
          <p:nvPr/>
        </p:nvSpPr>
        <p:spPr>
          <a:xfrm>
            <a:off x="8844558" y="5313283"/>
            <a:ext cx="5004673" cy="1101447"/>
          </a:xfrm>
          <a:prstGeom prst="roundRect">
            <a:avLst>
              <a:gd name="adj" fmla="val 5640"/>
            </a:avLst>
          </a:prstGeom>
          <a:solidFill>
            <a:srgbClr val="C1F1E5"/>
          </a:solidFill>
          <a:ln/>
        </p:spPr>
      </p:sp>
      <p:pic>
        <p:nvPicPr>
          <p:cNvPr id="24" name="Image 1" descr="preencoded.png">    </p:cNvPr>
          <p:cNvPicPr>
            <a:picLocks noChangeAspect="1"/>
          </p:cNvPicPr>
          <p:nvPr/>
        </p:nvPicPr>
        <p:blipFill>
          <a:blip r:embed="rId2"/>
          <a:stretch>
            <a:fillRect/>
          </a:stretch>
        </p:blipFill>
        <p:spPr>
          <a:xfrm>
            <a:off x="8992433" y="5543907"/>
            <a:ext cx="184785" cy="147876"/>
          </a:xfrm>
          <a:prstGeom prst="rect">
            <a:avLst/>
          </a:prstGeom>
        </p:spPr>
      </p:pic>
      <p:sp>
        <p:nvSpPr>
          <p:cNvPr id="25" name="Text 21"/>
          <p:cNvSpPr/>
          <p:nvPr/>
        </p:nvSpPr>
        <p:spPr>
          <a:xfrm>
            <a:off x="9325094" y="5498068"/>
            <a:ext cx="4376261" cy="709732"/>
          </a:xfrm>
          <a:prstGeom prst="rect">
            <a:avLst/>
          </a:prstGeom>
          <a:noFill/>
          <a:ln/>
        </p:spPr>
        <p:txBody>
          <a:bodyPr wrap="square" lIns="0" tIns="0" rIns="0" bIns="0" rtlCol="0" anchor="t"/>
          <a:lstStyle/>
          <a:p>
            <a:pPr rtl="1" algn="r" indent="0" marL="0">
              <a:lnSpc>
                <a:spcPts val="1850"/>
              </a:lnSpc>
              <a:buNone/>
            </a:pPr>
            <a:r>
              <a:rPr lang="en-US" sz="1150" b="1" dirty="0">
                <a:solidFill>
                  <a:srgbClr val="000000"/>
                </a:solidFill>
                <a:latin typeface="Open Sans" pitchFamily="34" charset="0"/>
                <a:ea typeface="Open Sans" pitchFamily="34" charset="-122"/>
                <a:cs typeface="Open Sans" pitchFamily="34" charset="-120"/>
              </a:rPr>
              <a:t>نکته مهم:</a:t>
            </a:r>
            <a:pPr rtl="1" algn="r" indent="0" marL="0">
              <a:lnSpc>
                <a:spcPts val="1850"/>
              </a:lnSpc>
              <a:buNone/>
            </a:pPr>
            <a:r>
              <a:rPr lang="en-US" sz="1150" dirty="0">
                <a:solidFill>
                  <a:srgbClr val="000000"/>
                </a:solidFill>
                <a:latin typeface="Open Sans" pitchFamily="34" charset="0"/>
                <a:ea typeface="Open Sans" pitchFamily="34" charset="-122"/>
                <a:cs typeface="Open Sans" pitchFamily="34" charset="-120"/>
              </a:rPr>
              <a:t> این رویکرد انعطاف‌پذیر اطمینان می‌دهد که سازندگان فرصت کافی برای نشان دادن انطباق با استانداردهای زیست‌محیطی داشته باشند، در حالی که یکپارچگی فرایند گواهینامه حفظ می‌شود.</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2025-09-20T06:50:42Z</dcterms:created>
  <dcterms:modified xsi:type="dcterms:W3CDTF">2025-09-20T06:50:42Z</dcterms:modified>
</cp:coreProperties>
</file>