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1" r:id="rId3"/>
    <p:sldId id="257" r:id="rId4"/>
    <p:sldId id="258" r:id="rId5"/>
    <p:sldId id="282" r:id="rId6"/>
    <p:sldId id="283" r:id="rId7"/>
    <p:sldId id="284" r:id="rId8"/>
    <p:sldId id="285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4630400" cy="8229600"/>
  <p:notesSz cx="8229600" cy="14630400"/>
  <p:embeddedFontLst>
    <p:embeddedFont>
      <p:font typeface="0 Yekan" panose="00000400000000000000" pitchFamily="2" charset="-78"/>
      <p:regular r:id="rId22"/>
    </p:embeddedFont>
    <p:embeddedFont>
      <p:font typeface="Consolas" panose="020B0609020204030204" pitchFamily="49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Unbounded Bold" pitchFamily="2" charset="0"/>
      <p:bold r:id="rId31"/>
    </p:embeddedFont>
    <p:embeddedFont>
      <p:font typeface="Unbounded Light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7385" y="412364"/>
            <a:ext cx="89532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6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مهندسی</a:t>
            </a:r>
            <a:r>
              <a:rPr lang="en-US" sz="6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6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پرامپت</a:t>
            </a:r>
            <a:endParaRPr lang="fa-IR" sz="60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0 Yekan" panose="00000400000000000000" pitchFamily="2" charset="-78"/>
            </a:endParaRPr>
          </a:p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طراحی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هوش، مدیریت آینده</a:t>
            </a:r>
            <a:endParaRPr lang="en-US" sz="3900" dirty="0">
              <a:cs typeface="0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8502395" y="1931156"/>
            <a:ext cx="6861652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Prompt Engineering:</a:t>
            </a:r>
            <a:endParaRPr lang="fa-IR" sz="31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0 Yekan" panose="00000400000000000000" pitchFamily="2" charset="-78"/>
            </a:endParaRPr>
          </a:p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Designing Intelligence,</a:t>
            </a:r>
            <a:endParaRPr lang="fa-IR" sz="31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0 Yekan" panose="00000400000000000000" pitchFamily="2" charset="-78"/>
            </a:endParaRPr>
          </a:p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Managing the Future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97826" y="4311738"/>
            <a:ext cx="13042821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✍️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تألیف: </a:t>
            </a:r>
            <a:r>
              <a:rPr lang="fa-IR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سید امیر</a:t>
            </a:r>
            <a:r>
              <a:rPr lang="en-US" sz="20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بابک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تیموریان</a:t>
            </a:r>
            <a:endParaRPr lang="en-US" sz="2000" dirty="0">
              <a:cs typeface="0 Yeka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463418-2FDA-1451-CE9B-B929C9F9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67186" y="2652117"/>
            <a:ext cx="3969425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🎯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هدف کتاب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56032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برای سه گروه نوشته شده است: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621322" y="4101108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88761" y="4307086"/>
            <a:ext cx="35418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مدیران و دانشجویان MBA/DBA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9827300" y="4736306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که می‌خواهند از AI برای تصمیم‌سازی، استراتژی، و رهبری استفاده کنند.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7556" y="4101108"/>
            <a:ext cx="4215408" cy="1476256"/>
          </a:xfrm>
          <a:prstGeom prst="roundRect">
            <a:avLst>
              <a:gd name="adj" fmla="val 564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736080" y="4307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برنامه‌نویسان و مهندسان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13534" y="4736306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که می‌خواهند از پرامپت برای تولید کد و ساخت سیستم‌های خودکار بهره ببرند.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909" y="4101108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322314" y="4307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تریدرها و کارآفرینان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99887" y="4736306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که می‌خواهند هوش مصنوعی را به شریک کاری خود تبدیل کنند.</a:t>
            </a:r>
            <a:endParaRPr lang="en-US" sz="15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67186" y="1384459"/>
            <a:ext cx="3969425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📚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ساختار کلی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926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کتاب در ۱۸ فصل تنظیم شده که از اصول پایه تا طراحی اکوسیستم‌های هوشمند را پوشش می‌دهد: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833449"/>
            <a:ext cx="13042821" cy="4011573"/>
          </a:xfrm>
          <a:prstGeom prst="roundRect">
            <a:avLst>
              <a:gd name="adj" fmla="val 20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84106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2967752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بخش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17368" y="2967752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تمرکز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01410" y="341197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9768" y="3538657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فصل‌های ۱–۴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17368" y="3538657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اصول فنی و شناخت مدل‌های زبانی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01410" y="398287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99768" y="4109561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فصل‌های ۵–۱۰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17368" y="4109561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کاربرد مدیریتی، بازاریابی و تصمیم‌سازی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01410" y="4553783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99768" y="4680466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فصل‌های ۱۱–۱۳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17368" y="4680466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منابع انسانی، مالی، تحلیل داده و BI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01410" y="5124688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768" y="5251371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فصل‌های ۱۴–۱۵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517368" y="5251371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محتوا، برنامه‌نویسی و چندرسانه‌ای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801410" y="5695593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99768" y="5822275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فصل‌های ۱۶–۱۷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517368" y="5822275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تریدینگ و ساخت Agentهای هوشمند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801410" y="6266497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99768" y="6393180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فصل ۱۸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517368" y="6393180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فلسفه و آینده‌ی تفکر پرامپتی</a:t>
            </a:r>
            <a:endParaRPr lang="en-US" sz="15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83506" y="3075146"/>
            <a:ext cx="3969425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🌐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روش خواندن کتاب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884176"/>
            <a:ext cx="645914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مثل یک سفر طراحی شده است. هر فصل با </a:t>
            </a: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درک مفهومی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آغاز می‌شود، سپس </a:t>
            </a: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چارچوب اجرایی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</a:t>
            </a: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پرامپت‌های نمونه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ارائه می‌دهد. در پایان هر فصل، </a:t>
            </a: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چک‌لیست کاربردی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</a:t>
            </a: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تمرین عملی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قرار دارد تا بتوانی بلافاصله آن را در پروژه واقعی‌ات استفاده کنی.</a:t>
            </a:r>
            <a:endParaRPr lang="en-US" sz="15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67186" y="2668429"/>
            <a:ext cx="3969425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✍️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از نویسنده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928211" y="3874294"/>
            <a:ext cx="1261074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fa-IR" sz="23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"</a:t>
            </a:r>
            <a:r>
              <a:rPr lang="en-US" sz="2300" b="1" dirty="0" err="1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هوش</a:t>
            </a:r>
            <a:r>
              <a:rPr lang="en-US" sz="23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مصنوعی، تو را جایگزین نمی‌کند؛ کسی که از هوش مصنوعی بهتر استفاده می‌کند، جای تو </a:t>
            </a:r>
            <a:r>
              <a:rPr lang="en-US" sz="2300" b="1" dirty="0" err="1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را</a:t>
            </a:r>
            <a:r>
              <a:rPr lang="en-US" sz="23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2300" b="1" dirty="0" err="1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می‌گیرد</a:t>
            </a:r>
            <a:r>
              <a:rPr lang="fa-IR" sz="23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"</a:t>
            </a:r>
            <a:endParaRPr lang="en-US" sz="2300" dirty="0">
              <a:cs typeface="0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3813750" y="3576638"/>
            <a:ext cx="22860" cy="967383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767263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حاصل سال‌ها تجربه در مرز میان سه حوزه است: مدیریت MBA، توسعه سیستم‌های هوش مصنوعی، و تریدینگ الگوریتمیک. </a:t>
            </a:r>
            <a:endParaRPr lang="fa-IR" sz="195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0 Yekan" panose="00000400000000000000" pitchFamily="2" charset="-78"/>
            </a:endParaRPr>
          </a:p>
          <a:p>
            <a:pPr marL="0" indent="0" algn="r" rtl="1">
              <a:lnSpc>
                <a:spcPts val="3100"/>
              </a:lnSpc>
              <a:buNone/>
            </a:pP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هدف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من این نیست که فقط ابزار معرفی کنم — بلکه می‌خواهم به تو </a:t>
            </a:r>
            <a:r>
              <a:rPr lang="en-US" sz="19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تفکر طراحی هوش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را بیاموزم.</a:t>
            </a:r>
            <a:endParaRPr lang="en-US" sz="19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355705" y="30481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B4EEE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فصل اول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6101715" y="3655933"/>
            <a:ext cx="7734895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مقدمه‌ای بر</a:t>
            </a:r>
            <a:r>
              <a:rPr lang="en-US" sz="5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مهندسی پرامپت</a:t>
            </a:r>
            <a:endParaRPr lang="en-US" sz="5350" dirty="0">
              <a:cs typeface="0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809411"/>
            <a:ext cx="682883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(Introduction to Prompt Engineering)</a:t>
            </a:r>
            <a:endParaRPr lang="en-US" sz="230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29581" y="1296710"/>
            <a:ext cx="480702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۱. تعریف پایه: پرامپت چیست؟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896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Prompt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5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یعنی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هر چیزی که باعث واکنش مدل هوش مصنوعی می‌شود. می‌تواند یک جمله، سؤال، دستور، جدول یا حتی یک سناریو باشد.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73046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اما در عمل، پرامپت فقط "ورودی" نیست — بلکه </a:t>
            </a: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طراحیِ فکرِ هوش مصنوعی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است. تو به AI </a:t>
            </a:r>
            <a:r>
              <a:rPr lang="fa-IR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5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یاد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می‌دهی </a:t>
            </a:r>
            <a:r>
              <a:rPr lang="en-US" sz="1550" i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چگونه فکر کند، چگونه ببیند و چه چیزی را مهم بداند.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355706" y="3449281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📘</a:t>
            </a: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مثال ساده: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557255" y="3990301"/>
            <a:ext cx="6279356" cy="615196"/>
          </a:xfrm>
          <a:prstGeom prst="roundRect">
            <a:avLst>
              <a:gd name="adj" fmla="val 13550"/>
            </a:avLst>
          </a:prstGeom>
          <a:solidFill>
            <a:srgbClr val="F2F2F2"/>
          </a:solidFill>
          <a:ln/>
        </p:spPr>
      </p:sp>
      <p:sp>
        <p:nvSpPr>
          <p:cNvPr id="7" name="Shape 5"/>
          <p:cNvSpPr/>
          <p:nvPr/>
        </p:nvSpPr>
        <p:spPr>
          <a:xfrm>
            <a:off x="7547373" y="3990301"/>
            <a:ext cx="6299121" cy="615196"/>
          </a:xfrm>
          <a:prstGeom prst="roundRect">
            <a:avLst>
              <a:gd name="adj" fmla="val 4839"/>
            </a:avLst>
          </a:prstGeom>
          <a:solidFill>
            <a:srgbClr val="F2F2F2"/>
          </a:solidFill>
          <a:ln/>
        </p:spPr>
      </p:sp>
      <p:sp>
        <p:nvSpPr>
          <p:cNvPr id="8" name="Text 6"/>
          <p:cNvSpPr/>
          <p:nvPr/>
        </p:nvSpPr>
        <p:spPr>
          <a:xfrm>
            <a:off x="7745731" y="4139129"/>
            <a:ext cx="5902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Translate this sentence into French.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57255" y="482873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پرامپت ساده‌ای است که خروجی مستقیمی تولید می‌کند.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602122" y="3449281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📘</a:t>
            </a: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مثال پیشرفته‌تر: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03671" y="3990301"/>
            <a:ext cx="6279356" cy="1885355"/>
          </a:xfrm>
          <a:prstGeom prst="roundRect">
            <a:avLst>
              <a:gd name="adj" fmla="val 4421"/>
            </a:avLst>
          </a:prstGeom>
          <a:solidFill>
            <a:srgbClr val="F2F2F2"/>
          </a:solidFill>
          <a:ln/>
        </p:spPr>
      </p:sp>
      <p:sp>
        <p:nvSpPr>
          <p:cNvPr id="12" name="Shape 10"/>
          <p:cNvSpPr/>
          <p:nvPr/>
        </p:nvSpPr>
        <p:spPr>
          <a:xfrm>
            <a:off x="793789" y="3990301"/>
            <a:ext cx="6299121" cy="1885355"/>
          </a:xfrm>
          <a:prstGeom prst="roundRect">
            <a:avLst>
              <a:gd name="adj" fmla="val 1579"/>
            </a:avLst>
          </a:prstGeom>
          <a:solidFill>
            <a:srgbClr val="F2F2F2"/>
          </a:solidFill>
          <a:ln/>
        </p:spPr>
      </p:sp>
      <p:sp>
        <p:nvSpPr>
          <p:cNvPr id="13" name="Text 11"/>
          <p:cNvSpPr/>
          <p:nvPr/>
        </p:nvSpPr>
        <p:spPr>
          <a:xfrm>
            <a:off x="992147" y="4139129"/>
            <a:ext cx="590240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Role: You are a bilingual translator and linguist specializing in cultural adaptation.Goal: Translate this paragraph into French while maintaining emotional tone and brand context.Output format: Markdown table (English → French).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03671" y="6098898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 اینجا پرامپت نه فقط ترجمه می‌کند، بلکه </a:t>
            </a:r>
            <a:r>
              <a:rPr lang="en-US" sz="1550" i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تفسیر فرهنگی و احساسی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ارائه می‌دهد.</a:t>
            </a:r>
            <a:endParaRPr lang="en-US" sz="15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07360" y="1266230"/>
            <a:ext cx="542925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۲. چرا مهندسی پرامپت مهم است؟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5919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چون در عصر AI، </a:t>
            </a:r>
            <a:r>
              <a:rPr lang="en-US" sz="19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خروجی تو دقیقاً به اندازه‌ی ورودی‌ات هوشمند است.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779395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C1F1E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082290"/>
            <a:ext cx="248007" cy="1983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513" y="3027283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"Garbage in, garbage out"</a:t>
            </a: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یعنی اگر ورودی ناقص بدهی، خروجی هر چقدر هم از مدل قدرتمند باشد، بی‌فایده است.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84583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یک مهندس پرامپت می‌داند چطور به مدل بگوید: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14379" y="4386620"/>
            <a:ext cx="6422231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1134487" y="46078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چه نقشی داشته باشد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35597" y="5037058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(Role)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4386620"/>
            <a:ext cx="6422231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513898" y="46078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چه هدفی دنبال کند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15008" y="5037058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(Goal)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414379" y="5774174"/>
            <a:ext cx="6422231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1134487" y="59953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در چه شرایطی کار کند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635597" y="6424613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(Context)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93790" y="5774174"/>
            <a:ext cx="6422231" cy="1189196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4513898" y="59953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چه نوع خروجی بدهد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15008" y="6424613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(Format)</a:t>
            </a:r>
            <a:endParaRPr lang="en-US" sz="15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32025" y="677704"/>
            <a:ext cx="430458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۳. ساختار علمی یک پرامپت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859572" y="1253133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📘</a:t>
            </a: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فرمول پایه:</a:t>
            </a:r>
            <a:endParaRPr lang="en-US" sz="2300" dirty="0">
              <a:cs typeface="0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930479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Role + Goal + Context + Instruction + Output Format</a:t>
            </a:r>
            <a:endParaRPr lang="en-US" sz="5350" dirty="0">
              <a:cs typeface="0 Yekan" panose="00000400000000000000" pitchFamily="2" charset="-7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4038926"/>
            <a:ext cx="13042821" cy="32385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859572" y="436887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📋</a:t>
            </a: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مثال:</a:t>
            </a:r>
            <a:endParaRPr lang="en-US" sz="2300" dirty="0">
              <a:cs typeface="0 Yekan" panose="00000400000000000000" pitchFamily="2" charset="-78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93790" y="5046226"/>
            <a:ext cx="13042821" cy="1885355"/>
          </a:xfrm>
          <a:prstGeom prst="roundRect">
            <a:avLst>
              <a:gd name="adj" fmla="val 4421"/>
            </a:avLst>
          </a:prstGeom>
          <a:solidFill>
            <a:srgbClr val="F2F2F2"/>
          </a:solidFill>
          <a:ln/>
        </p:spPr>
      </p:sp>
      <p:sp>
        <p:nvSpPr>
          <p:cNvPr id="8" name="Shape 6"/>
          <p:cNvSpPr/>
          <p:nvPr/>
        </p:nvSpPr>
        <p:spPr>
          <a:xfrm>
            <a:off x="783908" y="5046226"/>
            <a:ext cx="13062585" cy="1885355"/>
          </a:xfrm>
          <a:prstGeom prst="roundRect">
            <a:avLst>
              <a:gd name="adj" fmla="val 1579"/>
            </a:avLst>
          </a:prstGeom>
          <a:solidFill>
            <a:srgbClr val="F2F2F2"/>
          </a:solidFill>
          <a:ln/>
        </p:spPr>
      </p:sp>
      <p:sp>
        <p:nvSpPr>
          <p:cNvPr id="9" name="Text 7"/>
          <p:cNvSpPr/>
          <p:nvPr/>
        </p:nvSpPr>
        <p:spPr>
          <a:xfrm>
            <a:off x="982266" y="5195054"/>
            <a:ext cx="1266586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Role: Financial Analyst</a:t>
            </a:r>
            <a:endParaRPr lang="fa-IR" sz="1550" dirty="0">
              <a:solidFill>
                <a:srgbClr val="333F70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0 Yekan" panose="00000400000000000000" pitchFamily="2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Goal: Analyze company performance</a:t>
            </a:r>
            <a:endParaRPr lang="fa-IR" sz="1550" dirty="0">
              <a:solidFill>
                <a:srgbClr val="333F70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0 Yekan" panose="00000400000000000000" pitchFamily="2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Context: 2023 Q4 data, retail sector</a:t>
            </a:r>
            <a:endParaRPr lang="fa-IR" sz="1550" dirty="0">
              <a:solidFill>
                <a:srgbClr val="333F70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0 Yekan" panose="00000400000000000000" pitchFamily="2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Instruction: Identify key insights and risks</a:t>
            </a:r>
            <a:endParaRPr lang="fa-IR" sz="1550" dirty="0">
              <a:solidFill>
                <a:srgbClr val="333F70"/>
              </a:solidFill>
              <a:highlight>
                <a:srgbClr val="F2F2F2"/>
              </a:highlight>
              <a:latin typeface="Consolas" pitchFamily="34" charset="0"/>
              <a:ea typeface="Consolas" pitchFamily="34" charset="-122"/>
              <a:cs typeface="0 Yekan" panose="00000400000000000000" pitchFamily="2" charset="-78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0 Yekan" panose="00000400000000000000" pitchFamily="2" charset="-78"/>
              </a:rPr>
              <a:t>Output: 3 bullet points + recommendation paragraph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7154823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ساختار به مدل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می‌گوید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چه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کسی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است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، 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چه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می‌خواهد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، 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چه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داده‌ای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دارد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 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و 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چطور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پاسخ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دهد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 .</a:t>
            </a:r>
            <a:endParaRPr lang="en-US" sz="19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34501" y="2360057"/>
            <a:ext cx="830210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۴. تفاوت Prompt، Instruction </a:t>
            </a:r>
            <a:r>
              <a:rPr lang="fa-IR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و Query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253026"/>
            <a:ext cx="13042821" cy="2616398"/>
          </a:xfrm>
          <a:prstGeom prst="roundRect">
            <a:avLst>
              <a:gd name="adj" fmla="val 318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26064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99887" y="3387328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نوع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60533" y="3387328"/>
            <a:ext cx="48066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توضیح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9471541" y="3387328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مثال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01410" y="3831550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99887" y="3958233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Query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60533" y="3958233"/>
            <a:ext cx="48066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سؤال ساده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471541" y="3958233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"What is GDP?"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01410" y="4402455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99887" y="4529138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Instruction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260533" y="4529138"/>
            <a:ext cx="48066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دستور مستقیم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471541" y="4529138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"Summarize this article in 100 words."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01410" y="4973360"/>
            <a:ext cx="13027581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99887" y="510004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Prompt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260533" y="5100042"/>
            <a:ext cx="48066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ساختار چندبخشی هدفمند</a:t>
            </a:r>
            <a:endParaRPr lang="en-US" sz="1550" dirty="0">
              <a:cs typeface="0 Yekan" panose="00000400000000000000" pitchFamily="2" charset="-78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471541" y="5100042"/>
            <a:ext cx="415909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"Act as an economist and explain GDP trends for Asia 2024."</a:t>
            </a:r>
            <a:endParaRPr lang="en-US" sz="15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59572" y="72854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۵. دسته‌بندی پرامپت‌ها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398270"/>
            <a:ext cx="13042821" cy="893088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9030" y="1413510"/>
            <a:ext cx="595313" cy="862608"/>
          </a:xfrm>
          <a:prstGeom prst="roundRect">
            <a:avLst>
              <a:gd name="adj" fmla="val 7430"/>
            </a:avLst>
          </a:prstGeom>
          <a:solidFill>
            <a:srgbClr val="D6F5EE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95" y="1733074"/>
            <a:ext cx="223242" cy="22324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53170" y="156233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Informative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53170" y="1884164"/>
            <a:ext cx="1211937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گرفتن اطلاعات، خلاصه‌سازی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2440186"/>
            <a:ext cx="13042821" cy="893088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09030" y="2455426"/>
            <a:ext cx="595313" cy="862608"/>
          </a:xfrm>
          <a:prstGeom prst="roundRect">
            <a:avLst>
              <a:gd name="adj" fmla="val 7430"/>
            </a:avLst>
          </a:prstGeom>
          <a:solidFill>
            <a:srgbClr val="D6F5E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195" y="2774990"/>
            <a:ext cx="223242" cy="22324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53170" y="2604254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Analytical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553170" y="2926080"/>
            <a:ext cx="1211937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تحلیل داده و تصمیم‌سازی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3790" y="3482102"/>
            <a:ext cx="13042821" cy="893088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09030" y="3497342"/>
            <a:ext cx="595313" cy="862608"/>
          </a:xfrm>
          <a:prstGeom prst="roundRect">
            <a:avLst>
              <a:gd name="adj" fmla="val 7430"/>
            </a:avLst>
          </a:prstGeom>
          <a:solidFill>
            <a:srgbClr val="D6F5EE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1195" y="3816906"/>
            <a:ext cx="223242" cy="22324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553170" y="364617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Creative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553170" y="3967996"/>
            <a:ext cx="1211937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تولید ایده، متن، تصویر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93790" y="4524018"/>
            <a:ext cx="13042821" cy="893088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809030" y="4539258"/>
            <a:ext cx="595313" cy="862608"/>
          </a:xfrm>
          <a:prstGeom prst="roundRect">
            <a:avLst>
              <a:gd name="adj" fmla="val 7430"/>
            </a:avLst>
          </a:prstGeom>
          <a:solidFill>
            <a:srgbClr val="D6F5EE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1195" y="4858822"/>
            <a:ext cx="223242" cy="22324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553170" y="4688086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Technical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1553170" y="5009912"/>
            <a:ext cx="1211937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تولید کد و اسکریپت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793790" y="5565934"/>
            <a:ext cx="13042821" cy="893088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809030" y="5581174"/>
            <a:ext cx="595313" cy="862608"/>
          </a:xfrm>
          <a:prstGeom prst="roundRect">
            <a:avLst>
              <a:gd name="adj" fmla="val 7430"/>
            </a:avLst>
          </a:prstGeom>
          <a:solidFill>
            <a:srgbClr val="D6F5EE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195" y="5900738"/>
            <a:ext cx="223242" cy="223242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553170" y="573000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Strategic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1553170" y="6051828"/>
            <a:ext cx="1211937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استراتژی کسب‌وکار، مدل‌سازی تصمیم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8" name="Shape 21"/>
          <p:cNvSpPr/>
          <p:nvPr/>
        </p:nvSpPr>
        <p:spPr>
          <a:xfrm>
            <a:off x="793790" y="6607850"/>
            <a:ext cx="13042821" cy="893088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809030" y="6623090"/>
            <a:ext cx="595313" cy="862608"/>
          </a:xfrm>
          <a:prstGeom prst="roundRect">
            <a:avLst>
              <a:gd name="adj" fmla="val 7430"/>
            </a:avLst>
          </a:prstGeom>
          <a:solidFill>
            <a:srgbClr val="D6F5EE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1195" y="6942653"/>
            <a:ext cx="223242" cy="223242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553170" y="677191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Evaluative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32" name="Text 24"/>
          <p:cNvSpPr/>
          <p:nvPr/>
        </p:nvSpPr>
        <p:spPr>
          <a:xfrm>
            <a:off x="1553170" y="7093744"/>
            <a:ext cx="1211937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مقایسه، ارزیابی و نمره‌دهی</a:t>
            </a:r>
            <a:endParaRPr lang="en-US" sz="160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986560" y="1431052"/>
            <a:ext cx="4961811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📝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مقدمه کتاب</a:t>
            </a:r>
            <a:endParaRPr lang="en-US" sz="3900" dirty="0">
              <a:cs typeface="0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98191" y="2153285"/>
            <a:ext cx="715017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از دل بحران تا ساختن آینده با مهندسی پرامپت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91950" y="2947075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نوشته: </a:t>
            </a:r>
            <a:r>
              <a:rPr lang="fa-IR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سید امیر</a:t>
            </a:r>
            <a:r>
              <a:rPr lang="en-US" sz="19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بابک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تیموریان</a:t>
            </a:r>
            <a:endParaRPr lang="en-US" sz="1950" dirty="0">
              <a:cs typeface="0 Yeka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F9CE4-F871-2B53-3993-3E1566D7D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94" y="2947075"/>
            <a:ext cx="5076478" cy="5076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169616" y="856536"/>
            <a:ext cx="1724858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19224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شرایط کنونی</a:t>
            </a:r>
            <a:endParaRPr lang="en-US" sz="20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95914" y="1127284"/>
            <a:ext cx="12298561" cy="431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در سال‌هایی که این کتاب نوشته می‌شود، اقتصاد ایران روزهای دشواری را پشت سر می‌گذارد</a:t>
            </a:r>
            <a:endParaRPr lang="en-US" sz="2700" dirty="0">
              <a:cs typeface="0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35925" y="1765459"/>
            <a:ext cx="13158549" cy="55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تورم افسارگسیخته، کاهش قدرت خرید، فرار سرمایه، دشواری‌های کسب‌وکار، تعطیلی شرکت‌های کوچک و ناکارآمدی بسیاری از فرایندهای سنتی باعث شده است که </a:t>
            </a:r>
            <a:r>
              <a:rPr lang="en-US" sz="13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زیستن، ساختن و رشد کردن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برای کارآفرینان، مدیران، دانشجویان و حتی افراد عادی جامعه به‌مراتب سخت‌تر از گذشته باشد.</a:t>
            </a:r>
            <a:endParaRPr lang="en-US" sz="1350" dirty="0">
              <a:cs typeface="0 Yekan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402848" y="2524363"/>
            <a:ext cx="3491627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احساس مشترک بسیاری از ما این است که: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384256" y="2990017"/>
            <a:ext cx="6510218" cy="519589"/>
          </a:xfrm>
          <a:prstGeom prst="roundRect">
            <a:avLst>
              <a:gd name="adj" fmla="val 1115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529870" y="3135630"/>
            <a:ext cx="6218992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❗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راه‌های قدیمی دیگر کار نمی‌کنند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5925" y="2990017"/>
            <a:ext cx="6510337" cy="519589"/>
          </a:xfrm>
          <a:prstGeom prst="roundRect">
            <a:avLst>
              <a:gd name="adj" fmla="val 1115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81539" y="3135630"/>
            <a:ext cx="6219111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❗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مدل‌های کسب‌وکار سنتی دیگر سودآور نیستند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384256" y="3647599"/>
            <a:ext cx="6510218" cy="519589"/>
          </a:xfrm>
          <a:prstGeom prst="roundRect">
            <a:avLst>
              <a:gd name="adj" fmla="val 1115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529870" y="3793212"/>
            <a:ext cx="6218992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❗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هزینه‌های سازمان‌ها بالا رفته و منابع انسانی تحلیل رفته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35925" y="3647599"/>
            <a:ext cx="6510337" cy="519589"/>
          </a:xfrm>
          <a:prstGeom prst="roundRect">
            <a:avLst>
              <a:gd name="adj" fmla="val 1115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81539" y="3793212"/>
            <a:ext cx="6219111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❗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رقابت جهانی، حتی در بازار داخلی، شدیدتر از همیشه است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35925" y="4322326"/>
            <a:ext cx="13158549" cy="55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 چنین شرایطی، به‌جای آنکه ناامیدی را انتخاب کنیم، باید </a:t>
            </a:r>
            <a:r>
              <a:rPr lang="en-US" sz="1350" b="1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زبان جدید عصر دیجیتال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را یاد بگیریم. زبانی که نه با صرف هزینه‌های سنگین، بلکه با </a:t>
            </a:r>
            <a:r>
              <a:rPr lang="en-US" sz="13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دانش، خلاقیت و تسلط بر هوش مصنوعی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مسیر رشد را دوباره برایمان باز می‌کند.</a:t>
            </a:r>
            <a:endParaRPr lang="en-US" sz="1350" dirty="0">
              <a:cs typeface="0 Yekan" panose="00000400000000000000" pitchFamily="2" charset="-78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2386251" y="5464969"/>
            <a:ext cx="4760714" cy="610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🔹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مهندسی پرامپت</a:t>
            </a:r>
            <a:endParaRPr lang="en-US" sz="3700" dirty="0">
              <a:cs typeface="0 Yekan" panose="00000400000000000000" pitchFamily="2" charset="-78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491055" y="5167432"/>
            <a:ext cx="6411039" cy="1205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🔹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استفاده هوشمندانه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از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endParaRPr lang="fa-IR" sz="37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0 Yekan" panose="00000400000000000000" pitchFamily="2" charset="-78"/>
            </a:endParaRPr>
          </a:p>
          <a:p>
            <a:pPr marL="0" indent="0" algn="r" rtl="1">
              <a:lnSpc>
                <a:spcPts val="4650"/>
              </a:lnSpc>
              <a:buNone/>
            </a:pPr>
            <a:r>
              <a:rPr lang="fa-IR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    </a:t>
            </a:r>
            <a:r>
              <a:rPr lang="en-US" sz="37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هوش</a:t>
            </a: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مصنوعی مولد و تحلیلی</a:t>
            </a:r>
            <a:endParaRPr lang="en-US" sz="3700" dirty="0">
              <a:cs typeface="0 Yekan" panose="00000400000000000000" pitchFamily="2" charset="-78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35925" y="6665952"/>
            <a:ext cx="13158549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هوش مصنوعی تنها «یک ابزار» نیست؛ </a:t>
            </a:r>
            <a:r>
              <a:rPr lang="en-US" sz="1350" b="1" dirty="0">
                <a:solidFill>
                  <a:srgbClr val="192248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یک شریک فکری، یک تیم پنهان، یک شتاب‌دهنده، یک مدیر اجرایی و یک کارخانه تولید ارزش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است. اما فقط اگر بلد </a:t>
            </a:r>
            <a:r>
              <a:rPr lang="en-US" sz="13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باشیم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3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چگونه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با آن </a:t>
            </a:r>
            <a:r>
              <a:rPr lang="en-US" sz="13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صحبت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3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کنیم</a:t>
            </a:r>
            <a:r>
              <a:rPr lang="fa-IR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".</a:t>
            </a:r>
            <a:endParaRPr lang="en-US" sz="1350" dirty="0">
              <a:cs typeface="0 Yekan" panose="00000400000000000000" pitchFamily="2" charset="-78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35925" y="7097078"/>
            <a:ext cx="13158549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و اینجاست که </a:t>
            </a:r>
            <a:r>
              <a:rPr lang="en-US" sz="13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پرامپت‌نویسی</a:t>
            </a: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به مهارتی ضروری برای بقا و رشد در عصر جدید تبدیل می‌شود.</a:t>
            </a:r>
            <a:endParaRPr lang="en-US" sz="13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53174" y="681752"/>
            <a:ext cx="3731062" cy="46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چرا این کتاب را نوشتم؟</a:t>
            </a:r>
            <a:endParaRPr lang="en-US" sz="29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6165" y="1446490"/>
            <a:ext cx="13138071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</a:t>
            </a:r>
            <a:r>
              <a:rPr lang="en-US" sz="14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حاصل</a:t>
            </a: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4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تجربه</a:t>
            </a: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‌</a:t>
            </a:r>
            <a:r>
              <a:rPr lang="fa-IR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های زیاد</a:t>
            </a: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من در حوزه استارتاپ، تجارت، تحلیل داده، تولید محتوا، آموزش و کار با ده‌ها نوع هوش مصنوعی است. هر روز بیش از دیروز می‌دیدم که:</a:t>
            </a:r>
            <a:endParaRPr lang="en-US" sz="1450" dirty="0">
              <a:cs typeface="0 Yekan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604415" y="1912858"/>
            <a:ext cx="4279821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768840" y="2077283"/>
            <a:ext cx="395097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شرکت‌ها زیر فشار هزینه له می‌شوند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75290" y="1912858"/>
            <a:ext cx="4279940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39715" y="2077283"/>
            <a:ext cx="3951089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تیم‌ها با کمبود نیرو دست‌وپنجه نرم می‌کنند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6284" y="1912858"/>
            <a:ext cx="4279821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10709" y="2077283"/>
            <a:ext cx="395097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مدیران تصمیم‌سازی دقیق ندارند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04415" y="2637115"/>
            <a:ext cx="4279821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768840" y="2801541"/>
            <a:ext cx="395097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دانشجویان نمی‌دانند از کجا شروع کنند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175290" y="2637115"/>
            <a:ext cx="4279940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5339715" y="2801541"/>
            <a:ext cx="3951089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برنامه‌نویسان با حجم کار بالا مواجه‌اند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46284" y="2637115"/>
            <a:ext cx="4279821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910709" y="2801541"/>
            <a:ext cx="3950970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تریدرها دنبال استراتژی‌های دقیق‌تر هستند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6284" y="3361373"/>
            <a:ext cx="13137952" cy="575072"/>
          </a:xfrm>
          <a:prstGeom prst="roundRect">
            <a:avLst>
              <a:gd name="adj" fmla="val 10900"/>
            </a:avLst>
          </a:prstGeom>
          <a:solidFill>
            <a:srgbClr val="FFFFFF"/>
          </a:solidFill>
          <a:ln w="15240">
            <a:solidFill>
              <a:srgbClr val="BCDBD4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10709" y="3525798"/>
            <a:ext cx="12809101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تولید محتوا زمان‌بر، گران و فرسایشی است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645622" y="4160282"/>
            <a:ext cx="223861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اما در مقابل، می‌دیدم:</a:t>
            </a:r>
            <a:endParaRPr lang="en-US" sz="1750" dirty="0">
              <a:cs typeface="0 Yekan" panose="00000400000000000000" pitchFamily="2" charset="-78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46165" y="4831794"/>
            <a:ext cx="12914233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✨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افرادی که از AI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درست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استفاده می‌کنند ۱۰ برابر سریع‌تر یاد می‌گیرند، ۵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برابر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بیشتر تولید می‌کنند، و چند برابر بیشتر درآمد دارند.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3868995" y="4663916"/>
            <a:ext cx="15240" cy="641866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21" name="Text 19"/>
          <p:cNvSpPr/>
          <p:nvPr/>
        </p:nvSpPr>
        <p:spPr>
          <a:xfrm>
            <a:off x="746165" y="5473660"/>
            <a:ext cx="13138071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پس تصمیم گرفتم کتابی بنویسم که: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46165" y="5940028"/>
            <a:ext cx="13138071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نه تئوری باشد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46165" y="6238399"/>
            <a:ext cx="13138071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نه خشک و دانشگاهی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46165" y="6536769"/>
            <a:ext cx="13138071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نه محدود به یک رشته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46165" y="6950869"/>
            <a:ext cx="13138071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بلکه </a:t>
            </a:r>
            <a:r>
              <a:rPr lang="en-US" sz="1600" b="1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یک نقشه راه کامل، عملی، و آینده‌ساز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برای مدیران، استارتاپ‌ها، مارکترها، برنامه‌نویسان، تریدرها، HR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ها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، دانشجویان MBA/DBA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و هرکسی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که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می‌خواهد</a:t>
            </a:r>
            <a:endParaRPr lang="fa-IR" sz="16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0 Yekan" panose="00000400000000000000" pitchFamily="2" charset="-78"/>
            </a:endParaRPr>
          </a:p>
          <a:p>
            <a:pPr marL="0" indent="0" algn="r" rtl="1">
              <a:lnSpc>
                <a:spcPts val="23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در این دنیای پرشتاب </a:t>
            </a:r>
            <a:r>
              <a:rPr lang="en-US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زنده بماند، رشد کند و رهبری کند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.</a:t>
            </a:r>
            <a:endParaRPr lang="en-US" sz="160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668125" y="402193"/>
            <a:ext cx="237720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این کتاب چه می‌کند؟</a:t>
            </a:r>
            <a:endParaRPr lang="en-US" sz="1850" dirty="0">
              <a:cs typeface="0 Yekan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821" y="889516"/>
            <a:ext cx="4860494" cy="2712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1"/>
          <p:cNvSpPr/>
          <p:nvPr/>
        </p:nvSpPr>
        <p:spPr>
          <a:xfrm>
            <a:off x="577453" y="4179280"/>
            <a:ext cx="13460254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4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یک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دوره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کامل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است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، اما در قالب یک کتاب. در ۱۸ فصل، از ساده‌ترین مبانی پرامپت‌نویسی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تا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پیشرفته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‌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ترین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کاربردهای سازمانی و اتوماسیون، همه‌چیز را پوشش می‌دهد: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942695" y="4571917"/>
            <a:ext cx="95012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0 Yekan" panose="00000400000000000000" pitchFamily="2" charset="-78"/>
              </a:rPr>
              <a:t>01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355086" y="4718126"/>
            <a:ext cx="6682621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7" name="Text 4"/>
          <p:cNvSpPr/>
          <p:nvPr/>
        </p:nvSpPr>
        <p:spPr>
          <a:xfrm>
            <a:off x="12849106" y="4796112"/>
            <a:ext cx="1188601" cy="148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فصل‌های اولیه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55086" y="5001614"/>
            <a:ext cx="668262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ذهنیت، مبانی، نقش‌ها، تکنیک‌ها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7165062" y="4571917"/>
            <a:ext cx="95012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0 Yekan" panose="00000400000000000000" pitchFamily="2" charset="-78"/>
              </a:rPr>
              <a:t>02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7453" y="4718126"/>
            <a:ext cx="6682621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1" name="Text 8"/>
          <p:cNvSpPr/>
          <p:nvPr/>
        </p:nvSpPr>
        <p:spPr>
          <a:xfrm>
            <a:off x="6071473" y="4796112"/>
            <a:ext cx="1188601" cy="148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فصل‌های میانی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77453" y="5001614"/>
            <a:ext cx="668262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مدیریت، مالی، منابع انسانی، مارکتینگ، محتوا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3942695" y="5319987"/>
            <a:ext cx="95012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0 Yekan" panose="00000400000000000000" pitchFamily="2" charset="-78"/>
              </a:rPr>
              <a:t>03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355086" y="5466196"/>
            <a:ext cx="6682621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5" name="Text 12"/>
          <p:cNvSpPr/>
          <p:nvPr/>
        </p:nvSpPr>
        <p:spPr>
          <a:xfrm>
            <a:off x="12849106" y="5544182"/>
            <a:ext cx="1188601" cy="148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فصل‌های پیشرفته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355086" y="5749684"/>
            <a:ext cx="668262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تحلیل داده، پروژه، نوآوری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165062" y="5319987"/>
            <a:ext cx="95012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0 Yekan" panose="00000400000000000000" pitchFamily="2" charset="-78"/>
              </a:rPr>
              <a:t>04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577453" y="5466196"/>
            <a:ext cx="6682621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9" name="Text 16"/>
          <p:cNvSpPr/>
          <p:nvPr/>
        </p:nvSpPr>
        <p:spPr>
          <a:xfrm>
            <a:off x="6071473" y="5544182"/>
            <a:ext cx="1188601" cy="148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فصل پایانی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77453" y="5749684"/>
            <a:ext cx="6682621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ساخت یک سازمان هوش مصنوعی‌محور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2611457" y="6115563"/>
            <a:ext cx="1426250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هدف من این بوده که: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577453" y="6521804"/>
            <a:ext cx="6614160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✨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هر فصل یک ابزار کاربردی باشد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577453" y="6759453"/>
            <a:ext cx="6614160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✨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هر تکنیک یک مسیر درآمدزایی باشد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431167" y="6521804"/>
            <a:ext cx="6614160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✨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هر پرامپت یک قدم به رشد فردی یا سازمانی باشد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431167" y="6759453"/>
            <a:ext cx="6614160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1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✨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در نهایت، خواننده احساس کند یک تیم ۱۰ نفره را در اختیار دارد</a:t>
            </a:r>
            <a:endParaRPr lang="en-US" sz="140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3771" y="1976438"/>
            <a:ext cx="84328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این کتاب برای چه کسانی نوشته شده است؟</a:t>
            </a:r>
            <a:endParaRPr lang="en-US" sz="3900" dirty="0">
              <a:cs typeface="0 Yekan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40477" y="2993350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55705" y="37374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مدیران سازمان‌ها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54421" y="4166711"/>
            <a:ext cx="4182189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صاحبان کسب‌وکار</a:t>
            </a:r>
            <a:endParaRPr lang="en-US" sz="1550" dirty="0">
              <a:cs typeface="0 Yekan" panose="00000400000000000000" pitchFamily="2" charset="-78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5193" y="2993350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64906" y="3737491"/>
            <a:ext cx="27964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افراد علاقه‌مند به درآمد دلاری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5979018" y="4166711"/>
            <a:ext cx="4182308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تریدرهای حرفه‌ای و تازه‌کار</a:t>
            </a:r>
            <a:endParaRPr lang="en-US" sz="1550" dirty="0">
              <a:cs typeface="0 Yekan" panose="00000400000000000000" pitchFamily="2" charset="-78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9965" y="2993350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06109" y="3737491"/>
            <a:ext cx="27699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دانشجویان MBA </a:t>
            </a:r>
            <a:r>
              <a:rPr lang="fa-IR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و DBA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4166711"/>
            <a:ext cx="4182308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استارتاپ‌ها و تیم‌های نوآور</a:t>
            </a:r>
            <a:endParaRPr lang="en-US" sz="1550" dirty="0">
              <a:cs typeface="0 Yekan" panose="00000400000000000000" pitchFamily="2" charset="-78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193" y="4888706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979018" y="5632847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برنامه‌نویسان، طراحان و تولیدکنندگان محتوا</a:t>
            </a:r>
            <a:endParaRPr lang="en-US" sz="1950" dirty="0">
              <a:cs typeface="0 Yekan" panose="00000400000000000000" pitchFamily="2" charset="-78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9965" y="4888706"/>
            <a:ext cx="496133" cy="49613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93790" y="5632847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و هر ایرانی که می‌خواهد در این شرایط اقتصادی، مزیت رقابتی بسازد</a:t>
            </a:r>
            <a:endParaRPr lang="en-US" sz="195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83199" y="668298"/>
            <a:ext cx="5469731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چرا پرامپت‌نویسی برای </a:t>
            </a:r>
            <a:r>
              <a:rPr lang="en-US" sz="25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ایران</a:t>
            </a: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25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حیاتی</a:t>
            </a: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‌</a:t>
            </a:r>
            <a:r>
              <a:rPr lang="fa-IR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25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تر</a:t>
            </a: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است؟</a:t>
            </a:r>
            <a:endParaRPr lang="en-US" sz="2500" dirty="0">
              <a:cs typeface="0 Yekan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264920"/>
            <a:ext cx="6459141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 شرایطی که: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1667828"/>
            <a:ext cx="6459141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❌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هزینه نیروی انسانی بالاست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1927027"/>
            <a:ext cx="6459141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❌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قیمت ابزارهای خارجی گران است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2186226"/>
            <a:ext cx="6459141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❌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امکان سفر و همکاری خارجی محدود است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2445425"/>
            <a:ext cx="6459141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600"/>
              </a:lnSpc>
              <a:buSzPct val="100000"/>
              <a:buChar char="•"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❌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فرصت‌های سنتی محدود شده‌اند</a:t>
            </a:r>
            <a:endParaRPr lang="en-US" sz="1400" dirty="0">
              <a:cs typeface="0 Yekan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07700" y="2895508"/>
            <a:ext cx="3745230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00"/>
              </a:lnSpc>
              <a:buNone/>
            </a:pPr>
            <a:r>
              <a:rPr lang="en-US" sz="14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تنها راه بقا و جهش اقتصادی برای ما این است که:</a:t>
            </a:r>
            <a:endParaRPr lang="en-US" sz="1400" dirty="0">
              <a:cs typeface="0 Yekan" panose="00000400000000000000" pitchFamily="2" charset="-78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69" y="3394595"/>
            <a:ext cx="644962" cy="77402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93790" y="3523540"/>
            <a:ext cx="568523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با هوش مصنوعی تیم‌سازی کنیم</a:t>
            </a:r>
            <a:endParaRPr lang="en-US" sz="1400" dirty="0">
              <a:cs typeface="0 Yekan" panose="00000400000000000000" pitchFamily="2" charset="-78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69" y="4168620"/>
            <a:ext cx="644962" cy="77402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4297565"/>
            <a:ext cx="568523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با اتوماسیون هزینه‌ها را کاهش دهیم</a:t>
            </a:r>
            <a:endParaRPr lang="en-US" sz="1400" dirty="0">
              <a:cs typeface="0 Yekan" panose="00000400000000000000" pitchFamily="2" charset="-78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969" y="4942646"/>
            <a:ext cx="644962" cy="7740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93790" y="5071590"/>
            <a:ext cx="568523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با تحلیل داده تصمیمات دقیق‌تر بگیریم</a:t>
            </a:r>
            <a:endParaRPr lang="en-US" sz="1400" dirty="0">
              <a:cs typeface="0 Yekan" panose="00000400000000000000" pitchFamily="2" charset="-78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969" y="5716671"/>
            <a:ext cx="644962" cy="77402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93790" y="5845616"/>
            <a:ext cx="568523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با </a:t>
            </a:r>
            <a:r>
              <a:rPr lang="en-US" sz="1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خلاقیت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AI </a:t>
            </a:r>
            <a:r>
              <a:rPr lang="fa-IR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محصولات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جدید بسازیم</a:t>
            </a:r>
            <a:endParaRPr lang="en-US" sz="1400" dirty="0">
              <a:cs typeface="0 Yekan" panose="00000400000000000000" pitchFamily="2" charset="-78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969" y="6490696"/>
            <a:ext cx="644962" cy="774025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93790" y="6619641"/>
            <a:ext cx="568523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✅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و با مهندسی پرامپت، بهترین خروجی را از مدل‌ها بگیریم</a:t>
            </a:r>
            <a:endParaRPr lang="en-US" sz="140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596932" y="462439"/>
            <a:ext cx="1362670" cy="170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b="1" dirty="0">
                <a:solidFill>
                  <a:srgbClr val="19224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پیام نهایی</a:t>
            </a:r>
            <a:endParaRPr lang="en-US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9453205" y="796290"/>
            <a:ext cx="4506397" cy="470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امید من برای خواننده این کتاب</a:t>
            </a:r>
            <a:endParaRPr lang="en-US" sz="2950" dirty="0">
              <a:cs typeface="0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0798" y="1429822"/>
            <a:ext cx="13288804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امید من این است که: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369731" y="1770578"/>
            <a:ext cx="6589871" cy="843439"/>
          </a:xfrm>
          <a:prstGeom prst="roundRect">
            <a:avLst>
              <a:gd name="adj" fmla="val 542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3516094" y="1887141"/>
            <a:ext cx="326946" cy="326946"/>
          </a:xfrm>
          <a:prstGeom prst="roundRect">
            <a:avLst>
              <a:gd name="adj" fmla="val 27965125"/>
            </a:avLst>
          </a:prstGeom>
          <a:solidFill>
            <a:srgbClr val="26A688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5986" y="1976914"/>
            <a:ext cx="147161" cy="14716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486293" y="2323028"/>
            <a:ext cx="6356747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این کتاب برای مدیر، کارآفرین یا دانشجویی که سرگردان است مسیر روشن شود.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70798" y="1770578"/>
            <a:ext cx="6589990" cy="843439"/>
          </a:xfrm>
          <a:prstGeom prst="roundRect">
            <a:avLst>
              <a:gd name="adj" fmla="val 542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817281" y="1887141"/>
            <a:ext cx="326946" cy="326946"/>
          </a:xfrm>
          <a:prstGeom prst="roundRect">
            <a:avLst>
              <a:gd name="adj" fmla="val 27965125"/>
            </a:avLst>
          </a:prstGeom>
          <a:solidFill>
            <a:srgbClr val="26A688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7173" y="1976914"/>
            <a:ext cx="147161" cy="14716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87360" y="2323028"/>
            <a:ext cx="635686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برای سازمانی که زیر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بار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هزینه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‌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ها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خم شده درهای جدید باز شود.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369731" y="2722959"/>
            <a:ext cx="6589871" cy="843439"/>
          </a:xfrm>
          <a:prstGeom prst="roundRect">
            <a:avLst>
              <a:gd name="adj" fmla="val 542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3516094" y="2839522"/>
            <a:ext cx="326946" cy="326946"/>
          </a:xfrm>
          <a:prstGeom prst="roundRect">
            <a:avLst>
              <a:gd name="adj" fmla="val 27965125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05986" y="2929295"/>
            <a:ext cx="147161" cy="14716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486293" y="3275409"/>
            <a:ext cx="6356747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برای تیمی که ایده‌هایش اجرا نمی‌شود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یک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AI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اجرا‌کننده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ساخته شود.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670798" y="2722959"/>
            <a:ext cx="6589990" cy="843439"/>
          </a:xfrm>
          <a:prstGeom prst="roundRect">
            <a:avLst>
              <a:gd name="adj" fmla="val 542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6817281" y="2839522"/>
            <a:ext cx="326946" cy="326946"/>
          </a:xfrm>
          <a:prstGeom prst="roundRect">
            <a:avLst>
              <a:gd name="adj" fmla="val 27965125"/>
            </a:avLst>
          </a:prstGeom>
          <a:solidFill>
            <a:srgbClr val="26A688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7173" y="2929295"/>
            <a:ext cx="147161" cy="14716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87360" y="3275409"/>
            <a:ext cx="635686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برای فردی که دنبال درآمد بیشتر است ده‌ها مسیر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جدید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گشوده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شود.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12160925" y="3852505"/>
            <a:ext cx="1635204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و مهم‌تر از همه: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70798" y="4220289"/>
            <a:ext cx="13125331" cy="225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🌱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ایرانی که امروز در شرایط سخت اقتصادی است، در آینده با قدرت دانش و فناوری،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از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کشورهای پیشرو در جهان باشد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13944362" y="3689032"/>
            <a:ext cx="15240" cy="879634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24" name="Shape 18"/>
          <p:cNvSpPr/>
          <p:nvPr/>
        </p:nvSpPr>
        <p:spPr>
          <a:xfrm>
            <a:off x="670798" y="4745702"/>
            <a:ext cx="13288804" cy="21193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25" name="Text 19"/>
          <p:cNvSpPr/>
          <p:nvPr/>
        </p:nvSpPr>
        <p:spPr>
          <a:xfrm>
            <a:off x="11779210" y="4930259"/>
            <a:ext cx="2180392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و در پایان…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670798" y="5366147"/>
            <a:ext cx="13288804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دعوتی است برای اینکه: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12581692" y="5805130"/>
            <a:ext cx="1362670" cy="177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✅</a:t>
            </a: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مثل گذشته فکر نکنیم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8" name="Text 22"/>
          <p:cNvSpPr/>
          <p:nvPr/>
        </p:nvSpPr>
        <p:spPr>
          <a:xfrm>
            <a:off x="7995880" y="5815846"/>
            <a:ext cx="1362670" cy="177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✅</a:t>
            </a: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مثل گذشته کار نکنیم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3470195" y="5804018"/>
            <a:ext cx="1483043" cy="177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✅</a:t>
            </a: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و </a:t>
            </a:r>
            <a:r>
              <a:rPr lang="en-US" sz="16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مثل</a:t>
            </a:r>
            <a:r>
              <a:rPr lang="en-US" sz="16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گذشته اداره نکنیم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670798" y="6225421"/>
            <a:ext cx="13288804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ما باید سازمان‌ها، مدل‌های درآمد، شیوه مدیریت و حتی نحوه فکر کردن‌مان را دوباره اختراع کنیم.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670798" y="6566178"/>
            <a:ext cx="13288804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 کتاب ابزار </a:t>
            </a:r>
            <a:r>
              <a:rPr lang="en-US" sz="16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این</a:t>
            </a:r>
            <a:r>
              <a:rPr lang="en-US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sz="16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اختراع</a:t>
            </a:r>
            <a:r>
              <a:rPr lang="en-US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دوباره</a:t>
            </a:r>
            <a:r>
              <a:rPr lang="fa-IR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 </a:t>
            </a:r>
            <a:r>
              <a:rPr lang="en-US" sz="16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را</a:t>
            </a:r>
            <a:r>
              <a:rPr lang="en-US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در اختیار شما قرار می‌دهد.</a:t>
            </a:r>
            <a:endParaRPr lang="en-US" sz="1600" dirty="0">
              <a:cs typeface="0 Yekan" panose="00000400000000000000" pitchFamily="2" charset="-78"/>
            </a:endParaRPr>
          </a:p>
        </p:txBody>
      </p:sp>
      <p:sp>
        <p:nvSpPr>
          <p:cNvPr id="32" name="Shape 26"/>
          <p:cNvSpPr/>
          <p:nvPr/>
        </p:nvSpPr>
        <p:spPr>
          <a:xfrm>
            <a:off x="670798" y="6961336"/>
            <a:ext cx="13288804" cy="21193"/>
          </a:xfrm>
          <a:prstGeom prst="rect">
            <a:avLst/>
          </a:prstGeom>
          <a:solidFill>
            <a:srgbClr val="333F70">
              <a:alpha val="50000"/>
            </a:srgbClr>
          </a:solidFill>
          <a:ln/>
        </p:spPr>
      </p:sp>
      <p:sp>
        <p:nvSpPr>
          <p:cNvPr id="33" name="Text 27"/>
          <p:cNvSpPr/>
          <p:nvPr/>
        </p:nvSpPr>
        <p:spPr>
          <a:xfrm>
            <a:off x="670798" y="7105055"/>
            <a:ext cx="13288804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7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نوشته: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سید امیر </a:t>
            </a:r>
            <a:r>
              <a:rPr lang="en-US" sz="16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بابک</a:t>
            </a:r>
            <a:r>
              <a:rPr lang="en-US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sz="16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تیموریان</a:t>
            </a:r>
            <a:r>
              <a:rPr lang="fa-IR" sz="16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-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تهران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-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۱۴۰</a:t>
            </a:r>
            <a:r>
              <a:rPr lang="fa-IR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4- </a:t>
            </a:r>
            <a:r>
              <a:rPr lang="en-US" sz="1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برای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آینده‌ای که با دستان خودمان می‌سازیم. </a:t>
            </a:r>
            <a:r>
              <a:rPr lang="en-US" sz="16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✨</a:t>
            </a:r>
            <a:endParaRPr lang="en-US" sz="1600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74800" y="2037040"/>
            <a:ext cx="4961811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🟪</a:t>
            </a: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پیش‌گفتار</a:t>
            </a:r>
            <a:endParaRPr lang="en-US" sz="3900" dirty="0">
              <a:cs typeface="0 Yekan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9781342" y="2759273"/>
            <a:ext cx="405526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fa-IR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"</a:t>
            </a:r>
            <a:r>
              <a:rPr lang="en-US" sz="31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زبانِ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انسان، </a:t>
            </a:r>
            <a:r>
              <a:rPr lang="en-US" sz="31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ابزارِ</a:t>
            </a:r>
            <a:r>
              <a:rPr lang="en-US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 </a:t>
            </a:r>
            <a:r>
              <a:rPr lang="en-US" sz="31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هوش</a:t>
            </a:r>
            <a:r>
              <a:rPr lang="fa-IR" sz="3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0 Yekan" panose="00000400000000000000" pitchFamily="2" charset="-78"/>
              </a:rPr>
              <a:t>"</a:t>
            </a:r>
            <a:endParaRPr lang="en-US" sz="3100" dirty="0">
              <a:cs typeface="0 Yekan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553063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 قرن بیست‌ویکم، هوش مصنوعی دیگر یک فناوری نیست — یک </a:t>
            </a:r>
            <a:r>
              <a:rPr lang="en-US" sz="19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زبان جدید</a:t>
            </a:r>
            <a:r>
              <a:rPr lang="en-US" sz="19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است. زبانی میان انسان و ماشین، میان فکر و داده، میان تخیل و الگوریتم. و مهندسی پرامپت، دستور زبان این جهان تازه است.</a:t>
            </a:r>
            <a:endParaRPr lang="en-US" sz="1950" dirty="0">
              <a:cs typeface="0 Yekan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793456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وقتی انسان آموخت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چگونه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</a:t>
            </a:r>
            <a:r>
              <a:rPr lang="fa-IR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ماشین "دقیق حرف بزند"، ماشین هم آموخت چگونه به انسان "هوشمند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پاسخ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دهد</a:t>
            </a:r>
            <a:r>
              <a:rPr lang="fa-IR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"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.</a:t>
            </a:r>
            <a:endParaRPr lang="en-US" dirty="0">
              <a:cs typeface="0 Yekan" panose="00000400000000000000" pitchFamily="2" charset="-78"/>
            </a:endParaRPr>
          </a:p>
        </p:txBody>
      </p:sp>
      <p:sp>
        <p:nvSpPr>
          <p:cNvPr id="6" name="Shape 4"/>
          <p:cNvSpPr/>
          <p:nvPr/>
        </p:nvSpPr>
        <p:spPr>
          <a:xfrm>
            <a:off x="13813750" y="4570214"/>
            <a:ext cx="22860" cy="764024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55574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در این کتاب، ما یاد می‌گیریم نه فقط چگونه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از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ChatGPT </a:t>
            </a:r>
            <a:r>
              <a:rPr lang="fa-IR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یا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Claude </a:t>
            </a:r>
            <a:r>
              <a:rPr lang="fa-IR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یا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Gemini </a:t>
            </a:r>
            <a:r>
              <a:rPr lang="fa-IR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استفاده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کنیم، بلکه چگونه </a:t>
            </a:r>
            <a:r>
              <a:rPr lang="en-US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با آن‌ها </a:t>
            </a:r>
            <a:r>
              <a:rPr lang="en-US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فکر</a:t>
            </a:r>
            <a:r>
              <a:rPr lang="en-US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کنیم</a:t>
            </a:r>
            <a:r>
              <a:rPr lang="en-US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.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endParaRPr lang="fa-IR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0 Yekan" panose="00000400000000000000" pitchFamily="2" charset="-78"/>
            </a:endParaRPr>
          </a:p>
          <a:p>
            <a:pPr marL="0" indent="0" algn="r" rtl="1">
              <a:lnSpc>
                <a:spcPts val="2500"/>
              </a:lnSpc>
              <a:buNone/>
            </a:pP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چگونه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به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جای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مصرف‌کننده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0 Yekan" panose="00000400000000000000" pitchFamily="2" charset="-78"/>
              </a:rPr>
              <a:t> هوش مصنوعی، طراح آن شویم.</a:t>
            </a:r>
            <a:endParaRPr lang="en-US" dirty="0">
              <a:cs typeface="0 Yekan" panose="000004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1723</Words>
  <Application>Microsoft Office PowerPoint</Application>
  <PresentationFormat>Custom</PresentationFormat>
  <Paragraphs>212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Unbounded Bold</vt:lpstr>
      <vt:lpstr>Unbounded Light</vt:lpstr>
      <vt:lpstr>Open Sans</vt:lpstr>
      <vt:lpstr>Arial</vt:lpstr>
      <vt:lpstr>0 Yekan</vt:lpstr>
      <vt:lpstr>Consolas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AGN</dc:creator>
  <cp:lastModifiedBy>AGN</cp:lastModifiedBy>
  <cp:revision>30</cp:revision>
  <dcterms:created xsi:type="dcterms:W3CDTF">2025-11-02T22:56:53Z</dcterms:created>
  <dcterms:modified xsi:type="dcterms:W3CDTF">2025-11-22T11:53:23Z</dcterms:modified>
</cp:coreProperties>
</file>