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5" r:id="rId3"/>
    <p:sldId id="267" r:id="rId4"/>
    <p:sldId id="261" r:id="rId5"/>
    <p:sldId id="268" r:id="rId6"/>
    <p:sldId id="271" r:id="rId7"/>
    <p:sldId id="265" r:id="rId8"/>
    <p:sldId id="277" r:id="rId9"/>
    <p:sldId id="278" r:id="rId10"/>
    <p:sldId id="272" r:id="rId11"/>
    <p:sldId id="273" r:id="rId12"/>
    <p:sldId id="274" r:id="rId13"/>
    <p:sldId id="28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77F"/>
    <a:srgbClr val="E9EDEE"/>
    <a:srgbClr val="DFCCAF"/>
    <a:srgbClr val="E7EBEC"/>
    <a:srgbClr val="F0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6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A61AB-2406-4783-ABBF-78D538B3C327}" type="doc">
      <dgm:prSet loTypeId="urn:microsoft.com/office/officeart/2005/8/layout/hProcess9" loCatId="process" qsTypeId="urn:microsoft.com/office/officeart/2005/8/quickstyle/simple1" qsCatId="simple" csTypeId="urn:microsoft.com/office/officeart/2005/8/colors/accent1_2" csCatId="accent1" phldr="1"/>
      <dgm:spPr/>
    </dgm:pt>
    <dgm:pt modelId="{806781DF-247A-4380-AE74-752EAD693BBE}">
      <dgm:prSet phldrT="[Text]"/>
      <dgm:spPr>
        <a:solidFill>
          <a:srgbClr val="002060"/>
        </a:solidFill>
      </dgm:spPr>
      <dgm:t>
        <a:bodyPr/>
        <a:lstStyle/>
        <a:p>
          <a:r>
            <a:rPr lang="fa-IR" dirty="0">
              <a:cs typeface="B Zar" panose="00000400000000000000" pitchFamily="2" charset="-78"/>
            </a:rPr>
            <a:t>شکاف دیجیتال</a:t>
          </a:r>
          <a:endParaRPr lang="en-US" dirty="0">
            <a:cs typeface="B Zar" panose="00000400000000000000" pitchFamily="2" charset="-78"/>
          </a:endParaRPr>
        </a:p>
      </dgm:t>
    </dgm:pt>
    <dgm:pt modelId="{6076161D-DE81-468F-B4C5-067B91EF3679}" type="parTrans" cxnId="{E0CB3A99-6256-4AB1-A502-BE0BF3FCD465}">
      <dgm:prSet/>
      <dgm:spPr/>
      <dgm:t>
        <a:bodyPr/>
        <a:lstStyle/>
        <a:p>
          <a:endParaRPr lang="en-US"/>
        </a:p>
      </dgm:t>
    </dgm:pt>
    <dgm:pt modelId="{D497C7AF-D908-40B8-96FC-4D1E6EFDCBCA}" type="sibTrans" cxnId="{E0CB3A99-6256-4AB1-A502-BE0BF3FCD465}">
      <dgm:prSet/>
      <dgm:spPr/>
      <dgm:t>
        <a:bodyPr/>
        <a:lstStyle/>
        <a:p>
          <a:endParaRPr lang="en-US"/>
        </a:p>
      </dgm:t>
    </dgm:pt>
    <dgm:pt modelId="{3CB8F8DC-7840-441A-8914-85979472FA07}">
      <dgm:prSet phldrT="[Text]"/>
      <dgm:spPr>
        <a:solidFill>
          <a:srgbClr val="002060"/>
        </a:solidFill>
      </dgm:spPr>
      <dgm:t>
        <a:bodyPr/>
        <a:lstStyle/>
        <a:p>
          <a:r>
            <a:rPr lang="fa-IR" dirty="0">
              <a:cs typeface="B Zar" panose="00000400000000000000" pitchFamily="2" charset="-78"/>
            </a:rPr>
            <a:t>شکاف هوش مصنوعی</a:t>
          </a:r>
          <a:endParaRPr lang="en-US" dirty="0">
            <a:cs typeface="B Zar" panose="00000400000000000000" pitchFamily="2" charset="-78"/>
          </a:endParaRPr>
        </a:p>
      </dgm:t>
    </dgm:pt>
    <dgm:pt modelId="{1CFA0DF3-65A8-46F8-ADC8-B73C10F3F5C9}" type="parTrans" cxnId="{2990ADE0-8096-45FA-BE6A-1594D7232844}">
      <dgm:prSet/>
      <dgm:spPr/>
      <dgm:t>
        <a:bodyPr/>
        <a:lstStyle/>
        <a:p>
          <a:endParaRPr lang="en-US"/>
        </a:p>
      </dgm:t>
    </dgm:pt>
    <dgm:pt modelId="{A4EAEABE-3ED4-46A8-B76D-9CAE8F212EBF}" type="sibTrans" cxnId="{2990ADE0-8096-45FA-BE6A-1594D7232844}">
      <dgm:prSet/>
      <dgm:spPr/>
      <dgm:t>
        <a:bodyPr/>
        <a:lstStyle/>
        <a:p>
          <a:endParaRPr lang="en-US"/>
        </a:p>
      </dgm:t>
    </dgm:pt>
    <dgm:pt modelId="{0E4AD1C5-B055-4E01-9507-3F1ED57A265C}" type="pres">
      <dgm:prSet presAssocID="{94CA61AB-2406-4783-ABBF-78D538B3C327}" presName="CompostProcess" presStyleCnt="0">
        <dgm:presLayoutVars>
          <dgm:dir/>
          <dgm:resizeHandles val="exact"/>
        </dgm:presLayoutVars>
      </dgm:prSet>
      <dgm:spPr/>
    </dgm:pt>
    <dgm:pt modelId="{15FA6F24-5776-4E85-BD50-9D6B302BD4AB}" type="pres">
      <dgm:prSet presAssocID="{94CA61AB-2406-4783-ABBF-78D538B3C327}" presName="arrow" presStyleLbl="bgShp" presStyleIdx="0" presStyleCnt="1"/>
      <dgm:spPr/>
    </dgm:pt>
    <dgm:pt modelId="{80B240DC-95C5-44C0-A0D0-1488976AF4AD}" type="pres">
      <dgm:prSet presAssocID="{94CA61AB-2406-4783-ABBF-78D538B3C327}" presName="linearProcess" presStyleCnt="0"/>
      <dgm:spPr/>
    </dgm:pt>
    <dgm:pt modelId="{B8D85980-AEDD-421A-B72E-B438547D7F13}" type="pres">
      <dgm:prSet presAssocID="{806781DF-247A-4380-AE74-752EAD693BBE}" presName="textNode" presStyleLbl="node1" presStyleIdx="0" presStyleCnt="2">
        <dgm:presLayoutVars>
          <dgm:bulletEnabled val="1"/>
        </dgm:presLayoutVars>
      </dgm:prSet>
      <dgm:spPr/>
    </dgm:pt>
    <dgm:pt modelId="{8BA7487A-15A4-4D3B-8270-0DC80972E104}" type="pres">
      <dgm:prSet presAssocID="{D497C7AF-D908-40B8-96FC-4D1E6EFDCBCA}" presName="sibTrans" presStyleCnt="0"/>
      <dgm:spPr/>
    </dgm:pt>
    <dgm:pt modelId="{F02F9F97-8B32-4E94-82CA-15AA0B9769EF}" type="pres">
      <dgm:prSet presAssocID="{3CB8F8DC-7840-441A-8914-85979472FA07}" presName="textNode" presStyleLbl="node1" presStyleIdx="1" presStyleCnt="2">
        <dgm:presLayoutVars>
          <dgm:bulletEnabled val="1"/>
        </dgm:presLayoutVars>
      </dgm:prSet>
      <dgm:spPr/>
    </dgm:pt>
  </dgm:ptLst>
  <dgm:cxnLst>
    <dgm:cxn modelId="{4773C931-CA56-4EC2-AC37-EECC42ABB67D}" type="presOf" srcId="{806781DF-247A-4380-AE74-752EAD693BBE}" destId="{B8D85980-AEDD-421A-B72E-B438547D7F13}" srcOrd="0" destOrd="0" presId="urn:microsoft.com/office/officeart/2005/8/layout/hProcess9"/>
    <dgm:cxn modelId="{E0CB3A99-6256-4AB1-A502-BE0BF3FCD465}" srcId="{94CA61AB-2406-4783-ABBF-78D538B3C327}" destId="{806781DF-247A-4380-AE74-752EAD693BBE}" srcOrd="0" destOrd="0" parTransId="{6076161D-DE81-468F-B4C5-067B91EF3679}" sibTransId="{D497C7AF-D908-40B8-96FC-4D1E6EFDCBCA}"/>
    <dgm:cxn modelId="{9188C09E-2CF3-4C0F-AC23-E46F8878F84A}" type="presOf" srcId="{94CA61AB-2406-4783-ABBF-78D538B3C327}" destId="{0E4AD1C5-B055-4E01-9507-3F1ED57A265C}" srcOrd="0" destOrd="0" presId="urn:microsoft.com/office/officeart/2005/8/layout/hProcess9"/>
    <dgm:cxn modelId="{687FC1B2-65C8-4B4F-8F51-18E63F426433}" type="presOf" srcId="{3CB8F8DC-7840-441A-8914-85979472FA07}" destId="{F02F9F97-8B32-4E94-82CA-15AA0B9769EF}" srcOrd="0" destOrd="0" presId="urn:microsoft.com/office/officeart/2005/8/layout/hProcess9"/>
    <dgm:cxn modelId="{2990ADE0-8096-45FA-BE6A-1594D7232844}" srcId="{94CA61AB-2406-4783-ABBF-78D538B3C327}" destId="{3CB8F8DC-7840-441A-8914-85979472FA07}" srcOrd="1" destOrd="0" parTransId="{1CFA0DF3-65A8-46F8-ADC8-B73C10F3F5C9}" sibTransId="{A4EAEABE-3ED4-46A8-B76D-9CAE8F212EBF}"/>
    <dgm:cxn modelId="{4748EDAF-D587-4C0D-82E0-DF6A267A7823}" type="presParOf" srcId="{0E4AD1C5-B055-4E01-9507-3F1ED57A265C}" destId="{15FA6F24-5776-4E85-BD50-9D6B302BD4AB}" srcOrd="0" destOrd="0" presId="urn:microsoft.com/office/officeart/2005/8/layout/hProcess9"/>
    <dgm:cxn modelId="{0B3F44DD-9703-4E02-BA4B-461010DCFD56}" type="presParOf" srcId="{0E4AD1C5-B055-4E01-9507-3F1ED57A265C}" destId="{80B240DC-95C5-44C0-A0D0-1488976AF4AD}" srcOrd="1" destOrd="0" presId="urn:microsoft.com/office/officeart/2005/8/layout/hProcess9"/>
    <dgm:cxn modelId="{710E11F2-61DB-46E9-B733-2C2DFB8E0B5B}" type="presParOf" srcId="{80B240DC-95C5-44C0-A0D0-1488976AF4AD}" destId="{B8D85980-AEDD-421A-B72E-B438547D7F13}" srcOrd="0" destOrd="0" presId="urn:microsoft.com/office/officeart/2005/8/layout/hProcess9"/>
    <dgm:cxn modelId="{79388B1D-4D9C-4061-8299-E2989EFAC523}" type="presParOf" srcId="{80B240DC-95C5-44C0-A0D0-1488976AF4AD}" destId="{8BA7487A-15A4-4D3B-8270-0DC80972E104}" srcOrd="1" destOrd="0" presId="urn:microsoft.com/office/officeart/2005/8/layout/hProcess9"/>
    <dgm:cxn modelId="{D9C91667-C770-49BA-9498-DAF00AAF29CB}" type="presParOf" srcId="{80B240DC-95C5-44C0-A0D0-1488976AF4AD}" destId="{F02F9F97-8B32-4E94-82CA-15AA0B9769E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8DE2A-A923-41D2-99EF-9B29296512B3}" type="doc">
      <dgm:prSet loTypeId="urn:microsoft.com/office/officeart/2005/8/layout/equation1" loCatId="process" qsTypeId="urn:microsoft.com/office/officeart/2005/8/quickstyle/simple1" qsCatId="simple" csTypeId="urn:microsoft.com/office/officeart/2005/8/colors/accent1_2" csCatId="accent1" phldr="1"/>
      <dgm:spPr/>
    </dgm:pt>
    <dgm:pt modelId="{C686A1EB-B6B4-4035-BD74-AC7673E21018}" type="pres">
      <dgm:prSet presAssocID="{21F8DE2A-A923-41D2-99EF-9B29296512B3}" presName="linearFlow" presStyleCnt="0">
        <dgm:presLayoutVars>
          <dgm:dir/>
          <dgm:resizeHandles val="exact"/>
        </dgm:presLayoutVars>
      </dgm:prSet>
      <dgm:spPr/>
    </dgm:pt>
  </dgm:ptLst>
  <dgm:cxnLst>
    <dgm:cxn modelId="{2D94F1CA-B87A-4FE6-BE87-13EC5B2BEB66}" type="presOf" srcId="{21F8DE2A-A923-41D2-99EF-9B29296512B3}" destId="{C686A1EB-B6B4-4035-BD74-AC7673E21018}" srcOrd="0"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E9CBE6-EAEF-4EA3-A43F-778F8A11401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6230A5E0-7DBA-4E5D-8561-CBACF7A65A08}">
      <dgm:prSet phldrT="[Text]" custT="1"/>
      <dgm:spPr>
        <a:solidFill>
          <a:srgbClr val="C00000"/>
        </a:solidFill>
        <a:ln>
          <a:noFill/>
        </a:ln>
        <a:scene3d>
          <a:camera prst="orthographicFront"/>
          <a:lightRig rig="threePt" dir="t"/>
        </a:scene3d>
        <a:sp3d>
          <a:bevelT/>
        </a:sp3d>
      </dgm:spPr>
      <dgm:t>
        <a:bodyPr/>
        <a:lstStyle/>
        <a:p>
          <a:r>
            <a:rPr lang="fa-IR" sz="1600" dirty="0">
              <a:cs typeface="B Zar" panose="00000400000000000000" pitchFamily="2" charset="-78"/>
            </a:rPr>
            <a:t>محروم بودن از سرمایه‌گذاری خارجی به دلیل تحریم‌ها</a:t>
          </a:r>
          <a:endParaRPr lang="en-US" sz="1600" dirty="0">
            <a:cs typeface="B Zar" panose="00000400000000000000" pitchFamily="2" charset="-78"/>
          </a:endParaRPr>
        </a:p>
      </dgm:t>
    </dgm:pt>
    <dgm:pt modelId="{90CCC7D2-CD97-4F49-A044-ACBB144AEDDD}" type="parTrans" cxnId="{7FA30B11-D0AF-4D46-A7C1-AA7393546EF7}">
      <dgm:prSet/>
      <dgm:spPr/>
      <dgm:t>
        <a:bodyPr/>
        <a:lstStyle/>
        <a:p>
          <a:endParaRPr lang="en-US" sz="1600">
            <a:cs typeface="B Zar" panose="00000400000000000000" pitchFamily="2" charset="-78"/>
          </a:endParaRPr>
        </a:p>
      </dgm:t>
    </dgm:pt>
    <dgm:pt modelId="{93E19AC8-4920-44B4-BF10-4267466F6876}" type="sibTrans" cxnId="{7FA30B11-D0AF-4D46-A7C1-AA7393546EF7}">
      <dgm:prSet custT="1"/>
      <dgm:spPr>
        <a:solidFill>
          <a:srgbClr val="002060"/>
        </a:solidFill>
        <a:scene3d>
          <a:camera prst="orthographicFront"/>
          <a:lightRig rig="threePt" dir="t"/>
        </a:scene3d>
        <a:sp3d>
          <a:bevelT/>
        </a:sp3d>
      </dgm:spPr>
      <dgm:t>
        <a:bodyPr/>
        <a:lstStyle/>
        <a:p>
          <a:endParaRPr lang="en-US" sz="1600">
            <a:cs typeface="B Zar" panose="00000400000000000000" pitchFamily="2" charset="-78"/>
          </a:endParaRPr>
        </a:p>
      </dgm:t>
    </dgm:pt>
    <dgm:pt modelId="{C6E86A28-AAB6-4EE8-819B-E65DEBF26A33}">
      <dgm:prSet phldrT="[Text]" custT="1"/>
      <dgm:spPr>
        <a:solidFill>
          <a:srgbClr val="C00000"/>
        </a:solidFill>
        <a:ln>
          <a:noFill/>
        </a:ln>
        <a:scene3d>
          <a:camera prst="orthographicFront"/>
          <a:lightRig rig="threePt" dir="t"/>
        </a:scene3d>
        <a:sp3d>
          <a:bevelT/>
        </a:sp3d>
      </dgm:spPr>
      <dgm:t>
        <a:bodyPr/>
        <a:lstStyle/>
        <a:p>
          <a:r>
            <a:rPr lang="fa-IR" sz="1600" dirty="0">
              <a:solidFill>
                <a:schemeClr val="bg1"/>
              </a:solidFill>
              <a:cs typeface="B Zar" panose="00000400000000000000" pitchFamily="2" charset="-78"/>
            </a:rPr>
            <a:t>خارج بودن مسئله از اولویت‌های هزینه‌ای دولت به دلیل ناترازی‌ها</a:t>
          </a:r>
          <a:endParaRPr lang="en-US" sz="1600" dirty="0">
            <a:cs typeface="B Zar" panose="00000400000000000000" pitchFamily="2" charset="-78"/>
          </a:endParaRPr>
        </a:p>
      </dgm:t>
    </dgm:pt>
    <dgm:pt modelId="{5DD905C1-3666-4185-9F05-70AADDAB6FFC}" type="parTrans" cxnId="{7DE2F200-6B01-49E8-A0A7-EB89CEC9A306}">
      <dgm:prSet/>
      <dgm:spPr/>
      <dgm:t>
        <a:bodyPr/>
        <a:lstStyle/>
        <a:p>
          <a:endParaRPr lang="en-US" sz="1600">
            <a:cs typeface="B Zar" panose="00000400000000000000" pitchFamily="2" charset="-78"/>
          </a:endParaRPr>
        </a:p>
      </dgm:t>
    </dgm:pt>
    <dgm:pt modelId="{D79CD2F6-7E23-4EBA-AA36-634096BF966A}" type="sibTrans" cxnId="{7DE2F200-6B01-49E8-A0A7-EB89CEC9A306}">
      <dgm:prSet custT="1"/>
      <dgm:spPr>
        <a:solidFill>
          <a:srgbClr val="002060"/>
        </a:solidFill>
        <a:scene3d>
          <a:camera prst="orthographicFront"/>
          <a:lightRig rig="threePt" dir="t"/>
        </a:scene3d>
        <a:sp3d>
          <a:bevelT/>
        </a:sp3d>
      </dgm:spPr>
      <dgm:t>
        <a:bodyPr/>
        <a:lstStyle/>
        <a:p>
          <a:endParaRPr lang="en-US" sz="1600">
            <a:cs typeface="B Zar" panose="00000400000000000000" pitchFamily="2" charset="-78"/>
          </a:endParaRPr>
        </a:p>
      </dgm:t>
    </dgm:pt>
    <dgm:pt modelId="{78E5BCC3-668E-4C72-BF4A-FF8295E7B0CB}">
      <dgm:prSet phldrT="[Text]" custT="1"/>
      <dgm:spPr>
        <a:solidFill>
          <a:srgbClr val="C00000"/>
        </a:solidFill>
        <a:ln>
          <a:noFill/>
        </a:ln>
        <a:scene3d>
          <a:camera prst="orthographicFront"/>
          <a:lightRig rig="threePt" dir="t"/>
        </a:scene3d>
        <a:sp3d>
          <a:bevelT/>
        </a:sp3d>
      </dgm:spPr>
      <dgm:t>
        <a:bodyPr/>
        <a:lstStyle/>
        <a:p>
          <a:r>
            <a:rPr lang="fa-IR" sz="2000" dirty="0">
              <a:cs typeface="B Zar" panose="00000400000000000000" pitchFamily="2" charset="-78"/>
            </a:rPr>
            <a:t>ضرورت استفاده از ظرفیت‌های بخش خصوصی</a:t>
          </a:r>
          <a:endParaRPr lang="en-US" sz="2000" dirty="0">
            <a:cs typeface="B Zar" panose="00000400000000000000" pitchFamily="2" charset="-78"/>
          </a:endParaRPr>
        </a:p>
      </dgm:t>
    </dgm:pt>
    <dgm:pt modelId="{AD44B37C-B37D-4A97-94E5-B807750D4546}" type="parTrans" cxnId="{5182568A-3241-4FFD-B441-37C74CED24DF}">
      <dgm:prSet/>
      <dgm:spPr/>
      <dgm:t>
        <a:bodyPr/>
        <a:lstStyle/>
        <a:p>
          <a:endParaRPr lang="en-US" sz="1600">
            <a:cs typeface="B Zar" panose="00000400000000000000" pitchFamily="2" charset="-78"/>
          </a:endParaRPr>
        </a:p>
      </dgm:t>
    </dgm:pt>
    <dgm:pt modelId="{7C815EBA-FAA6-4D6D-9095-CCF1B1A4E3BB}" type="sibTrans" cxnId="{5182568A-3241-4FFD-B441-37C74CED24DF}">
      <dgm:prSet/>
      <dgm:spPr/>
      <dgm:t>
        <a:bodyPr/>
        <a:lstStyle/>
        <a:p>
          <a:endParaRPr lang="en-US" sz="1600">
            <a:cs typeface="B Zar" panose="00000400000000000000" pitchFamily="2" charset="-78"/>
          </a:endParaRPr>
        </a:p>
      </dgm:t>
    </dgm:pt>
    <dgm:pt modelId="{99F7987B-9C6F-40F0-B05B-397EE2097867}" type="pres">
      <dgm:prSet presAssocID="{1EE9CBE6-EAEF-4EA3-A43F-778F8A11401C}" presName="Name0" presStyleCnt="0">
        <dgm:presLayoutVars>
          <dgm:dir/>
          <dgm:resizeHandles val="exact"/>
        </dgm:presLayoutVars>
      </dgm:prSet>
      <dgm:spPr/>
    </dgm:pt>
    <dgm:pt modelId="{A122DC88-DF02-4097-BD1F-54FDC5586F87}" type="pres">
      <dgm:prSet presAssocID="{1EE9CBE6-EAEF-4EA3-A43F-778F8A11401C}" presName="vNodes" presStyleCnt="0"/>
      <dgm:spPr>
        <a:scene3d>
          <a:camera prst="orthographicFront"/>
          <a:lightRig rig="threePt" dir="t"/>
        </a:scene3d>
        <a:sp3d>
          <a:bevelT/>
        </a:sp3d>
      </dgm:spPr>
    </dgm:pt>
    <dgm:pt modelId="{219820DF-C076-4B55-86D6-5B416E63C7E7}" type="pres">
      <dgm:prSet presAssocID="{6230A5E0-7DBA-4E5D-8561-CBACF7A65A08}" presName="node" presStyleLbl="node1" presStyleIdx="0" presStyleCnt="3" custScaleX="180108" custScaleY="176514" custLinFactNeighborY="687">
        <dgm:presLayoutVars>
          <dgm:bulletEnabled val="1"/>
        </dgm:presLayoutVars>
      </dgm:prSet>
      <dgm:spPr/>
    </dgm:pt>
    <dgm:pt modelId="{3C7644CB-36B4-4F30-8BFB-A66AF88FAE36}" type="pres">
      <dgm:prSet presAssocID="{93E19AC8-4920-44B4-BF10-4267466F6876}" presName="spacerT" presStyleCnt="0"/>
      <dgm:spPr>
        <a:scene3d>
          <a:camera prst="orthographicFront"/>
          <a:lightRig rig="threePt" dir="t"/>
        </a:scene3d>
        <a:sp3d>
          <a:bevelT/>
        </a:sp3d>
      </dgm:spPr>
    </dgm:pt>
    <dgm:pt modelId="{FE36F2F6-0CFB-46F7-8DA0-572A258C23CF}" type="pres">
      <dgm:prSet presAssocID="{93E19AC8-4920-44B4-BF10-4267466F6876}" presName="sibTrans" presStyleLbl="sibTrans2D1" presStyleIdx="0" presStyleCnt="2"/>
      <dgm:spPr/>
    </dgm:pt>
    <dgm:pt modelId="{F64E9303-28B8-459F-9426-0C9C2DB65CB6}" type="pres">
      <dgm:prSet presAssocID="{93E19AC8-4920-44B4-BF10-4267466F6876}" presName="spacerB" presStyleCnt="0"/>
      <dgm:spPr>
        <a:scene3d>
          <a:camera prst="orthographicFront"/>
          <a:lightRig rig="threePt" dir="t"/>
        </a:scene3d>
        <a:sp3d>
          <a:bevelT/>
        </a:sp3d>
      </dgm:spPr>
    </dgm:pt>
    <dgm:pt modelId="{1FEFE60B-4FD6-4148-A3B9-F0AD5C1033EF}" type="pres">
      <dgm:prSet presAssocID="{C6E86A28-AAB6-4EE8-819B-E65DEBF26A33}" presName="node" presStyleLbl="node1" presStyleIdx="1" presStyleCnt="3" custScaleX="192271" custScaleY="185054" custLinFactNeighborY="687">
        <dgm:presLayoutVars>
          <dgm:bulletEnabled val="1"/>
        </dgm:presLayoutVars>
      </dgm:prSet>
      <dgm:spPr/>
    </dgm:pt>
    <dgm:pt modelId="{492E43B6-4FE3-4043-9C36-D1962A815CA4}" type="pres">
      <dgm:prSet presAssocID="{1EE9CBE6-EAEF-4EA3-A43F-778F8A11401C}" presName="sibTransLast" presStyleLbl="sibTrans2D1" presStyleIdx="1" presStyleCnt="2" custScaleX="132791" custLinFactNeighborX="-13967" custLinFactNeighborY="-14677"/>
      <dgm:spPr/>
    </dgm:pt>
    <dgm:pt modelId="{90589C40-24AD-4831-BCDD-48220AFB86E1}" type="pres">
      <dgm:prSet presAssocID="{1EE9CBE6-EAEF-4EA3-A43F-778F8A11401C}" presName="connectorText" presStyleLbl="sibTrans2D1" presStyleIdx="1" presStyleCnt="2"/>
      <dgm:spPr/>
    </dgm:pt>
    <dgm:pt modelId="{464DD758-C328-4872-850B-D4B4A053D687}" type="pres">
      <dgm:prSet presAssocID="{1EE9CBE6-EAEF-4EA3-A43F-778F8A11401C}" presName="lastNode" presStyleLbl="node1" presStyleIdx="2" presStyleCnt="3" custScaleX="109591" custScaleY="105240" custLinFactX="65798" custLinFactNeighborX="100000" custLinFactNeighborY="28">
        <dgm:presLayoutVars>
          <dgm:bulletEnabled val="1"/>
        </dgm:presLayoutVars>
      </dgm:prSet>
      <dgm:spPr/>
    </dgm:pt>
  </dgm:ptLst>
  <dgm:cxnLst>
    <dgm:cxn modelId="{7DE2F200-6B01-49E8-A0A7-EB89CEC9A306}" srcId="{1EE9CBE6-EAEF-4EA3-A43F-778F8A11401C}" destId="{C6E86A28-AAB6-4EE8-819B-E65DEBF26A33}" srcOrd="1" destOrd="0" parTransId="{5DD905C1-3666-4185-9F05-70AADDAB6FFC}" sibTransId="{D79CD2F6-7E23-4EBA-AA36-634096BF966A}"/>
    <dgm:cxn modelId="{7FA30B11-D0AF-4D46-A7C1-AA7393546EF7}" srcId="{1EE9CBE6-EAEF-4EA3-A43F-778F8A11401C}" destId="{6230A5E0-7DBA-4E5D-8561-CBACF7A65A08}" srcOrd="0" destOrd="0" parTransId="{90CCC7D2-CD97-4F49-A044-ACBB144AEDDD}" sibTransId="{93E19AC8-4920-44B4-BF10-4267466F6876}"/>
    <dgm:cxn modelId="{A44D7F14-CE16-4F52-9E61-A09E876D74C7}" type="presOf" srcId="{93E19AC8-4920-44B4-BF10-4267466F6876}" destId="{FE36F2F6-0CFB-46F7-8DA0-572A258C23CF}" srcOrd="0" destOrd="0" presId="urn:microsoft.com/office/officeart/2005/8/layout/equation2"/>
    <dgm:cxn modelId="{571C1B5E-BBE9-4E4B-BA1D-7099EAE46629}" type="presOf" srcId="{1EE9CBE6-EAEF-4EA3-A43F-778F8A11401C}" destId="{99F7987B-9C6F-40F0-B05B-397EE2097867}" srcOrd="0" destOrd="0" presId="urn:microsoft.com/office/officeart/2005/8/layout/equation2"/>
    <dgm:cxn modelId="{CDEF5670-CE24-40B8-8508-008C6F18CE79}" type="presOf" srcId="{6230A5E0-7DBA-4E5D-8561-CBACF7A65A08}" destId="{219820DF-C076-4B55-86D6-5B416E63C7E7}" srcOrd="0" destOrd="0" presId="urn:microsoft.com/office/officeart/2005/8/layout/equation2"/>
    <dgm:cxn modelId="{594CBF79-31DA-4CF8-B90F-40822F1F6CE4}" type="presOf" srcId="{D79CD2F6-7E23-4EBA-AA36-634096BF966A}" destId="{492E43B6-4FE3-4043-9C36-D1962A815CA4}" srcOrd="0" destOrd="0" presId="urn:microsoft.com/office/officeart/2005/8/layout/equation2"/>
    <dgm:cxn modelId="{1630587A-2449-4186-9768-0D8CDA0B178E}" type="presOf" srcId="{C6E86A28-AAB6-4EE8-819B-E65DEBF26A33}" destId="{1FEFE60B-4FD6-4148-A3B9-F0AD5C1033EF}" srcOrd="0" destOrd="0" presId="urn:microsoft.com/office/officeart/2005/8/layout/equation2"/>
    <dgm:cxn modelId="{98E6E785-CCEE-479D-981E-CB57BA90FDCC}" type="presOf" srcId="{D79CD2F6-7E23-4EBA-AA36-634096BF966A}" destId="{90589C40-24AD-4831-BCDD-48220AFB86E1}" srcOrd="1" destOrd="0" presId="urn:microsoft.com/office/officeart/2005/8/layout/equation2"/>
    <dgm:cxn modelId="{5182568A-3241-4FFD-B441-37C74CED24DF}" srcId="{1EE9CBE6-EAEF-4EA3-A43F-778F8A11401C}" destId="{78E5BCC3-668E-4C72-BF4A-FF8295E7B0CB}" srcOrd="2" destOrd="0" parTransId="{AD44B37C-B37D-4A97-94E5-B807750D4546}" sibTransId="{7C815EBA-FAA6-4D6D-9095-CCF1B1A4E3BB}"/>
    <dgm:cxn modelId="{6F4DD79F-B083-40FC-B873-815391EDB9EF}" type="presOf" srcId="{78E5BCC3-668E-4C72-BF4A-FF8295E7B0CB}" destId="{464DD758-C328-4872-850B-D4B4A053D687}" srcOrd="0" destOrd="0" presId="urn:microsoft.com/office/officeart/2005/8/layout/equation2"/>
    <dgm:cxn modelId="{D97353B1-970D-4F7C-A1F0-CB38ECACA04F}" type="presParOf" srcId="{99F7987B-9C6F-40F0-B05B-397EE2097867}" destId="{A122DC88-DF02-4097-BD1F-54FDC5586F87}" srcOrd="0" destOrd="0" presId="urn:microsoft.com/office/officeart/2005/8/layout/equation2"/>
    <dgm:cxn modelId="{96526D52-DA2D-4275-A3FD-570E7D59EF60}" type="presParOf" srcId="{A122DC88-DF02-4097-BD1F-54FDC5586F87}" destId="{219820DF-C076-4B55-86D6-5B416E63C7E7}" srcOrd="0" destOrd="0" presId="urn:microsoft.com/office/officeart/2005/8/layout/equation2"/>
    <dgm:cxn modelId="{5CCA89B5-B20C-446B-9C8A-84FA31CECF2A}" type="presParOf" srcId="{A122DC88-DF02-4097-BD1F-54FDC5586F87}" destId="{3C7644CB-36B4-4F30-8BFB-A66AF88FAE36}" srcOrd="1" destOrd="0" presId="urn:microsoft.com/office/officeart/2005/8/layout/equation2"/>
    <dgm:cxn modelId="{0A5AC251-799A-49BA-8B66-1B98C1F20BDB}" type="presParOf" srcId="{A122DC88-DF02-4097-BD1F-54FDC5586F87}" destId="{FE36F2F6-0CFB-46F7-8DA0-572A258C23CF}" srcOrd="2" destOrd="0" presId="urn:microsoft.com/office/officeart/2005/8/layout/equation2"/>
    <dgm:cxn modelId="{E46E92E9-4F77-44C0-B0FE-8AB05015C71A}" type="presParOf" srcId="{A122DC88-DF02-4097-BD1F-54FDC5586F87}" destId="{F64E9303-28B8-459F-9426-0C9C2DB65CB6}" srcOrd="3" destOrd="0" presId="urn:microsoft.com/office/officeart/2005/8/layout/equation2"/>
    <dgm:cxn modelId="{9B2E3FA7-DE0E-4910-9DB2-CB32F1499B6B}" type="presParOf" srcId="{A122DC88-DF02-4097-BD1F-54FDC5586F87}" destId="{1FEFE60B-4FD6-4148-A3B9-F0AD5C1033EF}" srcOrd="4" destOrd="0" presId="urn:microsoft.com/office/officeart/2005/8/layout/equation2"/>
    <dgm:cxn modelId="{1BE5C426-5E16-41FC-8D63-A25C20CE23D8}" type="presParOf" srcId="{99F7987B-9C6F-40F0-B05B-397EE2097867}" destId="{492E43B6-4FE3-4043-9C36-D1962A815CA4}" srcOrd="1" destOrd="0" presId="urn:microsoft.com/office/officeart/2005/8/layout/equation2"/>
    <dgm:cxn modelId="{460401DA-7478-44D3-ABE1-605F7DD5C7D3}" type="presParOf" srcId="{492E43B6-4FE3-4043-9C36-D1962A815CA4}" destId="{90589C40-24AD-4831-BCDD-48220AFB86E1}" srcOrd="0" destOrd="0" presId="urn:microsoft.com/office/officeart/2005/8/layout/equation2"/>
    <dgm:cxn modelId="{BF18DF6A-4113-401D-81A4-BFD7C1953CC4}" type="presParOf" srcId="{99F7987B-9C6F-40F0-B05B-397EE2097867}" destId="{464DD758-C328-4872-850B-D4B4A053D687}"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A6F24-5776-4E85-BD50-9D6B302BD4AB}">
      <dsp:nvSpPr>
        <dsp:cNvPr id="0" name=""/>
        <dsp:cNvSpPr/>
      </dsp:nvSpPr>
      <dsp:spPr>
        <a:xfrm>
          <a:off x="394969" y="0"/>
          <a:ext cx="4476326" cy="14795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85980-AEDD-421A-B72E-B438547D7F13}">
      <dsp:nvSpPr>
        <dsp:cNvPr id="0" name=""/>
        <dsp:cNvSpPr/>
      </dsp:nvSpPr>
      <dsp:spPr>
        <a:xfrm>
          <a:off x="745454" y="443865"/>
          <a:ext cx="1810278" cy="5918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cs typeface="B Zar" panose="00000400000000000000" pitchFamily="2" charset="-78"/>
            </a:rPr>
            <a:t>شکاف دیجیتال</a:t>
          </a:r>
          <a:endParaRPr lang="en-US" sz="1900" kern="1200" dirty="0">
            <a:cs typeface="B Zar" panose="00000400000000000000" pitchFamily="2" charset="-78"/>
          </a:endParaRPr>
        </a:p>
      </dsp:txBody>
      <dsp:txXfrm>
        <a:off x="774344" y="472755"/>
        <a:ext cx="1752498" cy="534040"/>
      </dsp:txXfrm>
    </dsp:sp>
    <dsp:sp modelId="{F02F9F97-8B32-4E94-82CA-15AA0B9769EF}">
      <dsp:nvSpPr>
        <dsp:cNvPr id="0" name=""/>
        <dsp:cNvSpPr/>
      </dsp:nvSpPr>
      <dsp:spPr>
        <a:xfrm>
          <a:off x="2710532" y="443865"/>
          <a:ext cx="1810278" cy="5918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cs typeface="B Zar" panose="00000400000000000000" pitchFamily="2" charset="-78"/>
            </a:rPr>
            <a:t>شکاف هوش مصنوعی</a:t>
          </a:r>
          <a:endParaRPr lang="en-US" sz="1900" kern="1200" dirty="0">
            <a:cs typeface="B Zar" panose="00000400000000000000" pitchFamily="2" charset="-78"/>
          </a:endParaRPr>
        </a:p>
      </dsp:txBody>
      <dsp:txXfrm>
        <a:off x="2739422" y="472755"/>
        <a:ext cx="1752498" cy="534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820DF-C076-4B55-86D6-5B416E63C7E7}">
      <dsp:nvSpPr>
        <dsp:cNvPr id="0" name=""/>
        <dsp:cNvSpPr/>
      </dsp:nvSpPr>
      <dsp:spPr>
        <a:xfrm>
          <a:off x="1919938" y="811"/>
          <a:ext cx="1596899" cy="1565033"/>
        </a:xfrm>
        <a:prstGeom prst="ellipse">
          <a:avLst/>
        </a:prstGeom>
        <a:solidFill>
          <a:srgbClr val="C000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Zar" panose="00000400000000000000" pitchFamily="2" charset="-78"/>
            </a:rPr>
            <a:t>محروم بودن از سرمایه‌گذاری خارجی به دلیل تحریم‌ها</a:t>
          </a:r>
          <a:endParaRPr lang="en-US" sz="1600" kern="1200" dirty="0">
            <a:cs typeface="B Zar" panose="00000400000000000000" pitchFamily="2" charset="-78"/>
          </a:endParaRPr>
        </a:p>
      </dsp:txBody>
      <dsp:txXfrm>
        <a:off x="2153798" y="230005"/>
        <a:ext cx="1129179" cy="1106645"/>
      </dsp:txXfrm>
    </dsp:sp>
    <dsp:sp modelId="{FE36F2F6-0CFB-46F7-8DA0-572A258C23CF}">
      <dsp:nvSpPr>
        <dsp:cNvPr id="0" name=""/>
        <dsp:cNvSpPr/>
      </dsp:nvSpPr>
      <dsp:spPr>
        <a:xfrm>
          <a:off x="2461264" y="1637344"/>
          <a:ext cx="514247" cy="514247"/>
        </a:xfrm>
        <a:prstGeom prst="mathPlus">
          <a:avLst/>
        </a:prstGeom>
        <a:solidFill>
          <a:srgbClr val="00206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cs typeface="B Zar" panose="00000400000000000000" pitchFamily="2" charset="-78"/>
          </a:endParaRPr>
        </a:p>
      </dsp:txBody>
      <dsp:txXfrm>
        <a:off x="2529427" y="1833992"/>
        <a:ext cx="377921" cy="120951"/>
      </dsp:txXfrm>
    </dsp:sp>
    <dsp:sp modelId="{1FEFE60B-4FD6-4148-A3B9-F0AD5C1033EF}">
      <dsp:nvSpPr>
        <dsp:cNvPr id="0" name=""/>
        <dsp:cNvSpPr/>
      </dsp:nvSpPr>
      <dsp:spPr>
        <a:xfrm>
          <a:off x="1866018" y="2223903"/>
          <a:ext cx="1704740" cy="1640752"/>
        </a:xfrm>
        <a:prstGeom prst="ellipse">
          <a:avLst/>
        </a:prstGeom>
        <a:solidFill>
          <a:srgbClr val="C000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solidFill>
                <a:schemeClr val="bg1"/>
              </a:solidFill>
              <a:cs typeface="B Zar" panose="00000400000000000000" pitchFamily="2" charset="-78"/>
            </a:rPr>
            <a:t>خارج بودن مسئله از اولویت‌های هزینه‌ای دولت به دلیل ناترازی‌ها</a:t>
          </a:r>
          <a:endParaRPr lang="en-US" sz="1600" kern="1200" dirty="0">
            <a:cs typeface="B Zar" panose="00000400000000000000" pitchFamily="2" charset="-78"/>
          </a:endParaRPr>
        </a:p>
      </dsp:txBody>
      <dsp:txXfrm>
        <a:off x="2115671" y="2464186"/>
        <a:ext cx="1205434" cy="1160186"/>
      </dsp:txXfrm>
    </dsp:sp>
    <dsp:sp modelId="{492E43B6-4FE3-4043-9C36-D1962A815CA4}">
      <dsp:nvSpPr>
        <dsp:cNvPr id="0" name=""/>
        <dsp:cNvSpPr/>
      </dsp:nvSpPr>
      <dsp:spPr>
        <a:xfrm rot="80">
          <a:off x="3757767" y="1719455"/>
          <a:ext cx="1477520" cy="329827"/>
        </a:xfrm>
        <a:prstGeom prst="rightArrow">
          <a:avLst>
            <a:gd name="adj1" fmla="val 60000"/>
            <a:gd name="adj2" fmla="val 50000"/>
          </a:avLst>
        </a:prstGeom>
        <a:solidFill>
          <a:srgbClr val="00206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cs typeface="B Zar" panose="00000400000000000000" pitchFamily="2" charset="-78"/>
          </a:endParaRPr>
        </a:p>
      </dsp:txBody>
      <dsp:txXfrm>
        <a:off x="3757767" y="1785419"/>
        <a:ext cx="1378572" cy="197897"/>
      </dsp:txXfrm>
    </dsp:sp>
    <dsp:sp modelId="{464DD758-C328-4872-850B-D4B4A053D687}">
      <dsp:nvSpPr>
        <dsp:cNvPr id="0" name=""/>
        <dsp:cNvSpPr/>
      </dsp:nvSpPr>
      <dsp:spPr>
        <a:xfrm>
          <a:off x="5670129" y="999730"/>
          <a:ext cx="1943342" cy="1866187"/>
        </a:xfrm>
        <a:prstGeom prst="ellipse">
          <a:avLst/>
        </a:prstGeom>
        <a:solidFill>
          <a:srgbClr val="C000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Zar" panose="00000400000000000000" pitchFamily="2" charset="-78"/>
            </a:rPr>
            <a:t>ضرورت استفاده از ظرفیت‌های بخش خصوصی</a:t>
          </a:r>
          <a:endParaRPr lang="en-US" sz="2000" kern="1200" dirty="0">
            <a:cs typeface="B Zar" panose="00000400000000000000" pitchFamily="2" charset="-78"/>
          </a:endParaRPr>
        </a:p>
      </dsp:txBody>
      <dsp:txXfrm>
        <a:off x="5954725" y="1273027"/>
        <a:ext cx="1374150" cy="13195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C2016-954C-44F7-B348-7B2EB389512F}" type="datetimeFigureOut">
              <a:rPr lang="en-US" smtClean="0"/>
              <a:t>12/3/2025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3794F-9C32-4DD8-8AD6-7F7CC480EB41}" type="slidenum">
              <a:rPr lang="en-US" smtClean="0"/>
              <a:t>‹#›</a:t>
            </a:fld>
            <a:endParaRPr lang="en-US"/>
          </a:p>
        </p:txBody>
      </p:sp>
    </p:spTree>
    <p:extLst>
      <p:ext uri="{BB962C8B-B14F-4D97-AF65-F5344CB8AC3E}">
        <p14:creationId xmlns:p14="http://schemas.microsoft.com/office/powerpoint/2010/main" val="190086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9494A4-CFB8-42FD-A471-8B003A394C3E}"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41845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1FC0-70D9-44C4-A236-ABDD1E2EC647}"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225389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00FA2-9A64-4E9E-A4C9-E0636F5BE828}"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31589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C82A8-B574-416E-A903-918ED66F9F34}"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98872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8D05D-1876-4F9B-97A9-DB14B10BB6B3}" type="datetime1">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203814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61610-C776-4F90-83CF-530145B84BFB}"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23782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90F768-A3AF-46E8-9889-CD0FE1B478E4}" type="datetime1">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92358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7C843-49A7-445A-B4E6-05D7CA769E62}" type="datetime1">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369202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E65D7-3091-4B4C-B999-01B903FF1EA9}" type="datetime1">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233236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A7CE5-734C-4D4A-8045-6883DFD90CC0}"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367949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0B2BD-467A-4126-BF22-363652D416DD}" type="datetime1">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4A7F5-2347-40FA-83D0-64ED79A36B6C}" type="slidenum">
              <a:rPr lang="en-US" smtClean="0"/>
              <a:t>‹#›</a:t>
            </a:fld>
            <a:endParaRPr lang="en-US"/>
          </a:p>
        </p:txBody>
      </p:sp>
    </p:spTree>
    <p:extLst>
      <p:ext uri="{BB962C8B-B14F-4D97-AF65-F5344CB8AC3E}">
        <p14:creationId xmlns:p14="http://schemas.microsoft.com/office/powerpoint/2010/main" val="124959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15D2D-29DD-46A0-92B1-CB6D497A08A1}" type="datetime1">
              <a:rPr lang="en-US" smtClean="0"/>
              <a:t>12/3/2025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4A7F5-2347-40FA-83D0-64ED79A36B6C}" type="slidenum">
              <a:rPr lang="en-US" smtClean="0"/>
              <a:t>‹#›</a:t>
            </a:fld>
            <a:endParaRPr lang="en-US"/>
          </a:p>
        </p:txBody>
      </p:sp>
    </p:spTree>
    <p:extLst>
      <p:ext uri="{BB962C8B-B14F-4D97-AF65-F5344CB8AC3E}">
        <p14:creationId xmlns:p14="http://schemas.microsoft.com/office/powerpoint/2010/main" val="2955051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FF962-D868-4D28-A8B1-B522FE8EC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857" y="1104900"/>
            <a:ext cx="6640285" cy="4648200"/>
          </a:xfrm>
          <a:prstGeom prst="rect">
            <a:avLst/>
          </a:prstGeom>
        </p:spPr>
      </p:pic>
      <p:sp>
        <p:nvSpPr>
          <p:cNvPr id="4" name="Slide Number Placeholder 3">
            <a:extLst>
              <a:ext uri="{FF2B5EF4-FFF2-40B4-BE49-F238E27FC236}">
                <a16:creationId xmlns:a16="http://schemas.microsoft.com/office/drawing/2014/main" id="{1462E614-7CA8-465D-A40D-365D61CE385A}"/>
              </a:ext>
            </a:extLst>
          </p:cNvPr>
          <p:cNvSpPr>
            <a:spLocks noGrp="1"/>
          </p:cNvSpPr>
          <p:nvPr>
            <p:ph type="sldNum" sz="quarter" idx="12"/>
          </p:nvPr>
        </p:nvSpPr>
        <p:spPr/>
        <p:txBody>
          <a:bodyPr/>
          <a:lstStyle/>
          <a:p>
            <a:fld id="{5204A7F5-2347-40FA-83D0-64ED79A36B6C}" type="slidenum">
              <a:rPr lang="en-US" smtClean="0"/>
              <a:t>1</a:t>
            </a:fld>
            <a:endParaRPr lang="en-US"/>
          </a:p>
        </p:txBody>
      </p:sp>
    </p:spTree>
    <p:extLst>
      <p:ext uri="{BB962C8B-B14F-4D97-AF65-F5344CB8AC3E}">
        <p14:creationId xmlns:p14="http://schemas.microsoft.com/office/powerpoint/2010/main" val="11005393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10A5CC-B87B-49DE-8E9D-45B1806B6D02}"/>
              </a:ext>
            </a:extLst>
          </p:cNvPr>
          <p:cNvSpPr txBox="1"/>
          <p:nvPr/>
        </p:nvSpPr>
        <p:spPr>
          <a:xfrm>
            <a:off x="1168390" y="870138"/>
            <a:ext cx="6807222" cy="923330"/>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700" dirty="0">
                <a:solidFill>
                  <a:schemeClr val="bg1"/>
                </a:solidFill>
                <a:cs typeface="B Zar" panose="00000400000000000000" pitchFamily="2" charset="-78"/>
              </a:rPr>
              <a:t>4: تحریم و ناترازی‌ها</a:t>
            </a:r>
            <a:r>
              <a:rPr lang="en-US" sz="2700" dirty="0">
                <a:solidFill>
                  <a:schemeClr val="bg1"/>
                </a:solidFill>
                <a:cs typeface="B Zar" panose="00000400000000000000" pitchFamily="2" charset="-78"/>
              </a:rPr>
              <a:t>:</a:t>
            </a:r>
            <a:r>
              <a:rPr lang="fa-IR" sz="2700" dirty="0">
                <a:solidFill>
                  <a:schemeClr val="bg1"/>
                </a:solidFill>
                <a:cs typeface="B Zar" panose="00000400000000000000" pitchFamily="2" charset="-78"/>
              </a:rPr>
              <a:t> دو بال مجروح سیاستگذار در مسیر انتخاب ابزارهای سیاستی</a:t>
            </a:r>
            <a:endParaRPr lang="fa-IR" sz="1350" dirty="0">
              <a:solidFill>
                <a:schemeClr val="bg1"/>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12" name="Slide Number Placeholder 11">
            <a:extLst>
              <a:ext uri="{FF2B5EF4-FFF2-40B4-BE49-F238E27FC236}">
                <a16:creationId xmlns:a16="http://schemas.microsoft.com/office/drawing/2014/main" id="{9D1DDDBD-C05D-49BB-81DA-6F21840682FA}"/>
              </a:ext>
            </a:extLst>
          </p:cNvPr>
          <p:cNvSpPr>
            <a:spLocks noGrp="1"/>
          </p:cNvSpPr>
          <p:nvPr>
            <p:ph type="sldNum" sz="quarter" idx="12"/>
          </p:nvPr>
        </p:nvSpPr>
        <p:spPr/>
        <p:txBody>
          <a:bodyPr/>
          <a:lstStyle/>
          <a:p>
            <a:fld id="{5204A7F5-2347-40FA-83D0-64ED79A36B6C}" type="slidenum">
              <a:rPr lang="en-US" smtClean="0"/>
              <a:t>10</a:t>
            </a:fld>
            <a:endParaRPr lang="en-US"/>
          </a:p>
        </p:txBody>
      </p:sp>
      <p:graphicFrame>
        <p:nvGraphicFramePr>
          <p:cNvPr id="15" name="Diagram 14">
            <a:extLst>
              <a:ext uri="{FF2B5EF4-FFF2-40B4-BE49-F238E27FC236}">
                <a16:creationId xmlns:a16="http://schemas.microsoft.com/office/drawing/2014/main" id="{E6E39A06-E908-45E6-B546-51C6C1E77D4B}"/>
              </a:ext>
            </a:extLst>
          </p:cNvPr>
          <p:cNvGraphicFramePr/>
          <p:nvPr>
            <p:extLst>
              <p:ext uri="{D42A27DB-BD31-4B8C-83A1-F6EECF244321}">
                <p14:modId xmlns:p14="http://schemas.microsoft.com/office/powerpoint/2010/main" val="2507321495"/>
              </p:ext>
            </p:extLst>
          </p:nvPr>
        </p:nvGraphicFramePr>
        <p:xfrm>
          <a:off x="1117599" y="2379134"/>
          <a:ext cx="7027333" cy="450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584A8302-D21B-4D22-BCB2-8E10C73C868E}"/>
              </a:ext>
            </a:extLst>
          </p:cNvPr>
          <p:cNvGraphicFramePr/>
          <p:nvPr>
            <p:extLst>
              <p:ext uri="{D42A27DB-BD31-4B8C-83A1-F6EECF244321}">
                <p14:modId xmlns:p14="http://schemas.microsoft.com/office/powerpoint/2010/main" val="477894369"/>
              </p:ext>
            </p:extLst>
          </p:nvPr>
        </p:nvGraphicFramePr>
        <p:xfrm>
          <a:off x="232832" y="2048269"/>
          <a:ext cx="7912100" cy="386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74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C3797C-49AF-4A17-944A-79871D59E8AC}"/>
              </a:ext>
            </a:extLst>
          </p:cNvPr>
          <p:cNvSpPr txBox="1"/>
          <p:nvPr/>
        </p:nvSpPr>
        <p:spPr>
          <a:xfrm>
            <a:off x="973667" y="969767"/>
            <a:ext cx="7137400" cy="1231106"/>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700" dirty="0">
                <a:solidFill>
                  <a:schemeClr val="bg1"/>
                </a:solidFill>
                <a:cs typeface="B Zar" panose="00000400000000000000" pitchFamily="2" charset="-78"/>
              </a:rPr>
              <a:t>5: نهادهای سیاستگذار هوش مصنوعی: جزیره‌هایی خیلی دور، خیلی نزدیک</a:t>
            </a:r>
          </a:p>
          <a:p>
            <a:pPr algn="ctr" rtl="1"/>
            <a:r>
              <a:rPr lang="fa-IR" sz="200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نهادهای سیاستگذار دخیل در این حوزه از جهاتی نزدیک به هم هستند. برای مثال:</a:t>
            </a:r>
            <a:endParaRPr lang="fa-IR" sz="2000" dirty="0">
              <a:solidFill>
                <a:schemeClr val="bg1"/>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6" name="Slide Number Placeholder 5">
            <a:extLst>
              <a:ext uri="{FF2B5EF4-FFF2-40B4-BE49-F238E27FC236}">
                <a16:creationId xmlns:a16="http://schemas.microsoft.com/office/drawing/2014/main" id="{D6612489-A214-4982-9C26-F1FE5795CB0C}"/>
              </a:ext>
            </a:extLst>
          </p:cNvPr>
          <p:cNvSpPr>
            <a:spLocks noGrp="1"/>
          </p:cNvSpPr>
          <p:nvPr>
            <p:ph type="sldNum" sz="quarter" idx="12"/>
          </p:nvPr>
        </p:nvSpPr>
        <p:spPr/>
        <p:txBody>
          <a:bodyPr/>
          <a:lstStyle/>
          <a:p>
            <a:fld id="{5204A7F5-2347-40FA-83D0-64ED79A36B6C}" type="slidenum">
              <a:rPr lang="en-US" smtClean="0"/>
              <a:t>11</a:t>
            </a:fld>
            <a:endParaRPr lang="en-US"/>
          </a:p>
        </p:txBody>
      </p:sp>
      <p:sp>
        <p:nvSpPr>
          <p:cNvPr id="12" name="Rectangle: Rounded Corners 11">
            <a:extLst>
              <a:ext uri="{FF2B5EF4-FFF2-40B4-BE49-F238E27FC236}">
                <a16:creationId xmlns:a16="http://schemas.microsoft.com/office/drawing/2014/main" id="{897E4F44-CBDB-4BCB-8432-B73340ED0BBC}"/>
              </a:ext>
            </a:extLst>
          </p:cNvPr>
          <p:cNvSpPr/>
          <p:nvPr/>
        </p:nvSpPr>
        <p:spPr>
          <a:xfrm>
            <a:off x="1032934" y="3461808"/>
            <a:ext cx="2057400" cy="147955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kern="1200" dirty="0">
                <a:solidFill>
                  <a:srgbClr val="FFFFFF"/>
                </a:solidFill>
                <a:effectLst/>
                <a:latin typeface="Times New Roman" panose="02020603050405020304" pitchFamily="18" charset="0"/>
                <a:ea typeface="Calibri" panose="020F0502020204030204" pitchFamily="34" charset="0"/>
                <a:cs typeface="B Zar" panose="00000400000000000000" pitchFamily="2" charset="-78"/>
              </a:rPr>
              <a:t>بعضا افراد مؤثر در آن‌ها گردش بین سازمانی دارند.</a:t>
            </a:r>
            <a:endParaRPr lang="en-US" dirty="0">
              <a:effectLst/>
            </a:endParaRPr>
          </a:p>
        </p:txBody>
      </p:sp>
      <p:sp>
        <p:nvSpPr>
          <p:cNvPr id="13" name="Rectangle: Rounded Corners 12">
            <a:extLst>
              <a:ext uri="{FF2B5EF4-FFF2-40B4-BE49-F238E27FC236}">
                <a16:creationId xmlns:a16="http://schemas.microsoft.com/office/drawing/2014/main" id="{A5624751-A6C7-4C1A-BF7E-67344D99FFB2}"/>
              </a:ext>
            </a:extLst>
          </p:cNvPr>
          <p:cNvSpPr/>
          <p:nvPr/>
        </p:nvSpPr>
        <p:spPr>
          <a:xfrm>
            <a:off x="3598330" y="2335284"/>
            <a:ext cx="2057400" cy="147955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یک منظومه سیاستی فعالیت می‌کنند</a:t>
            </a:r>
          </a:p>
          <a:p>
            <a:pPr algn="ctr"/>
            <a:r>
              <a:rPr lang="fa-IR" sz="180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(وزارتخانه‌ها، شوراها، سازمان‌ها، نهادهای تنظیم‌گر)</a:t>
            </a:r>
          </a:p>
        </p:txBody>
      </p:sp>
      <p:sp>
        <p:nvSpPr>
          <p:cNvPr id="14" name="Rectangle: Rounded Corners 13">
            <a:extLst>
              <a:ext uri="{FF2B5EF4-FFF2-40B4-BE49-F238E27FC236}">
                <a16:creationId xmlns:a16="http://schemas.microsoft.com/office/drawing/2014/main" id="{10E35BD9-8BB1-46F7-BDD0-BDC6957F2C34}"/>
              </a:ext>
            </a:extLst>
          </p:cNvPr>
          <p:cNvSpPr/>
          <p:nvPr/>
        </p:nvSpPr>
        <p:spPr>
          <a:xfrm>
            <a:off x="6053666" y="3331301"/>
            <a:ext cx="2057400" cy="147955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800" kern="1200" dirty="0">
                <a:solidFill>
                  <a:srgbClr val="FFFFFF"/>
                </a:solidFill>
                <a:effectLst/>
                <a:latin typeface="Times New Roman" panose="02020603050405020304" pitchFamily="18" charset="0"/>
                <a:ea typeface="Calibri" panose="020F0502020204030204" pitchFamily="34" charset="0"/>
                <a:cs typeface="B Zar" panose="00000400000000000000" pitchFamily="2" charset="-78"/>
              </a:rPr>
              <a:t>همه درباره یک چیز حرف می‌زنند: تحول دیجیتال و هوش مصنوعی.</a:t>
            </a:r>
            <a:endParaRPr lang="en-US" dirty="0">
              <a:effectLst/>
            </a:endParaRPr>
          </a:p>
        </p:txBody>
      </p:sp>
      <p:sp>
        <p:nvSpPr>
          <p:cNvPr id="15" name="TextBox 14">
            <a:extLst>
              <a:ext uri="{FF2B5EF4-FFF2-40B4-BE49-F238E27FC236}">
                <a16:creationId xmlns:a16="http://schemas.microsoft.com/office/drawing/2014/main" id="{2F9D89ED-BF6A-423A-948A-C62525E007E8}"/>
              </a:ext>
            </a:extLst>
          </p:cNvPr>
          <p:cNvSpPr txBox="1"/>
          <p:nvPr/>
        </p:nvSpPr>
        <p:spPr>
          <a:xfrm>
            <a:off x="973667" y="5075770"/>
            <a:ext cx="7137399" cy="1015663"/>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00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اما این نهادها همزمان در زمینه فهم از موضوع، فاصله قابل توجهی با هم دارند. هماهنگی بین آن‌ها تقریبا وجود ندارد، تقسیم کار روشنی میان آن‌ها دیده نمی‌شود و اسناد و برنامه‌ها بعضا هم‌پوشانی دارند.</a:t>
            </a:r>
            <a:endParaRPr lang="fa-IR" sz="2000" dirty="0">
              <a:solidFill>
                <a:schemeClr val="bg1"/>
              </a:solidFill>
              <a:latin typeface="Times New Roman" panose="02020603050405020304" pitchFamily="18" charset="0"/>
              <a:ea typeface="Times New Roman" panose="02020603050405020304" pitchFamily="18" charset="0"/>
              <a:cs typeface="B Zar" panose="00000400000000000000" pitchFamily="2" charset="-78"/>
            </a:endParaRPr>
          </a:p>
        </p:txBody>
      </p:sp>
      <p:cxnSp>
        <p:nvCxnSpPr>
          <p:cNvPr id="4" name="Straight Connector 3">
            <a:extLst>
              <a:ext uri="{FF2B5EF4-FFF2-40B4-BE49-F238E27FC236}">
                <a16:creationId xmlns:a16="http://schemas.microsoft.com/office/drawing/2014/main" id="{429CFCCE-A823-4715-AF90-D3CF88429E95}"/>
              </a:ext>
            </a:extLst>
          </p:cNvPr>
          <p:cNvCxnSpPr>
            <a:stCxn id="13" idx="3"/>
            <a:endCxn id="14" idx="0"/>
          </p:cNvCxnSpPr>
          <p:nvPr/>
        </p:nvCxnSpPr>
        <p:spPr>
          <a:xfrm>
            <a:off x="5655730" y="3075060"/>
            <a:ext cx="1426636" cy="256241"/>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ED3FAF6-AFDD-4E6B-99B1-406BFC8EDDD8}"/>
              </a:ext>
            </a:extLst>
          </p:cNvPr>
          <p:cNvCxnSpPr>
            <a:stCxn id="13" idx="1"/>
            <a:endCxn id="12" idx="0"/>
          </p:cNvCxnSpPr>
          <p:nvPr/>
        </p:nvCxnSpPr>
        <p:spPr>
          <a:xfrm flipH="1">
            <a:off x="2061634" y="3075060"/>
            <a:ext cx="1536696" cy="38674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72250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58FC9-9A55-4961-9A5F-DA5F542E1188}"/>
              </a:ext>
            </a:extLst>
          </p:cNvPr>
          <p:cNvSpPr>
            <a:spLocks noGrp="1"/>
          </p:cNvSpPr>
          <p:nvPr>
            <p:ph idx="1"/>
          </p:nvPr>
        </p:nvSpPr>
        <p:spPr>
          <a:xfrm>
            <a:off x="386080" y="995680"/>
            <a:ext cx="8371840" cy="4632960"/>
          </a:xfrm>
          <a:solidFill>
            <a:srgbClr val="C00000"/>
          </a:solidFill>
          <a:scene3d>
            <a:camera prst="orthographicFront"/>
            <a:lightRig rig="threePt" dir="t"/>
          </a:scene3d>
          <a:sp3d>
            <a:bevelT/>
          </a:sp3d>
        </p:spPr>
        <p:txBody>
          <a:bodyPr anchor="ctr">
            <a:noAutofit/>
          </a:bodyPr>
          <a:lstStyle/>
          <a:p>
            <a:pPr marL="0" indent="0" algn="just" rtl="1">
              <a:buNone/>
            </a:pPr>
            <a:r>
              <a:rPr lang="fa-IR" sz="2200" dirty="0">
                <a:solidFill>
                  <a:schemeClr val="bg1"/>
                </a:solidFill>
                <a:cs typeface="B Zar" panose="00000400000000000000" pitchFamily="2" charset="-78"/>
              </a:rPr>
              <a:t>چه مداخلات سیاستی می‌توان داشت؟</a:t>
            </a:r>
          </a:p>
          <a:p>
            <a:pPr lvl="0" algn="just" rtl="1"/>
            <a:r>
              <a:rPr lang="fa-IR" sz="2200" dirty="0">
                <a:cs typeface="B Zar" panose="00000400000000000000" pitchFamily="2" charset="-78"/>
              </a:rPr>
              <a:t>راه‌اندازی پروژه‌های خدمات اجباری ارتباطات و فناوری اطلاعات و الزام اپراتورها به هزینه‌کرد درآمدهای معوق دولت در توسعه زیرساخت‌های ارتباطی مناطق محروم </a:t>
            </a:r>
            <a:endParaRPr lang="en-US" sz="2200" dirty="0">
              <a:cs typeface="B Zar" panose="00000400000000000000" pitchFamily="2" charset="-78"/>
            </a:endParaRPr>
          </a:p>
          <a:p>
            <a:pPr lvl="0" algn="just" rtl="1"/>
            <a:r>
              <a:rPr lang="fa-IR" sz="2200" dirty="0">
                <a:cs typeface="B Zar" panose="00000400000000000000" pitchFamily="2" charset="-78"/>
              </a:rPr>
              <a:t>در ایجاد پلتفرم‌هایی برای جمع‌آوری و اشتراک‌گذاری داده‌های غیرشخصی مرتبط با کشاورزی، گردشگری، سلامت، محیط زیست و سایر حوزه‌های مورد نیاز با رعایت ملاحظات امنیتی و حریم خصوصی</a:t>
            </a:r>
            <a:endParaRPr lang="en-US" sz="2200" dirty="0">
              <a:cs typeface="B Zar" panose="00000400000000000000" pitchFamily="2" charset="-78"/>
            </a:endParaRPr>
          </a:p>
          <a:p>
            <a:pPr lvl="0" algn="just" rtl="1"/>
            <a:r>
              <a:rPr lang="fa-IR" sz="2200" dirty="0">
                <a:cs typeface="B Zar" panose="00000400000000000000" pitchFamily="2" charset="-78"/>
              </a:rPr>
              <a:t>حمایت از کسب‌وکارهایی که به عنوان مسئولیت اجتماعی اقدام به تهیه سخت‌افزارهای مورد نیاز دانش‌آموزان (تلفن همراه، تبلت، رایانه و ...) در مناطق روستایی می‌کنند</a:t>
            </a:r>
            <a:endParaRPr lang="en-US" sz="2200" dirty="0">
              <a:cs typeface="B Zar" panose="00000400000000000000" pitchFamily="2" charset="-78"/>
            </a:endParaRPr>
          </a:p>
          <a:p>
            <a:pPr lvl="0" algn="just" rtl="1"/>
            <a:r>
              <a:rPr lang="fa-IR" sz="2200" dirty="0">
                <a:cs typeface="B Zar" panose="00000400000000000000" pitchFamily="2" charset="-78"/>
              </a:rPr>
              <a:t>ترویج و توسعه راه‌حل‌های انرژی تجدیدپذیر در مناطق روستایی، به‌ویژه سامانه‌های خورشیدی برای پایداری شبکه برق</a:t>
            </a:r>
            <a:endParaRPr lang="en-US" sz="2200" dirty="0">
              <a:cs typeface="B Zar" panose="00000400000000000000" pitchFamily="2" charset="-78"/>
            </a:endParaRPr>
          </a:p>
          <a:p>
            <a:pPr marL="0" indent="0" algn="just" rtl="1">
              <a:buNone/>
            </a:pPr>
            <a:endParaRPr lang="fa-IR" sz="2200" dirty="0">
              <a:solidFill>
                <a:schemeClr val="bg1"/>
              </a:solidFill>
              <a:cs typeface="B Zar" panose="00000400000000000000" pitchFamily="2" charset="-78"/>
            </a:endParaRPr>
          </a:p>
        </p:txBody>
      </p:sp>
      <p:sp>
        <p:nvSpPr>
          <p:cNvPr id="4" name="Slide Number Placeholder 3">
            <a:extLst>
              <a:ext uri="{FF2B5EF4-FFF2-40B4-BE49-F238E27FC236}">
                <a16:creationId xmlns:a16="http://schemas.microsoft.com/office/drawing/2014/main" id="{961025B0-F28C-4ADB-A58E-5B4C3F9B29E7}"/>
              </a:ext>
            </a:extLst>
          </p:cNvPr>
          <p:cNvSpPr>
            <a:spLocks noGrp="1"/>
          </p:cNvSpPr>
          <p:nvPr>
            <p:ph type="sldNum" sz="quarter" idx="12"/>
          </p:nvPr>
        </p:nvSpPr>
        <p:spPr/>
        <p:txBody>
          <a:bodyPr/>
          <a:lstStyle/>
          <a:p>
            <a:fld id="{5204A7F5-2347-40FA-83D0-64ED79A36B6C}" type="slidenum">
              <a:rPr lang="en-US" smtClean="0"/>
              <a:t>12</a:t>
            </a:fld>
            <a:endParaRPr lang="en-US"/>
          </a:p>
        </p:txBody>
      </p:sp>
    </p:spTree>
    <p:extLst>
      <p:ext uri="{BB962C8B-B14F-4D97-AF65-F5344CB8AC3E}">
        <p14:creationId xmlns:p14="http://schemas.microsoft.com/office/powerpoint/2010/main" val="1464971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58FC9-9A55-4961-9A5F-DA5F542E1188}"/>
              </a:ext>
            </a:extLst>
          </p:cNvPr>
          <p:cNvSpPr>
            <a:spLocks noGrp="1"/>
          </p:cNvSpPr>
          <p:nvPr>
            <p:ph idx="1"/>
          </p:nvPr>
        </p:nvSpPr>
        <p:spPr>
          <a:xfrm>
            <a:off x="1686560" y="2245361"/>
            <a:ext cx="5704837" cy="2611120"/>
          </a:xfrm>
          <a:solidFill>
            <a:srgbClr val="C00000"/>
          </a:solidFill>
          <a:scene3d>
            <a:camera prst="orthographicFront"/>
            <a:lightRig rig="threePt" dir="t"/>
          </a:scene3d>
          <a:sp3d>
            <a:bevelT/>
          </a:sp3d>
        </p:spPr>
        <p:txBody>
          <a:bodyPr anchor="ctr">
            <a:noAutofit/>
          </a:bodyPr>
          <a:lstStyle/>
          <a:p>
            <a:pPr marL="0" indent="0" algn="ctr" rtl="1">
              <a:buNone/>
            </a:pPr>
            <a:r>
              <a:rPr lang="fa-IR" sz="3000" dirty="0">
                <a:solidFill>
                  <a:schemeClr val="bg1"/>
                </a:solidFill>
                <a:cs typeface="B Zar" panose="00000400000000000000" pitchFamily="2" charset="-78"/>
              </a:rPr>
              <a:t>برای این مداخلات سیاستی چه ظرفیت‌هایی وجود دارد؟</a:t>
            </a:r>
          </a:p>
          <a:p>
            <a:pPr algn="ctr" rtl="1"/>
            <a:r>
              <a:rPr lang="fa-IR" sz="2000" dirty="0">
                <a:solidFill>
                  <a:schemeClr val="bg1"/>
                </a:solidFill>
                <a:cs typeface="B Zar" panose="00000400000000000000" pitchFamily="2" charset="-78"/>
              </a:rPr>
              <a:t>چه قوانینی ظرفیت استفاده از توان بخش خصوصی را فراهم می‌کنند؟</a:t>
            </a:r>
          </a:p>
          <a:p>
            <a:pPr algn="ctr" rtl="1"/>
            <a:r>
              <a:rPr lang="fa-IR" sz="2000" dirty="0">
                <a:solidFill>
                  <a:schemeClr val="bg1"/>
                </a:solidFill>
                <a:cs typeface="B Zar" panose="00000400000000000000" pitchFamily="2" charset="-78"/>
              </a:rPr>
              <a:t>چه منابع مالی در کشور وجود دارد که قابلیت اختصاص به این حوزه را دارند؟</a:t>
            </a:r>
          </a:p>
          <a:p>
            <a:pPr algn="ctr" rtl="1"/>
            <a:r>
              <a:rPr lang="fa-IR" sz="2000" dirty="0">
                <a:solidFill>
                  <a:schemeClr val="bg1"/>
                </a:solidFill>
                <a:cs typeface="B Zar" panose="00000400000000000000" pitchFamily="2" charset="-78"/>
              </a:rPr>
              <a:t>چه نهادهایی بیشترین ظرفیت اثرگذاری بر این حوزه را دارند؟</a:t>
            </a:r>
          </a:p>
        </p:txBody>
      </p:sp>
      <p:sp>
        <p:nvSpPr>
          <p:cNvPr id="4" name="Slide Number Placeholder 3">
            <a:extLst>
              <a:ext uri="{FF2B5EF4-FFF2-40B4-BE49-F238E27FC236}">
                <a16:creationId xmlns:a16="http://schemas.microsoft.com/office/drawing/2014/main" id="{961025B0-F28C-4ADB-A58E-5B4C3F9B29E7}"/>
              </a:ext>
            </a:extLst>
          </p:cNvPr>
          <p:cNvSpPr>
            <a:spLocks noGrp="1"/>
          </p:cNvSpPr>
          <p:nvPr>
            <p:ph type="sldNum" sz="quarter" idx="12"/>
          </p:nvPr>
        </p:nvSpPr>
        <p:spPr/>
        <p:txBody>
          <a:bodyPr/>
          <a:lstStyle/>
          <a:p>
            <a:fld id="{5204A7F5-2347-40FA-83D0-64ED79A36B6C}" type="slidenum">
              <a:rPr lang="en-US" smtClean="0"/>
              <a:t>13</a:t>
            </a:fld>
            <a:endParaRPr lang="en-US"/>
          </a:p>
        </p:txBody>
      </p:sp>
    </p:spTree>
    <p:extLst>
      <p:ext uri="{BB962C8B-B14F-4D97-AF65-F5344CB8AC3E}">
        <p14:creationId xmlns:p14="http://schemas.microsoft.com/office/powerpoint/2010/main" val="21283216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86E-F36F-4CC8-8755-CD4D12C561EE}"/>
              </a:ext>
            </a:extLst>
          </p:cNvPr>
          <p:cNvSpPr>
            <a:spLocks noGrp="1"/>
          </p:cNvSpPr>
          <p:nvPr>
            <p:ph type="ctrTitle"/>
          </p:nvPr>
        </p:nvSpPr>
        <p:spPr>
          <a:xfrm>
            <a:off x="7355841" y="0"/>
            <a:ext cx="1788160" cy="6858000"/>
          </a:xfrm>
          <a:solidFill>
            <a:srgbClr val="C00000"/>
          </a:solidFill>
          <a:effectLst>
            <a:innerShdw blurRad="114300">
              <a:prstClr val="black"/>
            </a:innerShdw>
          </a:effectLst>
        </p:spPr>
        <p:txBody>
          <a:bodyPr anchor="ctr">
            <a:normAutofit/>
          </a:bodyPr>
          <a:lstStyle/>
          <a:p>
            <a:pPr rtl="1">
              <a:lnSpc>
                <a:spcPct val="150000"/>
              </a:lnSpc>
            </a:pPr>
            <a:r>
              <a:rPr lang="fa-IR" sz="1800" b="1" dirty="0">
                <a:solidFill>
                  <a:schemeClr val="bg1"/>
                </a:solidFill>
                <a:cs typeface="B Zar" panose="00000400000000000000" pitchFamily="2" charset="-78"/>
              </a:rPr>
              <a:t>ظرفیت‌های سیاستی مواجهه با شکاف هوش مصنوعی در کشور</a:t>
            </a:r>
            <a:endParaRPr lang="en-US" sz="1800" b="1" dirty="0">
              <a:solidFill>
                <a:schemeClr val="bg1"/>
              </a:solidFill>
              <a:cs typeface="B Zar" panose="00000400000000000000" pitchFamily="2" charset="-78"/>
            </a:endParaRPr>
          </a:p>
        </p:txBody>
      </p:sp>
      <p:pic>
        <p:nvPicPr>
          <p:cNvPr id="4" name="Picture 3">
            <a:extLst>
              <a:ext uri="{FF2B5EF4-FFF2-40B4-BE49-F238E27FC236}">
                <a16:creationId xmlns:a16="http://schemas.microsoft.com/office/drawing/2014/main" id="{7094164C-9645-4E4A-BF96-3B1A19A7E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355841" cy="6858000"/>
          </a:xfrm>
          <a:prstGeom prst="rect">
            <a:avLst/>
          </a:prstGeom>
          <a:gradFill>
            <a:gsLst>
              <a:gs pos="0">
                <a:srgbClr val="24477F"/>
              </a:gs>
              <a:gs pos="74000">
                <a:schemeClr val="accent1">
                  <a:lumMod val="45000"/>
                  <a:lumOff val="55000"/>
                </a:schemeClr>
              </a:gs>
              <a:gs pos="83000">
                <a:srgbClr val="24477F"/>
              </a:gs>
              <a:gs pos="90000">
                <a:srgbClr val="24477F"/>
              </a:gs>
            </a:gsLst>
            <a:path path="shape">
              <a:fillToRect l="50000" t="50000" r="50000" b="50000"/>
            </a:path>
          </a:gradFill>
          <a:scene3d>
            <a:camera prst="orthographicFront"/>
            <a:lightRig rig="threePt" dir="t"/>
          </a:scene3d>
          <a:sp3d>
            <a:bevelT/>
          </a:sp3d>
        </p:spPr>
      </p:pic>
      <p:sp>
        <p:nvSpPr>
          <p:cNvPr id="7" name="Slide Number Placeholder 6">
            <a:extLst>
              <a:ext uri="{FF2B5EF4-FFF2-40B4-BE49-F238E27FC236}">
                <a16:creationId xmlns:a16="http://schemas.microsoft.com/office/drawing/2014/main" id="{176563C7-AED4-49AF-9DEA-D6AB2D33CE7B}"/>
              </a:ext>
            </a:extLst>
          </p:cNvPr>
          <p:cNvSpPr>
            <a:spLocks noGrp="1"/>
          </p:cNvSpPr>
          <p:nvPr>
            <p:ph type="sldNum" sz="quarter" idx="12"/>
          </p:nvPr>
        </p:nvSpPr>
        <p:spPr/>
        <p:txBody>
          <a:bodyPr/>
          <a:lstStyle/>
          <a:p>
            <a:fld id="{5204A7F5-2347-40FA-83D0-64ED79A36B6C}" type="slidenum">
              <a:rPr lang="en-US" smtClean="0"/>
              <a:t>2</a:t>
            </a:fld>
            <a:endParaRPr lang="en-US"/>
          </a:p>
        </p:txBody>
      </p:sp>
    </p:spTree>
    <p:extLst>
      <p:ext uri="{BB962C8B-B14F-4D97-AF65-F5344CB8AC3E}">
        <p14:creationId xmlns:p14="http://schemas.microsoft.com/office/powerpoint/2010/main" val="167557083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CA52F60-5101-4AE8-9010-DFC41CC573C2}"/>
              </a:ext>
            </a:extLst>
          </p:cNvPr>
          <p:cNvGrpSpPr/>
          <p:nvPr/>
        </p:nvGrpSpPr>
        <p:grpSpPr>
          <a:xfrm>
            <a:off x="1620807" y="1680544"/>
            <a:ext cx="3810000" cy="3550920"/>
            <a:chOff x="0" y="0"/>
            <a:chExt cx="6858000" cy="6858000"/>
          </a:xfrm>
          <a:solidFill>
            <a:schemeClr val="bg1"/>
          </a:solidFill>
        </p:grpSpPr>
        <p:pic>
          <p:nvPicPr>
            <p:cNvPr id="5" name="Picture 4">
              <a:extLst>
                <a:ext uri="{FF2B5EF4-FFF2-40B4-BE49-F238E27FC236}">
                  <a16:creationId xmlns:a16="http://schemas.microsoft.com/office/drawing/2014/main" id="{C179997C-9F36-47FC-8004-DD2ECC33257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6858000" cy="6858000"/>
            </a:xfrm>
            <a:prstGeom prst="rect">
              <a:avLst/>
            </a:prstGeom>
            <a:grpFill/>
          </p:spPr>
        </p:pic>
        <p:sp>
          <p:nvSpPr>
            <p:cNvPr id="6" name="TextBox 5">
              <a:extLst>
                <a:ext uri="{FF2B5EF4-FFF2-40B4-BE49-F238E27FC236}">
                  <a16:creationId xmlns:a16="http://schemas.microsoft.com/office/drawing/2014/main" id="{B10B41FA-A528-4AF1-A49C-8233554B5FFB}"/>
                </a:ext>
              </a:extLst>
            </p:cNvPr>
            <p:cNvSpPr txBox="1"/>
            <p:nvPr/>
          </p:nvSpPr>
          <p:spPr>
            <a:xfrm>
              <a:off x="2326639" y="285981"/>
              <a:ext cx="2237236" cy="579558"/>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پزشکی و سلامت</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7" name="TextBox 6">
              <a:extLst>
                <a:ext uri="{FF2B5EF4-FFF2-40B4-BE49-F238E27FC236}">
                  <a16:creationId xmlns:a16="http://schemas.microsoft.com/office/drawing/2014/main" id="{6CEDCEAD-0671-4178-BB5B-77DDFDA3B0A9}"/>
                </a:ext>
              </a:extLst>
            </p:cNvPr>
            <p:cNvSpPr txBox="1"/>
            <p:nvPr/>
          </p:nvSpPr>
          <p:spPr>
            <a:xfrm>
              <a:off x="5310124" y="941676"/>
              <a:ext cx="1505203" cy="980789"/>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خدمات مالی و بانکداری</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9" name="TextBox 8">
              <a:extLst>
                <a:ext uri="{FF2B5EF4-FFF2-40B4-BE49-F238E27FC236}">
                  <a16:creationId xmlns:a16="http://schemas.microsoft.com/office/drawing/2014/main" id="{51B4ED43-4E93-4401-A5B5-AF13B15934CF}"/>
                </a:ext>
              </a:extLst>
            </p:cNvPr>
            <p:cNvSpPr txBox="1"/>
            <p:nvPr/>
          </p:nvSpPr>
          <p:spPr>
            <a:xfrm>
              <a:off x="5323840" y="5100319"/>
              <a:ext cx="1402079" cy="579558"/>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حمل و نقل</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10" name="TextBox 9">
              <a:extLst>
                <a:ext uri="{FF2B5EF4-FFF2-40B4-BE49-F238E27FC236}">
                  <a16:creationId xmlns:a16="http://schemas.microsoft.com/office/drawing/2014/main" id="{FE81587F-E84B-49AF-A8AB-DE23D3C5827B}"/>
                </a:ext>
              </a:extLst>
            </p:cNvPr>
            <p:cNvSpPr txBox="1"/>
            <p:nvPr/>
          </p:nvSpPr>
          <p:spPr>
            <a:xfrm>
              <a:off x="2326639" y="6090397"/>
              <a:ext cx="2089912" cy="579558"/>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آموزش و یادگیری</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11" name="TextBox 10">
              <a:extLst>
                <a:ext uri="{FF2B5EF4-FFF2-40B4-BE49-F238E27FC236}">
                  <a16:creationId xmlns:a16="http://schemas.microsoft.com/office/drawing/2014/main" id="{6DBFDA2A-2E54-4314-9492-A930D918E82F}"/>
                </a:ext>
              </a:extLst>
            </p:cNvPr>
            <p:cNvSpPr txBox="1"/>
            <p:nvPr/>
          </p:nvSpPr>
          <p:spPr>
            <a:xfrm>
              <a:off x="436880" y="5090161"/>
              <a:ext cx="1615441" cy="980789"/>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کشاورزی و امنیت غذایی</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12" name="TextBox 11">
              <a:extLst>
                <a:ext uri="{FF2B5EF4-FFF2-40B4-BE49-F238E27FC236}">
                  <a16:creationId xmlns:a16="http://schemas.microsoft.com/office/drawing/2014/main" id="{B10D0B33-F35E-4D5E-8710-AE2EF2783710}"/>
                </a:ext>
              </a:extLst>
            </p:cNvPr>
            <p:cNvSpPr txBox="1"/>
            <p:nvPr/>
          </p:nvSpPr>
          <p:spPr>
            <a:xfrm>
              <a:off x="0" y="975971"/>
              <a:ext cx="1422401" cy="980789"/>
            </a:xfrm>
            <a:prstGeom prst="rect">
              <a:avLst/>
            </a:prstGeom>
            <a:grpFill/>
          </p:spPr>
          <p:txBody>
            <a:bodyPr wrap="square" rtlCol="0">
              <a:spAutoFit/>
            </a:bodyPr>
            <a:lstStyle/>
            <a:p>
              <a:pPr algn="ctr" rtl="1"/>
              <a:r>
                <a:rPr lang="fa-IR" sz="1350" dirty="0">
                  <a:ln w="0"/>
                  <a:solidFill>
                    <a:schemeClr val="accent1"/>
                  </a:solidFill>
                  <a:effectLst>
                    <a:outerShdw blurRad="38100" dist="25400" dir="5400000" algn="ctr" rotWithShape="0">
                      <a:srgbClr val="6E747A">
                        <a:alpha val="43000"/>
                      </a:srgbClr>
                    </a:outerShdw>
                  </a:effectLst>
                  <a:cs typeface="B Zar" panose="00000400000000000000" pitchFamily="2" charset="-78"/>
                </a:rPr>
                <a:t>تولید و ساخت</a:t>
              </a:r>
              <a:endParaRPr lang="en-US" sz="135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grpSp>
      <p:sp>
        <p:nvSpPr>
          <p:cNvPr id="18" name="Circle: Hollow 17">
            <a:extLst>
              <a:ext uri="{FF2B5EF4-FFF2-40B4-BE49-F238E27FC236}">
                <a16:creationId xmlns:a16="http://schemas.microsoft.com/office/drawing/2014/main" id="{8A9A6168-AE4E-4A9F-8EF6-816BDDE8F3A9}"/>
              </a:ext>
            </a:extLst>
          </p:cNvPr>
          <p:cNvSpPr/>
          <p:nvPr/>
        </p:nvSpPr>
        <p:spPr>
          <a:xfrm>
            <a:off x="1016005" y="963930"/>
            <a:ext cx="5006340" cy="4930140"/>
          </a:xfrm>
          <a:prstGeom prst="donut">
            <a:avLst>
              <a:gd name="adj" fmla="val 606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cs typeface="B Zar" panose="00000400000000000000" pitchFamily="2" charset="-78"/>
            </a:endParaRPr>
          </a:p>
        </p:txBody>
      </p:sp>
      <p:sp>
        <p:nvSpPr>
          <p:cNvPr id="19" name="Block Arc 18">
            <a:extLst>
              <a:ext uri="{FF2B5EF4-FFF2-40B4-BE49-F238E27FC236}">
                <a16:creationId xmlns:a16="http://schemas.microsoft.com/office/drawing/2014/main" id="{A405FB97-8BA0-45DD-A199-0687FB4C299E}"/>
              </a:ext>
            </a:extLst>
          </p:cNvPr>
          <p:cNvSpPr/>
          <p:nvPr/>
        </p:nvSpPr>
        <p:spPr>
          <a:xfrm rot="16200000">
            <a:off x="277857" y="3067713"/>
            <a:ext cx="2301240" cy="806249"/>
          </a:xfrm>
          <a:prstGeom prst="blockArc">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ابعاد اقتصادی</a:t>
            </a:r>
            <a:endParaRPr lang="en-US"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endParaRPr>
          </a:p>
        </p:txBody>
      </p:sp>
      <p:sp>
        <p:nvSpPr>
          <p:cNvPr id="20" name="Block Arc 19">
            <a:extLst>
              <a:ext uri="{FF2B5EF4-FFF2-40B4-BE49-F238E27FC236}">
                <a16:creationId xmlns:a16="http://schemas.microsoft.com/office/drawing/2014/main" id="{8488A664-73E3-4402-A9FF-0C89F909489A}"/>
              </a:ext>
            </a:extLst>
          </p:cNvPr>
          <p:cNvSpPr/>
          <p:nvPr/>
        </p:nvSpPr>
        <p:spPr>
          <a:xfrm rot="5400000">
            <a:off x="4497667" y="3121673"/>
            <a:ext cx="2301240" cy="672032"/>
          </a:xfrm>
          <a:prstGeom prst="blockArc">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ابعاد اجتماعی</a:t>
            </a:r>
            <a:endParaRPr lang="en-US"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endParaRPr>
          </a:p>
        </p:txBody>
      </p:sp>
      <p:sp>
        <p:nvSpPr>
          <p:cNvPr id="31" name="TextBox 30">
            <a:extLst>
              <a:ext uri="{FF2B5EF4-FFF2-40B4-BE49-F238E27FC236}">
                <a16:creationId xmlns:a16="http://schemas.microsoft.com/office/drawing/2014/main" id="{AD6719AD-1E72-47D1-9341-812723C2263F}"/>
              </a:ext>
            </a:extLst>
          </p:cNvPr>
          <p:cNvSpPr txBox="1"/>
          <p:nvPr/>
        </p:nvSpPr>
        <p:spPr>
          <a:xfrm>
            <a:off x="6507179" y="1680544"/>
            <a:ext cx="1873697" cy="3816429"/>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200" dirty="0">
                <a:solidFill>
                  <a:schemeClr val="bg1"/>
                </a:solidFill>
                <a:latin typeface="Times New Roman" panose="02020603050405020304" pitchFamily="18" charset="0"/>
                <a:ea typeface="Calibri" panose="020F0502020204030204" pitchFamily="34" charset="0"/>
                <a:cs typeface="B Zar" panose="00000400000000000000" pitchFamily="2" charset="-78"/>
              </a:rPr>
              <a:t>شکاف هوش مصنوعی را می‌توان به فاصله میان گروه‌ها و مناطق مختلف از نظر فرصت دسترسی به قابلیت‌های هوش مصنوعی در فعالیت‌های گوناگون اطلاق کرد.</a:t>
            </a:r>
            <a:endParaRPr lang="fa-IR" sz="2200" dirty="0">
              <a:solidFill>
                <a:schemeClr val="bg1"/>
              </a:solidFill>
              <a:cs typeface="B Zar" panose="00000400000000000000" pitchFamily="2" charset="-78"/>
            </a:endParaRPr>
          </a:p>
        </p:txBody>
      </p:sp>
      <p:sp>
        <p:nvSpPr>
          <p:cNvPr id="2" name="Slide Number Placeholder 1">
            <a:extLst>
              <a:ext uri="{FF2B5EF4-FFF2-40B4-BE49-F238E27FC236}">
                <a16:creationId xmlns:a16="http://schemas.microsoft.com/office/drawing/2014/main" id="{D5B78834-43D3-4698-8EFC-EDB229310396}"/>
              </a:ext>
            </a:extLst>
          </p:cNvPr>
          <p:cNvSpPr>
            <a:spLocks noGrp="1"/>
          </p:cNvSpPr>
          <p:nvPr>
            <p:ph type="sldNum" sz="quarter" idx="12"/>
          </p:nvPr>
        </p:nvSpPr>
        <p:spPr/>
        <p:txBody>
          <a:bodyPr/>
          <a:lstStyle/>
          <a:p>
            <a:fld id="{5204A7F5-2347-40FA-83D0-64ED79A36B6C}" type="slidenum">
              <a:rPr lang="en-US" smtClean="0"/>
              <a:t>3</a:t>
            </a:fld>
            <a:endParaRPr lang="en-US"/>
          </a:p>
        </p:txBody>
      </p:sp>
    </p:spTree>
    <p:extLst>
      <p:ext uri="{BB962C8B-B14F-4D97-AF65-F5344CB8AC3E}">
        <p14:creationId xmlns:p14="http://schemas.microsoft.com/office/powerpoint/2010/main" val="291112696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F8522-5B59-46C2-AA1A-F86833315D26}"/>
              </a:ext>
            </a:extLst>
          </p:cNvPr>
          <p:cNvSpPr>
            <a:spLocks noGrp="1"/>
          </p:cNvSpPr>
          <p:nvPr>
            <p:ph idx="1"/>
          </p:nvPr>
        </p:nvSpPr>
        <p:spPr>
          <a:xfrm>
            <a:off x="1202264" y="1143002"/>
            <a:ext cx="6739469" cy="4580467"/>
          </a:xfrm>
          <a:solidFill>
            <a:srgbClr val="C00000"/>
          </a:solidFill>
          <a:scene3d>
            <a:camera prst="orthographicFront"/>
            <a:lightRig rig="threePt" dir="t"/>
          </a:scene3d>
          <a:sp3d>
            <a:bevelT/>
          </a:sp3d>
        </p:spPr>
        <p:txBody>
          <a:bodyPr anchor="ctr">
            <a:noAutofit/>
          </a:bodyPr>
          <a:lstStyle/>
          <a:p>
            <a:pPr marL="457200" lvl="1" indent="0" algn="ctr" rtl="1">
              <a:lnSpc>
                <a:spcPct val="170000"/>
              </a:lnSpc>
              <a:buNone/>
            </a:pPr>
            <a:r>
              <a:rPr lang="fa-IR" sz="2200" b="1" i="1" dirty="0">
                <a:solidFill>
                  <a:schemeClr val="bg1"/>
                </a:solidFill>
                <a:cs typeface="B Zar" panose="00000400000000000000" pitchFamily="2" charset="-78"/>
              </a:rPr>
              <a:t>دلایل ایجاد شکاف هوش مصنوعی چیست؟</a:t>
            </a:r>
          </a:p>
          <a:p>
            <a:pPr marL="457200" lvl="1" indent="0" algn="ctr" rtl="1">
              <a:lnSpc>
                <a:spcPct val="170000"/>
              </a:lnSpc>
              <a:buNone/>
            </a:pPr>
            <a:r>
              <a:rPr lang="fa-IR" sz="2200" b="1" i="1" dirty="0">
                <a:solidFill>
                  <a:schemeClr val="bg1"/>
                </a:solidFill>
                <a:cs typeface="B Zar" panose="00000400000000000000" pitchFamily="2" charset="-78"/>
              </a:rPr>
              <a:t> </a:t>
            </a:r>
            <a:r>
              <a:rPr lang="fa-IR" sz="2200" b="1" i="1" dirty="0">
                <a:solidFill>
                  <a:schemeClr val="bg1"/>
                </a:solidFill>
                <a:effectLst/>
                <a:latin typeface="Calibri Light" panose="020F0302020204030204" pitchFamily="34" charset="0"/>
                <a:ea typeface="Times New Roman" panose="02020603050405020304" pitchFamily="18" charset="0"/>
                <a:cs typeface="B Zar" panose="00000400000000000000" pitchFamily="2" charset="-78"/>
              </a:rPr>
              <a:t>به عبارتی دیگر، سیاستگذار برای جلوگیری از این پدیده یا کاهش اثرات آن، باید به سراغ حل چه مسائلی برود؟</a:t>
            </a:r>
            <a:endParaRPr lang="en-US" sz="2200" b="1" i="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p:txBody>
      </p:sp>
      <p:sp>
        <p:nvSpPr>
          <p:cNvPr id="2" name="Slide Number Placeholder 1">
            <a:extLst>
              <a:ext uri="{FF2B5EF4-FFF2-40B4-BE49-F238E27FC236}">
                <a16:creationId xmlns:a16="http://schemas.microsoft.com/office/drawing/2014/main" id="{170AADEC-6099-4CF1-8077-84FF70E454B1}"/>
              </a:ext>
            </a:extLst>
          </p:cNvPr>
          <p:cNvSpPr>
            <a:spLocks noGrp="1"/>
          </p:cNvSpPr>
          <p:nvPr>
            <p:ph type="sldNum" sz="quarter" idx="12"/>
          </p:nvPr>
        </p:nvSpPr>
        <p:spPr/>
        <p:txBody>
          <a:bodyPr/>
          <a:lstStyle/>
          <a:p>
            <a:fld id="{5204A7F5-2347-40FA-83D0-64ED79A36B6C}" type="slidenum">
              <a:rPr lang="en-US" smtClean="0"/>
              <a:t>4</a:t>
            </a:fld>
            <a:endParaRPr lang="en-US"/>
          </a:p>
        </p:txBody>
      </p:sp>
    </p:spTree>
    <p:extLst>
      <p:ext uri="{BB962C8B-B14F-4D97-AF65-F5344CB8AC3E}">
        <p14:creationId xmlns:p14="http://schemas.microsoft.com/office/powerpoint/2010/main" val="41440656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130BC-1B31-485B-B2EF-73019092315C}"/>
              </a:ext>
            </a:extLst>
          </p:cNvPr>
          <p:cNvSpPr>
            <a:spLocks noGrp="1"/>
          </p:cNvSpPr>
          <p:nvPr>
            <p:ph idx="1"/>
          </p:nvPr>
        </p:nvSpPr>
        <p:spPr>
          <a:xfrm>
            <a:off x="6686635" y="781046"/>
            <a:ext cx="1644566" cy="5346707"/>
          </a:xfrm>
          <a:solidFill>
            <a:srgbClr val="C00000"/>
          </a:solidFill>
          <a:scene3d>
            <a:camera prst="orthographicFront"/>
            <a:lightRig rig="threePt" dir="t"/>
          </a:scene3d>
          <a:sp3d>
            <a:bevelT/>
          </a:sp3d>
        </p:spPr>
        <p:txBody>
          <a:bodyPr anchor="ctr">
            <a:normAutofit/>
          </a:bodyPr>
          <a:lstStyle/>
          <a:p>
            <a:pPr marL="0" indent="0" algn="ctr" rtl="1">
              <a:buNone/>
            </a:pPr>
            <a:r>
              <a:rPr lang="fa-IR" sz="2200" dirty="0">
                <a:solidFill>
                  <a:schemeClr val="bg1"/>
                </a:solidFill>
                <a:cs typeface="B Zar" panose="00000400000000000000" pitchFamily="2" charset="-78"/>
              </a:rPr>
              <a:t>ریشه‌های شکاف هوش مصنوعی</a:t>
            </a:r>
            <a:endParaRPr lang="en-US" sz="2200" dirty="0">
              <a:solidFill>
                <a:schemeClr val="bg1"/>
              </a:solidFill>
              <a:cs typeface="B Zar" panose="00000400000000000000" pitchFamily="2" charset="-78"/>
            </a:endParaRPr>
          </a:p>
        </p:txBody>
      </p:sp>
      <p:pic>
        <p:nvPicPr>
          <p:cNvPr id="9" name="Picture 8">
            <a:extLst>
              <a:ext uri="{FF2B5EF4-FFF2-40B4-BE49-F238E27FC236}">
                <a16:creationId xmlns:a16="http://schemas.microsoft.com/office/drawing/2014/main" id="{62D3E29F-1B0F-4808-BFE7-5EF57D8A7B1C}"/>
              </a:ext>
            </a:extLst>
          </p:cNvPr>
          <p:cNvPicPr>
            <a:picLocks noChangeAspect="1"/>
          </p:cNvPicPr>
          <p:nvPr/>
        </p:nvPicPr>
        <p:blipFill rotWithShape="1">
          <a:blip r:embed="rId2">
            <a:extLst>
              <a:ext uri="{28A0092B-C50C-407E-A947-70E740481C1C}">
                <a14:useLocalDpi xmlns:a14="http://schemas.microsoft.com/office/drawing/2010/main" val="0"/>
              </a:ext>
            </a:extLst>
          </a:blip>
          <a:srcRect l="9123" r="9333" b="9260"/>
          <a:stretch/>
        </p:blipFill>
        <p:spPr>
          <a:xfrm>
            <a:off x="587845" y="781046"/>
            <a:ext cx="6098790" cy="5346708"/>
          </a:xfrm>
          <a:prstGeom prst="rect">
            <a:avLst/>
          </a:prstGeom>
        </p:spPr>
      </p:pic>
      <p:pic>
        <p:nvPicPr>
          <p:cNvPr id="13" name="Picture 12">
            <a:extLst>
              <a:ext uri="{FF2B5EF4-FFF2-40B4-BE49-F238E27FC236}">
                <a16:creationId xmlns:a16="http://schemas.microsoft.com/office/drawing/2014/main" id="{919844DC-F63A-4C0D-9041-FCB2F373B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388" y="1817659"/>
            <a:ext cx="390344" cy="479317"/>
          </a:xfrm>
          <a:prstGeom prst="rect">
            <a:avLst/>
          </a:prstGeom>
        </p:spPr>
      </p:pic>
      <p:sp>
        <p:nvSpPr>
          <p:cNvPr id="18" name="Arrow: Down 17">
            <a:extLst>
              <a:ext uri="{FF2B5EF4-FFF2-40B4-BE49-F238E27FC236}">
                <a16:creationId xmlns:a16="http://schemas.microsoft.com/office/drawing/2014/main" id="{63B215C6-A5D3-4ED2-BE7B-58BD2309DD36}"/>
              </a:ext>
            </a:extLst>
          </p:cNvPr>
          <p:cNvSpPr/>
          <p:nvPr/>
        </p:nvSpPr>
        <p:spPr>
          <a:xfrm>
            <a:off x="3514788" y="4197300"/>
            <a:ext cx="243716" cy="37623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Arrow: Down 18">
            <a:extLst>
              <a:ext uri="{FF2B5EF4-FFF2-40B4-BE49-F238E27FC236}">
                <a16:creationId xmlns:a16="http://schemas.microsoft.com/office/drawing/2014/main" id="{5F4E0CEF-AB05-48BB-9CF9-CCD2E16A0C53}"/>
              </a:ext>
            </a:extLst>
          </p:cNvPr>
          <p:cNvSpPr/>
          <p:nvPr/>
        </p:nvSpPr>
        <p:spPr>
          <a:xfrm>
            <a:off x="3504844" y="5025895"/>
            <a:ext cx="243715" cy="37623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a:extLst>
              <a:ext uri="{FF2B5EF4-FFF2-40B4-BE49-F238E27FC236}">
                <a16:creationId xmlns:a16="http://schemas.microsoft.com/office/drawing/2014/main" id="{F7A42FF6-849A-4CF8-B1CC-12DFCF4C1FFE}"/>
              </a:ext>
            </a:extLst>
          </p:cNvPr>
          <p:cNvSpPr>
            <a:spLocks noGrp="1"/>
          </p:cNvSpPr>
          <p:nvPr>
            <p:ph type="sldNum" sz="quarter" idx="12"/>
          </p:nvPr>
        </p:nvSpPr>
        <p:spPr/>
        <p:txBody>
          <a:bodyPr/>
          <a:lstStyle/>
          <a:p>
            <a:fld id="{5204A7F5-2347-40FA-83D0-64ED79A36B6C}" type="slidenum">
              <a:rPr lang="en-US" smtClean="0"/>
              <a:t>5</a:t>
            </a:fld>
            <a:endParaRPr lang="en-US"/>
          </a:p>
        </p:txBody>
      </p:sp>
      <p:sp>
        <p:nvSpPr>
          <p:cNvPr id="4" name="Rectangle: Rounded Corners 3">
            <a:extLst>
              <a:ext uri="{FF2B5EF4-FFF2-40B4-BE49-F238E27FC236}">
                <a16:creationId xmlns:a16="http://schemas.microsoft.com/office/drawing/2014/main" id="{B57F3599-88E9-41D9-B49D-5CD37A279282}"/>
              </a:ext>
            </a:extLst>
          </p:cNvPr>
          <p:cNvSpPr/>
          <p:nvPr/>
        </p:nvSpPr>
        <p:spPr>
          <a:xfrm>
            <a:off x="3013809" y="3655201"/>
            <a:ext cx="1303867" cy="4793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شکاف دیجیتال</a:t>
            </a:r>
            <a:endParaRPr lang="en-US" dirty="0">
              <a:cs typeface="B Zar" panose="00000400000000000000" pitchFamily="2" charset="-78"/>
            </a:endParaRPr>
          </a:p>
        </p:txBody>
      </p:sp>
      <p:sp>
        <p:nvSpPr>
          <p:cNvPr id="17" name="Rectangle: Rounded Corners 16">
            <a:extLst>
              <a:ext uri="{FF2B5EF4-FFF2-40B4-BE49-F238E27FC236}">
                <a16:creationId xmlns:a16="http://schemas.microsoft.com/office/drawing/2014/main" id="{BF6419BE-DDD9-408B-BF7D-C35DF9E1B065}"/>
              </a:ext>
            </a:extLst>
          </p:cNvPr>
          <p:cNvSpPr/>
          <p:nvPr/>
        </p:nvSpPr>
        <p:spPr>
          <a:xfrm>
            <a:off x="1363137" y="5596466"/>
            <a:ext cx="1805432" cy="4143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شکاف هوش مصنوعی</a:t>
            </a:r>
            <a:endParaRPr lang="en-US" dirty="0">
              <a:cs typeface="B Zar" panose="00000400000000000000" pitchFamily="2" charset="-78"/>
            </a:endParaRPr>
          </a:p>
        </p:txBody>
      </p:sp>
      <p:sp>
        <p:nvSpPr>
          <p:cNvPr id="21" name="Rectangle: Rounded Corners 20">
            <a:extLst>
              <a:ext uri="{FF2B5EF4-FFF2-40B4-BE49-F238E27FC236}">
                <a16:creationId xmlns:a16="http://schemas.microsoft.com/office/drawing/2014/main" id="{D624F991-C907-4B3E-BC60-7C3398CEB24B}"/>
              </a:ext>
            </a:extLst>
          </p:cNvPr>
          <p:cNvSpPr/>
          <p:nvPr/>
        </p:nvSpPr>
        <p:spPr>
          <a:xfrm>
            <a:off x="4421910" y="1026161"/>
            <a:ext cx="1912784" cy="59715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800" dirty="0">
                <a:solidFill>
                  <a:schemeClr val="bg1"/>
                </a:solidFill>
                <a:cs typeface="B Zar" panose="00000400000000000000" pitchFamily="2" charset="-78"/>
              </a:rPr>
              <a:t>شکاف در بهره‌مندی از پیامدها</a:t>
            </a:r>
            <a:endParaRPr lang="en-US" sz="1800" dirty="0">
              <a:solidFill>
                <a:schemeClr val="bg1"/>
              </a:solidFill>
              <a:cs typeface="B Zar" panose="00000400000000000000" pitchFamily="2" charset="-78"/>
            </a:endParaRPr>
          </a:p>
        </p:txBody>
      </p:sp>
      <p:sp>
        <p:nvSpPr>
          <p:cNvPr id="22" name="Rectangle: Rounded Corners 21">
            <a:extLst>
              <a:ext uri="{FF2B5EF4-FFF2-40B4-BE49-F238E27FC236}">
                <a16:creationId xmlns:a16="http://schemas.microsoft.com/office/drawing/2014/main" id="{B979E760-C7C3-4F23-8FD5-7FEECA47FB0B}"/>
              </a:ext>
            </a:extLst>
          </p:cNvPr>
          <p:cNvSpPr/>
          <p:nvPr/>
        </p:nvSpPr>
        <p:spPr>
          <a:xfrm>
            <a:off x="2914728" y="1026161"/>
            <a:ext cx="1445025" cy="5971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800" dirty="0">
                <a:solidFill>
                  <a:schemeClr val="bg1"/>
                </a:solidFill>
                <a:cs typeface="B Zar" panose="00000400000000000000" pitchFamily="2" charset="-78"/>
              </a:rPr>
              <a:t>شکاف در مهارت استفاده</a:t>
            </a:r>
            <a:endParaRPr lang="en-US" sz="1800" dirty="0">
              <a:solidFill>
                <a:schemeClr val="bg1"/>
              </a:solidFill>
              <a:cs typeface="B Zar" panose="00000400000000000000" pitchFamily="2" charset="-78"/>
            </a:endParaRPr>
          </a:p>
        </p:txBody>
      </p:sp>
      <p:sp>
        <p:nvSpPr>
          <p:cNvPr id="23" name="Rectangle: Rounded Corners 22">
            <a:extLst>
              <a:ext uri="{FF2B5EF4-FFF2-40B4-BE49-F238E27FC236}">
                <a16:creationId xmlns:a16="http://schemas.microsoft.com/office/drawing/2014/main" id="{E7017925-9B81-4094-861D-A9CCB5A944A9}"/>
              </a:ext>
            </a:extLst>
          </p:cNvPr>
          <p:cNvSpPr/>
          <p:nvPr/>
        </p:nvSpPr>
        <p:spPr>
          <a:xfrm>
            <a:off x="1006056" y="1026161"/>
            <a:ext cx="1805432" cy="5971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800" dirty="0">
                <a:solidFill>
                  <a:schemeClr val="bg1"/>
                </a:solidFill>
                <a:cs typeface="B Zar" panose="00000400000000000000" pitchFamily="2" charset="-78"/>
              </a:rPr>
              <a:t>شکاف در دسترسی به زیرساخت‌ها</a:t>
            </a:r>
            <a:endParaRPr lang="en-US" sz="1800" dirty="0">
              <a:solidFill>
                <a:schemeClr val="bg1"/>
              </a:solidFill>
              <a:cs typeface="B Zar" panose="00000400000000000000" pitchFamily="2" charset="-78"/>
            </a:endParaRPr>
          </a:p>
        </p:txBody>
      </p:sp>
    </p:spTree>
    <p:extLst>
      <p:ext uri="{BB962C8B-B14F-4D97-AF65-F5344CB8AC3E}">
        <p14:creationId xmlns:p14="http://schemas.microsoft.com/office/powerpoint/2010/main" val="41373975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4" grpId="0" animBg="1"/>
      <p:bldP spid="17"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01C2A5-9B7C-43B4-A85A-3FB10B0F10C1}"/>
              </a:ext>
            </a:extLst>
          </p:cNvPr>
          <p:cNvSpPr>
            <a:spLocks noGrp="1"/>
          </p:cNvSpPr>
          <p:nvPr>
            <p:ph type="title"/>
          </p:nvPr>
        </p:nvSpPr>
        <p:spPr>
          <a:xfrm>
            <a:off x="1219200" y="1016000"/>
            <a:ext cx="6646333" cy="4817533"/>
          </a:xfrm>
          <a:solidFill>
            <a:srgbClr val="C00000"/>
          </a:solidFill>
          <a:scene3d>
            <a:camera prst="orthographicFront"/>
            <a:lightRig rig="threePt" dir="t"/>
          </a:scene3d>
          <a:sp3d>
            <a:bevelT/>
          </a:sp3d>
        </p:spPr>
        <p:txBody>
          <a:bodyPr>
            <a:normAutofit/>
          </a:bodyPr>
          <a:lstStyle/>
          <a:p>
            <a:pPr algn="ctr" rtl="1"/>
            <a:r>
              <a:rPr lang="fa-IR" sz="3600" dirty="0">
                <a:solidFill>
                  <a:schemeClr val="bg1"/>
                </a:solidFill>
                <a:cs typeface="B Zar" panose="00000400000000000000" pitchFamily="2" charset="-78"/>
              </a:rPr>
              <a:t>پنج محدودیت مهم سیاستگذاری شکاف هوش مصنوعی در ایران</a:t>
            </a:r>
            <a:endParaRPr lang="en-US" sz="3600" dirty="0">
              <a:solidFill>
                <a:schemeClr val="bg1"/>
              </a:solidFill>
            </a:endParaRPr>
          </a:p>
        </p:txBody>
      </p:sp>
      <p:sp>
        <p:nvSpPr>
          <p:cNvPr id="2" name="Slide Number Placeholder 1">
            <a:extLst>
              <a:ext uri="{FF2B5EF4-FFF2-40B4-BE49-F238E27FC236}">
                <a16:creationId xmlns:a16="http://schemas.microsoft.com/office/drawing/2014/main" id="{785D2D10-9178-43C4-A008-19809BA0B269}"/>
              </a:ext>
            </a:extLst>
          </p:cNvPr>
          <p:cNvSpPr>
            <a:spLocks noGrp="1"/>
          </p:cNvSpPr>
          <p:nvPr>
            <p:ph type="sldNum" sz="quarter" idx="12"/>
          </p:nvPr>
        </p:nvSpPr>
        <p:spPr/>
        <p:txBody>
          <a:bodyPr/>
          <a:lstStyle/>
          <a:p>
            <a:fld id="{5204A7F5-2347-40FA-83D0-64ED79A36B6C}" type="slidenum">
              <a:rPr lang="en-US" smtClean="0"/>
              <a:t>6</a:t>
            </a:fld>
            <a:endParaRPr lang="en-US"/>
          </a:p>
        </p:txBody>
      </p:sp>
    </p:spTree>
    <p:extLst>
      <p:ext uri="{BB962C8B-B14F-4D97-AF65-F5344CB8AC3E}">
        <p14:creationId xmlns:p14="http://schemas.microsoft.com/office/powerpoint/2010/main" val="22257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3B421F-BC97-4769-BC80-18DC5F47BAEF}"/>
              </a:ext>
            </a:extLst>
          </p:cNvPr>
          <p:cNvSpPr txBox="1"/>
          <p:nvPr/>
        </p:nvSpPr>
        <p:spPr>
          <a:xfrm>
            <a:off x="1329266" y="1054858"/>
            <a:ext cx="6485467" cy="3485570"/>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700" dirty="0">
                <a:solidFill>
                  <a:schemeClr val="bg1"/>
                </a:solidFill>
                <a:cs typeface="B Zar" panose="00000400000000000000" pitchFamily="2" charset="-78"/>
              </a:rPr>
              <a:t>1: از شکاف دیجیتال تا شکاف هوش مصنوعی</a:t>
            </a:r>
            <a:br>
              <a:rPr lang="fa-IR" sz="1350" dirty="0">
                <a:solidFill>
                  <a:schemeClr val="bg1"/>
                </a:solidFill>
                <a:cs typeface="B Zar" panose="00000400000000000000" pitchFamily="2" charset="-78"/>
              </a:rPr>
            </a:br>
            <a:endParaRPr lang="fa-IR" sz="1350" dirty="0">
              <a:solidFill>
                <a:schemeClr val="bg1"/>
              </a:solidFill>
              <a:latin typeface="Times New Roman" panose="02020603050405020304" pitchFamily="18" charset="0"/>
              <a:ea typeface="Times New Roman" panose="02020603050405020304" pitchFamily="18" charset="0"/>
              <a:cs typeface="B Zar" panose="00000400000000000000" pitchFamily="2" charset="-78"/>
            </a:endParaRPr>
          </a:p>
          <a:p>
            <a:pPr algn="ctr" rtl="1"/>
            <a:r>
              <a:rPr lang="ar-SA" sz="2000" dirty="0">
                <a:solidFill>
                  <a:schemeClr val="bg1"/>
                </a:solidFill>
                <a:latin typeface="Times New Roman" panose="02020603050405020304" pitchFamily="18" charset="0"/>
                <a:ea typeface="Times New Roman" panose="02020603050405020304" pitchFamily="18" charset="0"/>
                <a:cs typeface="B Zar" panose="00000400000000000000" pitchFamily="2" charset="-78"/>
              </a:rPr>
              <a:t>پرداختن به مسئله شکاف هوش مصنوعی در ایران، از مسئله شکاف دیجیتال شروع می‌شود زیرا هنوز بسیاری از مناطق کشور به خصوص در نقاط روستایی شکاف دیجیتال قابل توجهی با مناطق شهری دارند.</a:t>
            </a:r>
            <a:r>
              <a:rPr lang="fa-IR" sz="2000" dirty="0">
                <a:solidFill>
                  <a:schemeClr val="bg1"/>
                </a:solidFill>
                <a:latin typeface="Times New Roman" panose="02020603050405020304" pitchFamily="18" charset="0"/>
                <a:ea typeface="Times New Roman" panose="02020603050405020304" pitchFamily="18" charset="0"/>
                <a:cs typeface="B Zar" panose="00000400000000000000" pitchFamily="2" charset="-78"/>
              </a:rPr>
              <a:t> و عوامل زیر نیز آن را تشدید می‌کنند:</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محدودیت‌های جغرافیایی</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مناطق صعب‌العبور</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فقدان جاده‌های ایمن</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زیرساخت‌های ضعیف برق</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آگاهی ناکافی مردم</a:t>
            </a:r>
          </a:p>
          <a:p>
            <a:pPr marL="342900" indent="-342900" algn="r" rtl="1">
              <a:buFont typeface="Arial" panose="020B0604020202020204" pitchFamily="34" charset="0"/>
              <a:buChar char="•"/>
            </a:pPr>
            <a:r>
              <a:rPr lang="fa-IR" sz="2000" dirty="0">
                <a:solidFill>
                  <a:schemeClr val="bg1"/>
                </a:solidFill>
                <a:latin typeface="VazirFont"/>
                <a:cs typeface="B Zar" panose="00000400000000000000" pitchFamily="2" charset="-78"/>
              </a:rPr>
              <a:t>و ....</a:t>
            </a:r>
            <a:endParaRPr lang="fa-IR" sz="2000" dirty="0">
              <a:solidFill>
                <a:schemeClr val="bg1"/>
              </a:solidFill>
              <a:latin typeface="Times New Roman" panose="02020603050405020304" pitchFamily="18" charset="0"/>
              <a:cs typeface="B Zar" panose="00000400000000000000" pitchFamily="2" charset="-78"/>
            </a:endParaRPr>
          </a:p>
        </p:txBody>
      </p:sp>
      <p:graphicFrame>
        <p:nvGraphicFramePr>
          <p:cNvPr id="10" name="Diagram 9">
            <a:extLst>
              <a:ext uri="{FF2B5EF4-FFF2-40B4-BE49-F238E27FC236}">
                <a16:creationId xmlns:a16="http://schemas.microsoft.com/office/drawing/2014/main" id="{09D6B9AA-8641-4441-9596-ACA4E25F3F63}"/>
              </a:ext>
            </a:extLst>
          </p:cNvPr>
          <p:cNvGraphicFramePr/>
          <p:nvPr>
            <p:extLst>
              <p:ext uri="{D42A27DB-BD31-4B8C-83A1-F6EECF244321}">
                <p14:modId xmlns:p14="http://schemas.microsoft.com/office/powerpoint/2010/main" val="4156587301"/>
              </p:ext>
            </p:extLst>
          </p:nvPr>
        </p:nvGraphicFramePr>
        <p:xfrm>
          <a:off x="1938866" y="4669756"/>
          <a:ext cx="5266266" cy="1479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a:extLst>
              <a:ext uri="{FF2B5EF4-FFF2-40B4-BE49-F238E27FC236}">
                <a16:creationId xmlns:a16="http://schemas.microsoft.com/office/drawing/2014/main" id="{82F21959-62B5-4CB0-A549-CB0EFD4CB9E0}"/>
              </a:ext>
            </a:extLst>
          </p:cNvPr>
          <p:cNvSpPr>
            <a:spLocks noGrp="1"/>
          </p:cNvSpPr>
          <p:nvPr>
            <p:ph type="sldNum" sz="quarter" idx="12"/>
          </p:nvPr>
        </p:nvSpPr>
        <p:spPr/>
        <p:txBody>
          <a:bodyPr/>
          <a:lstStyle/>
          <a:p>
            <a:fld id="{5204A7F5-2347-40FA-83D0-64ED79A36B6C}" type="slidenum">
              <a:rPr lang="en-US" smtClean="0"/>
              <a:t>7</a:t>
            </a:fld>
            <a:endParaRPr lang="en-US"/>
          </a:p>
        </p:txBody>
      </p:sp>
    </p:spTree>
    <p:extLst>
      <p:ext uri="{BB962C8B-B14F-4D97-AF65-F5344CB8AC3E}">
        <p14:creationId xmlns:p14="http://schemas.microsoft.com/office/powerpoint/2010/main" val="30354629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E2EEC3-566E-4CEB-875F-04AFDC4BB2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762" b="33187"/>
          <a:stretch/>
        </p:blipFill>
        <p:spPr>
          <a:xfrm>
            <a:off x="619760" y="3496732"/>
            <a:ext cx="7895590" cy="2660227"/>
          </a:xfrm>
          <a:scene3d>
            <a:camera prst="orthographicFront"/>
            <a:lightRig rig="threePt" dir="t"/>
          </a:scene3d>
          <a:sp3d>
            <a:bevelT/>
          </a:sp3d>
        </p:spPr>
      </p:pic>
      <p:sp>
        <p:nvSpPr>
          <p:cNvPr id="7" name="TextBox 6">
            <a:extLst>
              <a:ext uri="{FF2B5EF4-FFF2-40B4-BE49-F238E27FC236}">
                <a16:creationId xmlns:a16="http://schemas.microsoft.com/office/drawing/2014/main" id="{E14B3EB7-9902-4D3A-B509-99C8FFF7627F}"/>
              </a:ext>
            </a:extLst>
          </p:cNvPr>
          <p:cNvSpPr txBox="1"/>
          <p:nvPr/>
        </p:nvSpPr>
        <p:spPr>
          <a:xfrm>
            <a:off x="1223433" y="905049"/>
            <a:ext cx="6671733" cy="923330"/>
          </a:xfrm>
          <a:prstGeom prst="rect">
            <a:avLst/>
          </a:prstGeom>
          <a:solidFill>
            <a:srgbClr val="C00000"/>
          </a:solidFill>
          <a:scene3d>
            <a:camera prst="orthographicFront"/>
            <a:lightRig rig="threePt" dir="t"/>
          </a:scene3d>
          <a:sp3d>
            <a:bevelT/>
          </a:sp3d>
        </p:spPr>
        <p:txBody>
          <a:bodyPr wrap="square" rtlCol="0">
            <a:spAutoFit/>
          </a:bodyPr>
          <a:lstStyle/>
          <a:p>
            <a:pPr algn="ctr" rtl="1"/>
            <a:r>
              <a:rPr lang="fa-IR" sz="2700" dirty="0">
                <a:solidFill>
                  <a:schemeClr val="bg1"/>
                </a:solidFill>
                <a:cs typeface="B Zar" panose="00000400000000000000" pitchFamily="2" charset="-78"/>
              </a:rPr>
              <a:t>2: شکاف هوش مصنوعی در سایه شکاف بین فهم سیاستگذار و پویایی‌های فناوری</a:t>
            </a:r>
            <a:endParaRPr lang="fa-IR" sz="1350" dirty="0">
              <a:solidFill>
                <a:schemeClr val="bg1"/>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10" name="Slide Number Placeholder 9">
            <a:extLst>
              <a:ext uri="{FF2B5EF4-FFF2-40B4-BE49-F238E27FC236}">
                <a16:creationId xmlns:a16="http://schemas.microsoft.com/office/drawing/2014/main" id="{92A37A14-191D-49DC-8B0E-AD524B39B6B9}"/>
              </a:ext>
            </a:extLst>
          </p:cNvPr>
          <p:cNvSpPr>
            <a:spLocks noGrp="1"/>
          </p:cNvSpPr>
          <p:nvPr>
            <p:ph type="sldNum" sz="quarter" idx="12"/>
          </p:nvPr>
        </p:nvSpPr>
        <p:spPr/>
        <p:txBody>
          <a:bodyPr/>
          <a:lstStyle/>
          <a:p>
            <a:fld id="{5204A7F5-2347-40FA-83D0-64ED79A36B6C}" type="slidenum">
              <a:rPr lang="en-US" smtClean="0"/>
              <a:t>8</a:t>
            </a:fld>
            <a:endParaRPr lang="en-US"/>
          </a:p>
        </p:txBody>
      </p:sp>
      <p:sp>
        <p:nvSpPr>
          <p:cNvPr id="13" name="Rectangle: Rounded Corners 12">
            <a:extLst>
              <a:ext uri="{FF2B5EF4-FFF2-40B4-BE49-F238E27FC236}">
                <a16:creationId xmlns:a16="http://schemas.microsoft.com/office/drawing/2014/main" id="{D37B96D4-4B54-40BD-8B6C-62E4DF9CA7EC}"/>
              </a:ext>
            </a:extLst>
          </p:cNvPr>
          <p:cNvSpPr/>
          <p:nvPr/>
        </p:nvSpPr>
        <p:spPr>
          <a:xfrm>
            <a:off x="6036730" y="2072949"/>
            <a:ext cx="1648882" cy="63288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نگاه سنتی و خطی</a:t>
            </a:r>
          </a:p>
        </p:txBody>
      </p:sp>
      <p:sp>
        <p:nvSpPr>
          <p:cNvPr id="14" name="Rectangle: Rounded Corners 13">
            <a:extLst>
              <a:ext uri="{FF2B5EF4-FFF2-40B4-BE49-F238E27FC236}">
                <a16:creationId xmlns:a16="http://schemas.microsoft.com/office/drawing/2014/main" id="{57319D99-A201-41A1-9568-B4CA510C63CB}"/>
              </a:ext>
            </a:extLst>
          </p:cNvPr>
          <p:cNvSpPr/>
          <p:nvPr/>
        </p:nvSpPr>
        <p:spPr>
          <a:xfrm>
            <a:off x="3826932" y="2089883"/>
            <a:ext cx="1885946" cy="63288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فرایندهای بروکراتیک و کم‌سرعت</a:t>
            </a:r>
            <a:endParaRPr lang="en-US" dirty="0">
              <a:cs typeface="B Zar" panose="00000400000000000000" pitchFamily="2" charset="-78"/>
            </a:endParaRPr>
          </a:p>
        </p:txBody>
      </p:sp>
      <p:sp>
        <p:nvSpPr>
          <p:cNvPr id="15" name="Rectangle: Rounded Corners 14">
            <a:extLst>
              <a:ext uri="{FF2B5EF4-FFF2-40B4-BE49-F238E27FC236}">
                <a16:creationId xmlns:a16="http://schemas.microsoft.com/office/drawing/2014/main" id="{33676D6E-C74F-4C97-917D-6DE239899E65}"/>
              </a:ext>
            </a:extLst>
          </p:cNvPr>
          <p:cNvSpPr/>
          <p:nvPr/>
        </p:nvSpPr>
        <p:spPr>
          <a:xfrm>
            <a:off x="1634067" y="2089882"/>
            <a:ext cx="1885946" cy="63288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اشتباه در شناسایی جهت حرکت</a:t>
            </a:r>
            <a:endParaRPr lang="en-US" dirty="0">
              <a:cs typeface="B Zar" panose="00000400000000000000" pitchFamily="2" charset="-78"/>
            </a:endParaRPr>
          </a:p>
        </p:txBody>
      </p:sp>
      <p:sp>
        <p:nvSpPr>
          <p:cNvPr id="18" name="TextBox 17">
            <a:extLst>
              <a:ext uri="{FF2B5EF4-FFF2-40B4-BE49-F238E27FC236}">
                <a16:creationId xmlns:a16="http://schemas.microsoft.com/office/drawing/2014/main" id="{AC12FF43-9911-4F8D-A88E-911580B7A437}"/>
              </a:ext>
            </a:extLst>
          </p:cNvPr>
          <p:cNvSpPr txBox="1"/>
          <p:nvPr/>
        </p:nvSpPr>
        <p:spPr>
          <a:xfrm>
            <a:off x="2289171" y="2967333"/>
            <a:ext cx="4572000" cy="400110"/>
          </a:xfrm>
          <a:prstGeom prst="rect">
            <a:avLst/>
          </a:prstGeom>
          <a:noFill/>
        </p:spPr>
        <p:txBody>
          <a:bodyPr wrap="square">
            <a:spAutoFit/>
          </a:bodyPr>
          <a:lstStyle/>
          <a:p>
            <a:pPr algn="ctr" rtl="1"/>
            <a:r>
              <a:rPr lang="fa-IR" sz="2000" dirty="0">
                <a:cs typeface="B Zar" panose="00000400000000000000" pitchFamily="2" charset="-78"/>
              </a:rPr>
              <a:t>مصداق: سند ملّی هوش مصنوعی</a:t>
            </a:r>
            <a:endParaRPr lang="fa-IR" sz="2000" dirty="0">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497885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10A5CC-B87B-49DE-8E9D-45B1806B6D02}"/>
              </a:ext>
            </a:extLst>
          </p:cNvPr>
          <p:cNvSpPr txBox="1"/>
          <p:nvPr/>
        </p:nvSpPr>
        <p:spPr>
          <a:xfrm>
            <a:off x="6381752" y="1672913"/>
            <a:ext cx="1492250" cy="3208571"/>
          </a:xfrm>
          <a:prstGeom prst="rect">
            <a:avLst/>
          </a:prstGeom>
          <a:solidFill>
            <a:srgbClr val="C00000"/>
          </a:solidFill>
          <a:scene3d>
            <a:camera prst="orthographicFront"/>
            <a:lightRig rig="threePt" dir="t"/>
          </a:scene3d>
          <a:sp3d>
            <a:bevelT/>
          </a:sp3d>
        </p:spPr>
        <p:txBody>
          <a:bodyPr wrap="square" rtlCol="0">
            <a:spAutoFit/>
          </a:bodyPr>
          <a:lstStyle/>
          <a:p>
            <a:pPr algn="ctr" rtl="1">
              <a:lnSpc>
                <a:spcPct val="150000"/>
              </a:lnSpc>
            </a:pPr>
            <a:r>
              <a:rPr lang="fa-IR" sz="2700" dirty="0">
                <a:solidFill>
                  <a:schemeClr val="bg1"/>
                </a:solidFill>
                <a:cs typeface="B Zar" panose="00000400000000000000" pitchFamily="2" charset="-78"/>
              </a:rPr>
              <a:t>3: تشدید شکاف مهارتی در سایه شکاف دسترسی</a:t>
            </a:r>
          </a:p>
        </p:txBody>
      </p:sp>
      <p:sp>
        <p:nvSpPr>
          <p:cNvPr id="7" name="Slide Number Placeholder 6">
            <a:extLst>
              <a:ext uri="{FF2B5EF4-FFF2-40B4-BE49-F238E27FC236}">
                <a16:creationId xmlns:a16="http://schemas.microsoft.com/office/drawing/2014/main" id="{99F5459B-6E0E-4609-8B45-F52331F9865C}"/>
              </a:ext>
            </a:extLst>
          </p:cNvPr>
          <p:cNvSpPr>
            <a:spLocks noGrp="1"/>
          </p:cNvSpPr>
          <p:nvPr>
            <p:ph type="sldNum" sz="quarter" idx="12"/>
          </p:nvPr>
        </p:nvSpPr>
        <p:spPr/>
        <p:txBody>
          <a:bodyPr/>
          <a:lstStyle/>
          <a:p>
            <a:fld id="{5204A7F5-2347-40FA-83D0-64ED79A36B6C}" type="slidenum">
              <a:rPr lang="en-US" smtClean="0">
                <a:cs typeface="B Zar" panose="00000400000000000000" pitchFamily="2" charset="-78"/>
              </a:rPr>
              <a:t>9</a:t>
            </a:fld>
            <a:endParaRPr lang="en-US">
              <a:cs typeface="B Zar" panose="00000400000000000000" pitchFamily="2" charset="-78"/>
            </a:endParaRPr>
          </a:p>
        </p:txBody>
      </p:sp>
      <p:sp>
        <p:nvSpPr>
          <p:cNvPr id="8" name="Oval 7">
            <a:extLst>
              <a:ext uri="{FF2B5EF4-FFF2-40B4-BE49-F238E27FC236}">
                <a16:creationId xmlns:a16="http://schemas.microsoft.com/office/drawing/2014/main" id="{063DFED4-70B8-4848-AB09-BF69C9A8A2EF}"/>
              </a:ext>
            </a:extLst>
          </p:cNvPr>
          <p:cNvSpPr/>
          <p:nvPr/>
        </p:nvSpPr>
        <p:spPr>
          <a:xfrm>
            <a:off x="1178984" y="799153"/>
            <a:ext cx="4834468" cy="4797313"/>
          </a:xfrm>
          <a:prstGeom prst="ellipse">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dirty="0">
                <a:cs typeface="B Zar" panose="00000400000000000000" pitchFamily="2" charset="-78"/>
              </a:rPr>
              <a:t>شکاف دسترسی بین مناطق مختلف کشور</a:t>
            </a:r>
          </a:p>
        </p:txBody>
      </p:sp>
      <p:sp>
        <p:nvSpPr>
          <p:cNvPr id="15" name="TextBox 14">
            <a:extLst>
              <a:ext uri="{FF2B5EF4-FFF2-40B4-BE49-F238E27FC236}">
                <a16:creationId xmlns:a16="http://schemas.microsoft.com/office/drawing/2014/main" id="{1C2182F9-D984-4FD8-B000-E569E54B523D}"/>
              </a:ext>
            </a:extLst>
          </p:cNvPr>
          <p:cNvSpPr txBox="1"/>
          <p:nvPr/>
        </p:nvSpPr>
        <p:spPr>
          <a:xfrm>
            <a:off x="1178984" y="5545202"/>
            <a:ext cx="6888056" cy="646331"/>
          </a:xfrm>
          <a:prstGeom prst="rect">
            <a:avLst/>
          </a:prstGeom>
          <a:noFill/>
        </p:spPr>
        <p:txBody>
          <a:bodyPr wrap="square">
            <a:spAutoFit/>
          </a:bodyPr>
          <a:lstStyle/>
          <a:p>
            <a:pPr algn="ctr" rtl="1"/>
            <a:r>
              <a:rPr lang="fa-IR" sz="1800" b="1" dirty="0">
                <a:cs typeface="B Zar" panose="00000400000000000000" pitchFamily="2" charset="-78"/>
              </a:rPr>
              <a:t>مصداق:</a:t>
            </a:r>
          </a:p>
          <a:p>
            <a:pPr algn="ctr" rtl="1"/>
            <a:r>
              <a:rPr lang="fa-IR" sz="1800" b="1" dirty="0">
                <a:cs typeface="B Zar" panose="00000400000000000000" pitchFamily="2" charset="-78"/>
              </a:rPr>
              <a:t>تفاوت مهارت‌های دانش‌آموزان مدارس مناطق محروم با مدارس غیر دولتی تهران</a:t>
            </a:r>
            <a:endParaRPr lang="fa-IR" sz="1050" b="1" dirty="0">
              <a:latin typeface="Times New Roman" panose="02020603050405020304" pitchFamily="18" charset="0"/>
              <a:ea typeface="Times New Roman" panose="02020603050405020304" pitchFamily="18" charset="0"/>
              <a:cs typeface="B Zar" panose="00000400000000000000" pitchFamily="2" charset="-78"/>
            </a:endParaRPr>
          </a:p>
        </p:txBody>
      </p:sp>
      <p:sp>
        <p:nvSpPr>
          <p:cNvPr id="12" name="Star: 10 Points 11">
            <a:extLst>
              <a:ext uri="{FF2B5EF4-FFF2-40B4-BE49-F238E27FC236}">
                <a16:creationId xmlns:a16="http://schemas.microsoft.com/office/drawing/2014/main" id="{10EFBBF2-EFA9-4637-ACD5-49F62E0E2BF3}"/>
              </a:ext>
            </a:extLst>
          </p:cNvPr>
          <p:cNvSpPr/>
          <p:nvPr/>
        </p:nvSpPr>
        <p:spPr>
          <a:xfrm>
            <a:off x="4126975" y="2236715"/>
            <a:ext cx="1592793" cy="1668769"/>
          </a:xfrm>
          <a:prstGeom prst="star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تفاوت در مهارت‌های گروه‌های درآمدی</a:t>
            </a:r>
            <a:endParaRPr lang="en-US" dirty="0">
              <a:cs typeface="B Zar" panose="00000400000000000000" pitchFamily="2" charset="-78"/>
            </a:endParaRPr>
          </a:p>
        </p:txBody>
      </p:sp>
      <p:sp>
        <p:nvSpPr>
          <p:cNvPr id="13" name="Star: 10 Points 12">
            <a:extLst>
              <a:ext uri="{FF2B5EF4-FFF2-40B4-BE49-F238E27FC236}">
                <a16:creationId xmlns:a16="http://schemas.microsoft.com/office/drawing/2014/main" id="{D529A77F-F9A0-4EFB-9C35-9B17D6372F2C}"/>
              </a:ext>
            </a:extLst>
          </p:cNvPr>
          <p:cNvSpPr/>
          <p:nvPr/>
        </p:nvSpPr>
        <p:spPr>
          <a:xfrm>
            <a:off x="1753659" y="2213418"/>
            <a:ext cx="1592793" cy="1668769"/>
          </a:xfrm>
          <a:prstGeom prst="star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Zar" panose="00000400000000000000" pitchFamily="2" charset="-78"/>
              </a:rPr>
              <a:t>تفاوت در مهارت‌های گروه‌های سنی</a:t>
            </a:r>
            <a:endParaRPr lang="en-US" dirty="0">
              <a:cs typeface="B Zar" panose="00000400000000000000" pitchFamily="2" charset="-78"/>
            </a:endParaRPr>
          </a:p>
        </p:txBody>
      </p:sp>
      <p:sp>
        <p:nvSpPr>
          <p:cNvPr id="14" name="Star: 10 Points 13">
            <a:extLst>
              <a:ext uri="{FF2B5EF4-FFF2-40B4-BE49-F238E27FC236}">
                <a16:creationId xmlns:a16="http://schemas.microsoft.com/office/drawing/2014/main" id="{D2777714-3165-4553-A6B8-887BE9F82D8B}"/>
              </a:ext>
            </a:extLst>
          </p:cNvPr>
          <p:cNvSpPr/>
          <p:nvPr/>
        </p:nvSpPr>
        <p:spPr>
          <a:xfrm>
            <a:off x="2979207" y="3627683"/>
            <a:ext cx="1592793" cy="1668769"/>
          </a:xfrm>
          <a:prstGeom prst="star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spcBef>
                <a:spcPts val="0"/>
              </a:spcBef>
              <a:spcAft>
                <a:spcPts val="0"/>
              </a:spcAft>
            </a:pPr>
            <a:r>
              <a:rPr lang="fa-IR" sz="1800" kern="1200" dirty="0">
                <a:solidFill>
                  <a:srgbClr val="FFFFFF"/>
                </a:solidFill>
                <a:effectLst/>
                <a:latin typeface="Calibri" panose="020F0502020204030204" pitchFamily="34" charset="0"/>
                <a:ea typeface="+mn-ea"/>
                <a:cs typeface="B Zar" panose="00000400000000000000" pitchFamily="2" charset="-78"/>
              </a:rPr>
              <a:t>تفاوت در مهارت‌های گروه‌های با نیازهای خاص</a:t>
            </a:r>
            <a:endParaRPr lang="en-US" dirty="0">
              <a:effectLst/>
            </a:endParaRPr>
          </a:p>
        </p:txBody>
      </p:sp>
    </p:spTree>
    <p:extLst>
      <p:ext uri="{BB962C8B-B14F-4D97-AF65-F5344CB8AC3E}">
        <p14:creationId xmlns:p14="http://schemas.microsoft.com/office/powerpoint/2010/main" val="2892898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5" grpId="0"/>
      <p:bldP spid="12"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1072</TotalTime>
  <Words>585</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 Zar</vt:lpstr>
      <vt:lpstr>Calibri</vt:lpstr>
      <vt:lpstr>Calibri Light</vt:lpstr>
      <vt:lpstr>Times New Roman</vt:lpstr>
      <vt:lpstr>VazirFont</vt:lpstr>
      <vt:lpstr>Office Theme</vt:lpstr>
      <vt:lpstr>PowerPoint Presentation</vt:lpstr>
      <vt:lpstr>ظرفیت‌های سیاستی مواجهه با شکاف هوش مصنوعی در کشور</vt:lpstr>
      <vt:lpstr>PowerPoint Presentation</vt:lpstr>
      <vt:lpstr>PowerPoint Presentation</vt:lpstr>
      <vt:lpstr>PowerPoint Presentation</vt:lpstr>
      <vt:lpstr>پنج محدودیت مهم سیاستگذاری شکاف هوش مصنوعی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win</cp:lastModifiedBy>
  <cp:revision>282</cp:revision>
  <dcterms:created xsi:type="dcterms:W3CDTF">2025-12-02T08:16:50Z</dcterms:created>
  <dcterms:modified xsi:type="dcterms:W3CDTF">2025-12-03T18:57:47Z</dcterms:modified>
</cp:coreProperties>
</file>