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5113000"/>
  <p:notesSz cx="6858000" cy="9144000"/>
  <p:embeddedFontLst>
    <p:embeddedFont>
      <p:font typeface="Quan Bold" charset="1" panose="02000000000000000000"/>
      <p:regular r:id="rId7"/>
    </p:embeddedFont>
    <p:embeddedFont>
      <p:font typeface="IRAN Kharazmi Bold" charset="1" panose="020B060603080402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https://icbme.iut.ac.ir" TargetMode="External" Type="http://schemas.openxmlformats.org/officeDocument/2006/relationships/hyperlink"/><Relationship Id="rId16" Target="mailto:ICBME2026@iut.ac.ir" TargetMode="External" Type="http://schemas.openxmlformats.org/officeDocument/2006/relationships/hyperlink"/><Relationship Id="rId17" Target="../media/image14.png" Type="http://schemas.openxmlformats.org/officeDocument/2006/relationships/image"/><Relationship Id="rId18" Target="../media/image15.svg" Type="http://schemas.openxmlformats.org/officeDocument/2006/relationships/image"/><Relationship Id="rId19" Target="../media/image16.png" Type="http://schemas.openxmlformats.org/officeDocument/2006/relationships/image"/><Relationship Id="rId2" Target="../media/image1.png" Type="http://schemas.openxmlformats.org/officeDocument/2006/relationships/image"/><Relationship Id="rId20" Target="../media/image17.svg" Type="http://schemas.openxmlformats.org/officeDocument/2006/relationships/image"/><Relationship Id="rId21" Target="../media/image1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0612" y="-1000644"/>
            <a:ext cx="10822612" cy="16120644"/>
          </a:xfrm>
          <a:custGeom>
            <a:avLst/>
            <a:gdLst/>
            <a:ahLst/>
            <a:cxnLst/>
            <a:rect r="r" b="b" t="t" l="l"/>
            <a:pathLst>
              <a:path h="16120644" w="10822612">
                <a:moveTo>
                  <a:pt x="0" y="0"/>
                </a:moveTo>
                <a:lnTo>
                  <a:pt x="10822612" y="0"/>
                </a:lnTo>
                <a:lnTo>
                  <a:pt x="10822612" y="16120644"/>
                </a:lnTo>
                <a:lnTo>
                  <a:pt x="0" y="16120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-570" r="-1141" b="-57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82582" y="4710582"/>
            <a:ext cx="15120000" cy="5698836"/>
          </a:xfrm>
          <a:custGeom>
            <a:avLst/>
            <a:gdLst/>
            <a:ahLst/>
            <a:cxnLst/>
            <a:rect r="r" b="b" t="t" l="l"/>
            <a:pathLst>
              <a:path h="5698836" w="15120000">
                <a:moveTo>
                  <a:pt x="0" y="0"/>
                </a:moveTo>
                <a:lnTo>
                  <a:pt x="15120000" y="0"/>
                </a:lnTo>
                <a:lnTo>
                  <a:pt x="15120000" y="5698836"/>
                </a:lnTo>
                <a:lnTo>
                  <a:pt x="0" y="56988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8383" r="0" b="-38383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0612" y="3326634"/>
            <a:ext cx="4125745" cy="1573200"/>
            <a:chOff x="0" y="0"/>
            <a:chExt cx="614974" cy="2344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4974" cy="234498"/>
            </a:xfrm>
            <a:custGeom>
              <a:avLst/>
              <a:gdLst/>
              <a:ahLst/>
              <a:cxnLst/>
              <a:rect r="r" b="b" t="t" l="l"/>
              <a:pathLst>
                <a:path h="234498" w="614974">
                  <a:moveTo>
                    <a:pt x="45036" y="0"/>
                  </a:moveTo>
                  <a:lnTo>
                    <a:pt x="569939" y="0"/>
                  </a:lnTo>
                  <a:cubicBezTo>
                    <a:pt x="581883" y="0"/>
                    <a:pt x="593338" y="4745"/>
                    <a:pt x="601784" y="13191"/>
                  </a:cubicBezTo>
                  <a:cubicBezTo>
                    <a:pt x="610229" y="21637"/>
                    <a:pt x="614974" y="33092"/>
                    <a:pt x="614974" y="45036"/>
                  </a:cubicBezTo>
                  <a:lnTo>
                    <a:pt x="614974" y="189462"/>
                  </a:lnTo>
                  <a:cubicBezTo>
                    <a:pt x="614974" y="214334"/>
                    <a:pt x="594811" y="234498"/>
                    <a:pt x="569939" y="234498"/>
                  </a:cubicBezTo>
                  <a:lnTo>
                    <a:pt x="45036" y="234498"/>
                  </a:lnTo>
                  <a:cubicBezTo>
                    <a:pt x="33092" y="234498"/>
                    <a:pt x="21637" y="229753"/>
                    <a:pt x="13191" y="221307"/>
                  </a:cubicBezTo>
                  <a:cubicBezTo>
                    <a:pt x="4745" y="212861"/>
                    <a:pt x="0" y="201406"/>
                    <a:pt x="0" y="189462"/>
                  </a:cubicBezTo>
                  <a:lnTo>
                    <a:pt x="0" y="45036"/>
                  </a:lnTo>
                  <a:cubicBezTo>
                    <a:pt x="0" y="20163"/>
                    <a:pt x="20163" y="0"/>
                    <a:pt x="45036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77632" r="-162409" b="-64742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130612" y="4983334"/>
            <a:ext cx="5623200" cy="1573200"/>
            <a:chOff x="0" y="0"/>
            <a:chExt cx="838182" cy="2344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38182" cy="234498"/>
            </a:xfrm>
            <a:custGeom>
              <a:avLst/>
              <a:gdLst/>
              <a:ahLst/>
              <a:cxnLst/>
              <a:rect r="r" b="b" t="t" l="l"/>
              <a:pathLst>
                <a:path h="234498" w="838182">
                  <a:moveTo>
                    <a:pt x="33043" y="0"/>
                  </a:moveTo>
                  <a:lnTo>
                    <a:pt x="805139" y="0"/>
                  </a:lnTo>
                  <a:cubicBezTo>
                    <a:pt x="813902" y="0"/>
                    <a:pt x="822307" y="3481"/>
                    <a:pt x="828504" y="9678"/>
                  </a:cubicBezTo>
                  <a:cubicBezTo>
                    <a:pt x="834700" y="15875"/>
                    <a:pt x="838182" y="24279"/>
                    <a:pt x="838182" y="33043"/>
                  </a:cubicBezTo>
                  <a:lnTo>
                    <a:pt x="838182" y="201455"/>
                  </a:lnTo>
                  <a:cubicBezTo>
                    <a:pt x="838182" y="210218"/>
                    <a:pt x="834700" y="218623"/>
                    <a:pt x="828504" y="224820"/>
                  </a:cubicBezTo>
                  <a:cubicBezTo>
                    <a:pt x="822307" y="231016"/>
                    <a:pt x="813902" y="234498"/>
                    <a:pt x="805139" y="234498"/>
                  </a:cubicBezTo>
                  <a:lnTo>
                    <a:pt x="33043" y="234498"/>
                  </a:lnTo>
                  <a:cubicBezTo>
                    <a:pt x="24279" y="234498"/>
                    <a:pt x="15875" y="231016"/>
                    <a:pt x="9678" y="224820"/>
                  </a:cubicBezTo>
                  <a:cubicBezTo>
                    <a:pt x="3481" y="218623"/>
                    <a:pt x="0" y="210218"/>
                    <a:pt x="0" y="201455"/>
                  </a:cubicBezTo>
                  <a:lnTo>
                    <a:pt x="0" y="33043"/>
                  </a:lnTo>
                  <a:cubicBezTo>
                    <a:pt x="0" y="24279"/>
                    <a:pt x="3481" y="15875"/>
                    <a:pt x="9678" y="9678"/>
                  </a:cubicBezTo>
                  <a:cubicBezTo>
                    <a:pt x="15875" y="3481"/>
                    <a:pt x="24279" y="0"/>
                    <a:pt x="3304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386585" r="-94121" b="-54694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-130612" y="9960109"/>
            <a:ext cx="3668400" cy="1573200"/>
            <a:chOff x="0" y="0"/>
            <a:chExt cx="546803" cy="23449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46803" cy="234498"/>
            </a:xfrm>
            <a:custGeom>
              <a:avLst/>
              <a:gdLst/>
              <a:ahLst/>
              <a:cxnLst/>
              <a:rect r="r" b="b" t="t" l="l"/>
              <a:pathLst>
                <a:path h="234498" w="546803">
                  <a:moveTo>
                    <a:pt x="50650" y="0"/>
                  </a:moveTo>
                  <a:lnTo>
                    <a:pt x="496153" y="0"/>
                  </a:lnTo>
                  <a:cubicBezTo>
                    <a:pt x="524126" y="0"/>
                    <a:pt x="546803" y="22677"/>
                    <a:pt x="546803" y="50650"/>
                  </a:cubicBezTo>
                  <a:lnTo>
                    <a:pt x="546803" y="183847"/>
                  </a:lnTo>
                  <a:cubicBezTo>
                    <a:pt x="546803" y="211821"/>
                    <a:pt x="524126" y="234498"/>
                    <a:pt x="496153" y="234498"/>
                  </a:cubicBezTo>
                  <a:lnTo>
                    <a:pt x="50650" y="234498"/>
                  </a:lnTo>
                  <a:cubicBezTo>
                    <a:pt x="37217" y="234498"/>
                    <a:pt x="24334" y="229161"/>
                    <a:pt x="14835" y="219662"/>
                  </a:cubicBezTo>
                  <a:cubicBezTo>
                    <a:pt x="5336" y="210164"/>
                    <a:pt x="0" y="197281"/>
                    <a:pt x="0" y="183847"/>
                  </a:cubicBezTo>
                  <a:lnTo>
                    <a:pt x="0" y="50650"/>
                  </a:lnTo>
                  <a:cubicBezTo>
                    <a:pt x="0" y="22677"/>
                    <a:pt x="22677" y="0"/>
                    <a:pt x="5065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692153" r="-193858" b="-228507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30612" y="6642259"/>
            <a:ext cx="4608000" cy="1573200"/>
            <a:chOff x="0" y="0"/>
            <a:chExt cx="686858" cy="23449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86858" cy="234498"/>
            </a:xfrm>
            <a:custGeom>
              <a:avLst/>
              <a:gdLst/>
              <a:ahLst/>
              <a:cxnLst/>
              <a:rect r="r" b="b" t="t" l="l"/>
              <a:pathLst>
                <a:path h="234498" w="686858">
                  <a:moveTo>
                    <a:pt x="40322" y="0"/>
                  </a:moveTo>
                  <a:lnTo>
                    <a:pt x="646536" y="0"/>
                  </a:lnTo>
                  <a:cubicBezTo>
                    <a:pt x="668805" y="0"/>
                    <a:pt x="686858" y="18053"/>
                    <a:pt x="686858" y="40322"/>
                  </a:cubicBezTo>
                  <a:lnTo>
                    <a:pt x="686858" y="194175"/>
                  </a:lnTo>
                  <a:cubicBezTo>
                    <a:pt x="686858" y="204869"/>
                    <a:pt x="682610" y="215126"/>
                    <a:pt x="675048" y="222687"/>
                  </a:cubicBezTo>
                  <a:cubicBezTo>
                    <a:pt x="667486" y="230249"/>
                    <a:pt x="657230" y="234498"/>
                    <a:pt x="646536" y="234498"/>
                  </a:cubicBezTo>
                  <a:lnTo>
                    <a:pt x="40322" y="234498"/>
                  </a:lnTo>
                  <a:cubicBezTo>
                    <a:pt x="29628" y="234498"/>
                    <a:pt x="19372" y="230249"/>
                    <a:pt x="11810" y="222687"/>
                  </a:cubicBezTo>
                  <a:cubicBezTo>
                    <a:pt x="4248" y="215126"/>
                    <a:pt x="0" y="204869"/>
                    <a:pt x="0" y="194175"/>
                  </a:cubicBezTo>
                  <a:lnTo>
                    <a:pt x="0" y="40322"/>
                  </a:lnTo>
                  <a:cubicBezTo>
                    <a:pt x="0" y="18053"/>
                    <a:pt x="18053" y="0"/>
                    <a:pt x="40322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490567" r="-135634" b="-43749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130612" y="8301184"/>
            <a:ext cx="5392800" cy="1573200"/>
            <a:chOff x="0" y="0"/>
            <a:chExt cx="803839" cy="23449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03839" cy="234498"/>
            </a:xfrm>
            <a:custGeom>
              <a:avLst/>
              <a:gdLst/>
              <a:ahLst/>
              <a:cxnLst/>
              <a:rect r="r" b="b" t="t" l="l"/>
              <a:pathLst>
                <a:path h="234498" w="803839">
                  <a:moveTo>
                    <a:pt x="34454" y="0"/>
                  </a:moveTo>
                  <a:lnTo>
                    <a:pt x="769384" y="0"/>
                  </a:lnTo>
                  <a:cubicBezTo>
                    <a:pt x="778522" y="0"/>
                    <a:pt x="787286" y="3630"/>
                    <a:pt x="793747" y="10091"/>
                  </a:cubicBezTo>
                  <a:cubicBezTo>
                    <a:pt x="800209" y="16553"/>
                    <a:pt x="803839" y="25317"/>
                    <a:pt x="803839" y="34454"/>
                  </a:cubicBezTo>
                  <a:lnTo>
                    <a:pt x="803839" y="200043"/>
                  </a:lnTo>
                  <a:cubicBezTo>
                    <a:pt x="803839" y="219072"/>
                    <a:pt x="788413" y="234498"/>
                    <a:pt x="769384" y="234498"/>
                  </a:cubicBezTo>
                  <a:lnTo>
                    <a:pt x="34454" y="234498"/>
                  </a:lnTo>
                  <a:cubicBezTo>
                    <a:pt x="25317" y="234498"/>
                    <a:pt x="16553" y="230868"/>
                    <a:pt x="10091" y="224406"/>
                  </a:cubicBezTo>
                  <a:cubicBezTo>
                    <a:pt x="3630" y="217945"/>
                    <a:pt x="0" y="209181"/>
                    <a:pt x="0" y="200043"/>
                  </a:cubicBezTo>
                  <a:lnTo>
                    <a:pt x="0" y="34454"/>
                  </a:lnTo>
                  <a:cubicBezTo>
                    <a:pt x="0" y="25317"/>
                    <a:pt x="3630" y="16553"/>
                    <a:pt x="10091" y="10091"/>
                  </a:cubicBezTo>
                  <a:cubicBezTo>
                    <a:pt x="16553" y="3630"/>
                    <a:pt x="25317" y="0"/>
                    <a:pt x="34454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92982" r="-101138" b="-33403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0275135" y="12760907"/>
            <a:ext cx="4276800" cy="37422"/>
          </a:xfrm>
          <a:custGeom>
            <a:avLst/>
            <a:gdLst/>
            <a:ahLst/>
            <a:cxnLst/>
            <a:rect r="r" b="b" t="t" l="l"/>
            <a:pathLst>
              <a:path h="37422" w="4276800">
                <a:moveTo>
                  <a:pt x="0" y="0"/>
                </a:moveTo>
                <a:lnTo>
                  <a:pt x="4276800" y="0"/>
                </a:lnTo>
                <a:lnTo>
                  <a:pt x="4276800" y="37422"/>
                </a:lnTo>
                <a:lnTo>
                  <a:pt x="0" y="37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320783" y="331654"/>
            <a:ext cx="1375415" cy="2240584"/>
            <a:chOff x="0" y="0"/>
            <a:chExt cx="1833887" cy="298744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251639" y="0"/>
              <a:ext cx="1168974" cy="1168974"/>
            </a:xfrm>
            <a:custGeom>
              <a:avLst/>
              <a:gdLst/>
              <a:ahLst/>
              <a:cxnLst/>
              <a:rect r="r" b="b" t="t" l="l"/>
              <a:pathLst>
                <a:path h="1168974" w="1168974">
                  <a:moveTo>
                    <a:pt x="0" y="0"/>
                  </a:moveTo>
                  <a:lnTo>
                    <a:pt x="1168974" y="0"/>
                  </a:lnTo>
                  <a:lnTo>
                    <a:pt x="1168974" y="1168974"/>
                  </a:lnTo>
                  <a:lnTo>
                    <a:pt x="0" y="1168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1372748"/>
              <a:ext cx="1833887" cy="1614697"/>
            </a:xfrm>
            <a:custGeom>
              <a:avLst/>
              <a:gdLst/>
              <a:ahLst/>
              <a:cxnLst/>
              <a:rect r="r" b="b" t="t" l="l"/>
              <a:pathLst>
                <a:path h="1614697" w="1833887">
                  <a:moveTo>
                    <a:pt x="0" y="0"/>
                  </a:moveTo>
                  <a:lnTo>
                    <a:pt x="1833887" y="0"/>
                  </a:lnTo>
                  <a:lnTo>
                    <a:pt x="1833887" y="1614697"/>
                  </a:lnTo>
                  <a:lnTo>
                    <a:pt x="0" y="16146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-5400000">
            <a:off x="3538941" y="-2550726"/>
            <a:ext cx="4978279" cy="9327839"/>
          </a:xfrm>
          <a:custGeom>
            <a:avLst/>
            <a:gdLst/>
            <a:ahLst/>
            <a:cxnLst/>
            <a:rect r="r" b="b" t="t" l="l"/>
            <a:pathLst>
              <a:path h="9327839" w="4978279">
                <a:moveTo>
                  <a:pt x="0" y="0"/>
                </a:moveTo>
                <a:lnTo>
                  <a:pt x="4978279" y="0"/>
                </a:lnTo>
                <a:lnTo>
                  <a:pt x="4978279" y="9327840"/>
                </a:lnTo>
                <a:lnTo>
                  <a:pt x="0" y="93278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8157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433518" y="12272647"/>
            <a:ext cx="7506696" cy="1510723"/>
          </a:xfrm>
          <a:custGeom>
            <a:avLst/>
            <a:gdLst/>
            <a:ahLst/>
            <a:cxnLst/>
            <a:rect r="r" b="b" t="t" l="l"/>
            <a:pathLst>
              <a:path h="1510723" w="7506696">
                <a:moveTo>
                  <a:pt x="0" y="0"/>
                </a:moveTo>
                <a:lnTo>
                  <a:pt x="7506696" y="0"/>
                </a:lnTo>
                <a:lnTo>
                  <a:pt x="7506696" y="1510723"/>
                </a:lnTo>
                <a:lnTo>
                  <a:pt x="0" y="15107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910769" y="7204753"/>
            <a:ext cx="288134" cy="249236"/>
          </a:xfrm>
          <a:custGeom>
            <a:avLst/>
            <a:gdLst/>
            <a:ahLst/>
            <a:cxnLst/>
            <a:rect r="r" b="b" t="t" l="l"/>
            <a:pathLst>
              <a:path h="249236" w="288134">
                <a:moveTo>
                  <a:pt x="0" y="0"/>
                </a:moveTo>
                <a:lnTo>
                  <a:pt x="288135" y="0"/>
                </a:lnTo>
                <a:lnTo>
                  <a:pt x="288135" y="249237"/>
                </a:lnTo>
                <a:lnTo>
                  <a:pt x="0" y="249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910769" y="7825465"/>
            <a:ext cx="288134" cy="249236"/>
          </a:xfrm>
          <a:custGeom>
            <a:avLst/>
            <a:gdLst/>
            <a:ahLst/>
            <a:cxnLst/>
            <a:rect r="r" b="b" t="t" l="l"/>
            <a:pathLst>
              <a:path h="249236" w="288134">
                <a:moveTo>
                  <a:pt x="0" y="0"/>
                </a:moveTo>
                <a:lnTo>
                  <a:pt x="288135" y="0"/>
                </a:lnTo>
                <a:lnTo>
                  <a:pt x="288135" y="249236"/>
                </a:lnTo>
                <a:lnTo>
                  <a:pt x="0" y="2492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910769" y="8459349"/>
            <a:ext cx="288134" cy="249236"/>
          </a:xfrm>
          <a:custGeom>
            <a:avLst/>
            <a:gdLst/>
            <a:ahLst/>
            <a:cxnLst/>
            <a:rect r="r" b="b" t="t" l="l"/>
            <a:pathLst>
              <a:path h="249236" w="288134">
                <a:moveTo>
                  <a:pt x="0" y="0"/>
                </a:moveTo>
                <a:lnTo>
                  <a:pt x="288135" y="0"/>
                </a:lnTo>
                <a:lnTo>
                  <a:pt x="288135" y="249237"/>
                </a:lnTo>
                <a:lnTo>
                  <a:pt x="0" y="249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9910769" y="9035165"/>
            <a:ext cx="288134" cy="249236"/>
          </a:xfrm>
          <a:custGeom>
            <a:avLst/>
            <a:gdLst/>
            <a:ahLst/>
            <a:cxnLst/>
            <a:rect r="r" b="b" t="t" l="l"/>
            <a:pathLst>
              <a:path h="249236" w="288134">
                <a:moveTo>
                  <a:pt x="0" y="0"/>
                </a:moveTo>
                <a:lnTo>
                  <a:pt x="288135" y="0"/>
                </a:lnTo>
                <a:lnTo>
                  <a:pt x="288135" y="249237"/>
                </a:lnTo>
                <a:lnTo>
                  <a:pt x="0" y="249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9910769" y="9665402"/>
            <a:ext cx="288134" cy="249236"/>
          </a:xfrm>
          <a:custGeom>
            <a:avLst/>
            <a:gdLst/>
            <a:ahLst/>
            <a:cxnLst/>
            <a:rect r="r" b="b" t="t" l="l"/>
            <a:pathLst>
              <a:path h="249236" w="288134">
                <a:moveTo>
                  <a:pt x="0" y="0"/>
                </a:moveTo>
                <a:lnTo>
                  <a:pt x="288135" y="0"/>
                </a:lnTo>
                <a:lnTo>
                  <a:pt x="288135" y="249236"/>
                </a:lnTo>
                <a:lnTo>
                  <a:pt x="0" y="2492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910769" y="10259638"/>
            <a:ext cx="288134" cy="249236"/>
          </a:xfrm>
          <a:custGeom>
            <a:avLst/>
            <a:gdLst/>
            <a:ahLst/>
            <a:cxnLst/>
            <a:rect r="r" b="b" t="t" l="l"/>
            <a:pathLst>
              <a:path h="249236" w="288134">
                <a:moveTo>
                  <a:pt x="0" y="0"/>
                </a:moveTo>
                <a:lnTo>
                  <a:pt x="288135" y="0"/>
                </a:lnTo>
                <a:lnTo>
                  <a:pt x="288135" y="249236"/>
                </a:lnTo>
                <a:lnTo>
                  <a:pt x="0" y="2492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9910769" y="10832724"/>
            <a:ext cx="288134" cy="249236"/>
          </a:xfrm>
          <a:custGeom>
            <a:avLst/>
            <a:gdLst/>
            <a:ahLst/>
            <a:cxnLst/>
            <a:rect r="r" b="b" t="t" l="l"/>
            <a:pathLst>
              <a:path h="249236" w="288134">
                <a:moveTo>
                  <a:pt x="0" y="0"/>
                </a:moveTo>
                <a:lnTo>
                  <a:pt x="288135" y="0"/>
                </a:lnTo>
                <a:lnTo>
                  <a:pt x="288135" y="249237"/>
                </a:lnTo>
                <a:lnTo>
                  <a:pt x="0" y="2492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true" flipV="false" rot="0">
            <a:off x="-1160430" y="12377126"/>
            <a:ext cx="4698218" cy="3993485"/>
          </a:xfrm>
          <a:custGeom>
            <a:avLst/>
            <a:gdLst/>
            <a:ahLst/>
            <a:cxnLst/>
            <a:rect r="r" b="b" t="t" l="l"/>
            <a:pathLst>
              <a:path h="3993485" w="4698218">
                <a:moveTo>
                  <a:pt x="4698218" y="0"/>
                </a:moveTo>
                <a:lnTo>
                  <a:pt x="0" y="0"/>
                </a:lnTo>
                <a:lnTo>
                  <a:pt x="0" y="3993485"/>
                </a:lnTo>
                <a:lnTo>
                  <a:pt x="4698218" y="3993485"/>
                </a:lnTo>
                <a:lnTo>
                  <a:pt x="469821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859542" y="14478576"/>
            <a:ext cx="281364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639"/>
              </a:lnSpc>
            </a:pPr>
            <a:r>
              <a:rPr lang="en-US" b="true" sz="2599" u="sng">
                <a:solidFill>
                  <a:srgbClr val="0A3164"/>
                </a:solidFill>
                <a:latin typeface="Quan Bold"/>
                <a:ea typeface="Quan Bold"/>
                <a:cs typeface="Quan Bold"/>
                <a:sym typeface="Quan Bold"/>
                <a:hlinkClick r:id="rId15" tooltip="https://icbme.iut.ac.ir"/>
              </a:rPr>
              <a:t>https://icbme.iut.ac.ir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597409" y="14478576"/>
            <a:ext cx="2813640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1">
              <a:lnSpc>
                <a:spcPts val="3639"/>
              </a:lnSpc>
              <a:spcBef>
                <a:spcPct val="0"/>
              </a:spcBef>
            </a:pPr>
            <a:r>
              <a:rPr lang="en-US" b="true" sz="2599" strike="noStrike" u="sng">
                <a:solidFill>
                  <a:srgbClr val="0A3164"/>
                </a:solidFill>
                <a:latin typeface="Quan Bold"/>
                <a:ea typeface="Quan Bold"/>
                <a:cs typeface="Quan Bold"/>
                <a:sym typeface="Quan Bold"/>
                <a:hlinkClick r:id="rId16" tooltip="mailto:ICBME2026@iut.ac.ir"/>
              </a:rPr>
              <a:t>ICBME2026@iut.ac.ir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7324047" y="14457943"/>
            <a:ext cx="546724" cy="546724"/>
          </a:xfrm>
          <a:custGeom>
            <a:avLst/>
            <a:gdLst/>
            <a:ahLst/>
            <a:cxnLst/>
            <a:rect r="r" b="b" t="t" l="l"/>
            <a:pathLst>
              <a:path h="546724" w="546724">
                <a:moveTo>
                  <a:pt x="0" y="0"/>
                </a:moveTo>
                <a:lnTo>
                  <a:pt x="546724" y="0"/>
                </a:lnTo>
                <a:lnTo>
                  <a:pt x="546724" y="546725"/>
                </a:lnTo>
                <a:lnTo>
                  <a:pt x="0" y="54672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3385147" y="14457943"/>
            <a:ext cx="546724" cy="546724"/>
            <a:chOff x="0" y="0"/>
            <a:chExt cx="728966" cy="728966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43534" y="43534"/>
              <a:ext cx="641897" cy="641897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728966" cy="728966"/>
            </a:xfrm>
            <a:custGeom>
              <a:avLst/>
              <a:gdLst/>
              <a:ahLst/>
              <a:cxnLst/>
              <a:rect r="r" b="b" t="t" l="l"/>
              <a:pathLst>
                <a:path h="728966" w="728966">
                  <a:moveTo>
                    <a:pt x="0" y="0"/>
                  </a:moveTo>
                  <a:lnTo>
                    <a:pt x="728966" y="0"/>
                  </a:lnTo>
                  <a:lnTo>
                    <a:pt x="728966" y="728966"/>
                  </a:lnTo>
                  <a:lnTo>
                    <a:pt x="0" y="728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173076" y="13210626"/>
            <a:ext cx="1759184" cy="1759184"/>
          </a:xfrm>
          <a:custGeom>
            <a:avLst/>
            <a:gdLst/>
            <a:ahLst/>
            <a:cxnLst/>
            <a:rect r="r" b="b" t="t" l="l"/>
            <a:pathLst>
              <a:path h="1759184" w="1759184">
                <a:moveTo>
                  <a:pt x="0" y="0"/>
                </a:moveTo>
                <a:lnTo>
                  <a:pt x="1759184" y="0"/>
                </a:lnTo>
                <a:lnTo>
                  <a:pt x="1759184" y="1759185"/>
                </a:lnTo>
                <a:lnTo>
                  <a:pt x="0" y="175918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8692668" y="13735745"/>
            <a:ext cx="1718381" cy="373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ar-EG" b="true" sz="2151" spc="-43" strike="noStrike" u="none">
                <a:solidFill>
                  <a:srgbClr val="CFD6E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 کنفرانس 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107893" y="13163001"/>
            <a:ext cx="1640404" cy="37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en-US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۳۱</a:t>
            </a:r>
            <a:r>
              <a:rPr lang="ar-EG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مرداد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993164" y="13737701"/>
            <a:ext cx="2937374" cy="37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ar-EG" b="true" sz="2151" spc="-43" strike="noStrike" u="none">
                <a:solidFill>
                  <a:srgbClr val="CFD6E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پذیرش مقاله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3639150" y="11900615"/>
            <a:ext cx="2515748" cy="37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ar-EG" b="true" sz="2151" spc="-43" strike="noStrike" u="none">
                <a:solidFill>
                  <a:srgbClr val="CFD6E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ارسال مقاله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908272" y="11900615"/>
            <a:ext cx="2230614" cy="37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ar-EG" b="true" sz="2151" spc="-43" strike="noStrike" u="none">
                <a:solidFill>
                  <a:srgbClr val="CFD6E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  ثبت‌نام  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386511" y="12474592"/>
            <a:ext cx="2193426" cy="37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en-US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۲۳</a:t>
            </a:r>
            <a:r>
              <a:rPr lang="ar-EG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شهریور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357867" y="13163001"/>
            <a:ext cx="1403424" cy="37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en-US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۱۰</a:t>
            </a:r>
            <a:r>
              <a:rPr lang="ar-EG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مهر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542104" y="12474592"/>
            <a:ext cx="1904944" cy="372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 marL="0" indent="0" lvl="1">
              <a:lnSpc>
                <a:spcPts val="3011"/>
              </a:lnSpc>
              <a:spcBef>
                <a:spcPct val="0"/>
              </a:spcBef>
            </a:pPr>
            <a:r>
              <a:rPr lang="en-US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۲</a:t>
            </a:r>
            <a:r>
              <a:rPr lang="en-US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۷</a:t>
            </a:r>
            <a:r>
              <a:rPr lang="ar-EG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و </a:t>
            </a:r>
            <a:r>
              <a:rPr lang="en-US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۲۸</a:t>
            </a:r>
            <a:r>
              <a:rPr lang="ar-EG" b="true" sz="2151" spc="-43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آبان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4861024" y="3619839"/>
            <a:ext cx="5273104" cy="1784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3528"/>
              </a:lnSpc>
            </a:pPr>
            <a:r>
              <a:rPr lang="ar-EG" sz="2400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توسط انجمن مهندسی پزشکی ایران و با میزبانی </a:t>
            </a:r>
            <a:r>
              <a:rPr lang="ar-EG" sz="2400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دانشگاه صنعتی اصفهان</a:t>
            </a:r>
          </a:p>
          <a:p>
            <a:pPr algn="r" rtl="true">
              <a:lnSpc>
                <a:spcPts val="3528"/>
              </a:lnSpc>
            </a:pPr>
            <a:r>
              <a:rPr lang="ar-EG" sz="2400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اصفهان، ایران</a:t>
            </a:r>
          </a:p>
          <a:p>
            <a:pPr algn="r" rtl="true" marL="0" indent="0" lvl="0">
              <a:lnSpc>
                <a:spcPts val="3528"/>
              </a:lnSpc>
            </a:pPr>
            <a:r>
              <a:rPr lang="en-US" sz="2400" strike="noStrike" u="none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۲۷</a:t>
            </a:r>
            <a:r>
              <a:rPr lang="ar-EG" sz="2400" strike="noStrike" u="none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و </a:t>
            </a:r>
            <a:r>
              <a:rPr lang="en-US" sz="2400" strike="noStrike" u="none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۲۸</a:t>
            </a:r>
            <a:r>
              <a:rPr lang="ar-EG" sz="2400" strike="noStrike" u="none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آبان </a:t>
            </a:r>
            <a:r>
              <a:rPr lang="en-US" sz="2400" strike="noStrike" u="none">
                <a:solidFill>
                  <a:srgbClr val="0A3164"/>
                </a:solidFill>
                <a:latin typeface="IRAN Kharazmi Bold"/>
                <a:ea typeface="IRAN Kharazmi Bold"/>
                <a:cs typeface="IRAN Kharazmi Bold"/>
                <a:sym typeface="IRAN Kharazmi Bold"/>
              </a:rPr>
              <a:t>۱۴۰۵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370777" y="284029"/>
            <a:ext cx="7763351" cy="438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rtl="true">
              <a:lnSpc>
                <a:spcPts val="3639"/>
              </a:lnSpc>
              <a:spcBef>
                <a:spcPct val="0"/>
              </a:spcBef>
            </a:pPr>
            <a:r>
              <a:rPr lang="ar-EG" sz="2599" spc="-51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سی و سومین کنفرانس ملی و یازدهمین کنفرانس بین‌المللی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3738322" y="6956142"/>
            <a:ext cx="6103502" cy="4207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4806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پردازش سیگنال‌ها و تصاویر پزشکی</a:t>
            </a:r>
          </a:p>
          <a:p>
            <a:pPr algn="r" rtl="true" marL="0" indent="0" lvl="0">
              <a:lnSpc>
                <a:spcPts val="4806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بیومواد،مهندسی بافت و پزشکی بازساختی</a:t>
            </a:r>
          </a:p>
          <a:p>
            <a:pPr algn="r" rtl="true" marL="0" indent="0" lvl="0">
              <a:lnSpc>
                <a:spcPts val="4806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بیومکانیک محاسباتی</a:t>
            </a:r>
          </a:p>
          <a:p>
            <a:pPr algn="r" rtl="true" marL="0" indent="0" lvl="0">
              <a:lnSpc>
                <a:spcPts val="4806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تجهیزات پزشکی و زیست حسگرها</a:t>
            </a:r>
          </a:p>
          <a:p>
            <a:pPr algn="r" rtl="true" marL="0" indent="0" lvl="0">
              <a:lnSpc>
                <a:spcPts val="4806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مهندسی اعصاب و سامانه‌های شناختی</a:t>
            </a:r>
          </a:p>
          <a:p>
            <a:pPr algn="r" rtl="true" marL="0" indent="0" lvl="0">
              <a:lnSpc>
                <a:spcPts val="4806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بیومکانیک قلب و عروق</a:t>
            </a:r>
          </a:p>
          <a:p>
            <a:pPr algn="r" rtl="true" marL="0" indent="0" lvl="0">
              <a:lnSpc>
                <a:spcPts val="4806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انتقال به کاربرد بالینی و پزشکی شخصی‌سازی‌شده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631391" y="5855245"/>
            <a:ext cx="5567512" cy="836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 marL="0" indent="0" lvl="0">
              <a:lnSpc>
                <a:spcPts val="3449"/>
              </a:lnSpc>
            </a:pPr>
            <a:r>
              <a:rPr lang="ar-EG" sz="2299" spc="-45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محور اصلی: </a:t>
            </a: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هوش مصنوعی</a:t>
            </a:r>
          </a:p>
          <a:p>
            <a:pPr algn="r" rtl="true" marL="0" indent="0" lvl="0">
              <a:lnSpc>
                <a:spcPts val="3449"/>
              </a:lnSpc>
            </a:pP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و</a:t>
            </a: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 </a:t>
            </a:r>
            <a:r>
              <a:rPr lang="ar-EG" sz="2299" spc="-45" strike="noStrike" u="none">
                <a:solidFill>
                  <a:srgbClr val="10366E"/>
                </a:solidFill>
                <a:latin typeface="IRAN Kharazmi Bold"/>
                <a:ea typeface="IRAN Kharazmi Bold"/>
                <a:cs typeface="IRAN Kharazmi Bold"/>
                <a:sym typeface="IRAN Kharazmi Bold"/>
                <a:rtl val="true"/>
              </a:rPr>
              <a:t>سلامت دیجیتال در مهندسی پزشکی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DAHCDyGc4IU</dc:identifier>
  <dcterms:modified xsi:type="dcterms:W3CDTF">2011-08-01T06:04:30Z</dcterms:modified>
  <cp:revision>1</cp:revision>
  <dc:title>per icbme</dc:title>
</cp:coreProperties>
</file>