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9"/>
  </p:notesMasterIdLst>
  <p:sldIdLst>
    <p:sldId id="30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6" r:id="rId48"/>
  </p:sldIdLst>
  <p:sldSz cx="9144000" cy="5143500" type="screen16x9"/>
  <p:notesSz cx="6858000" cy="9144000"/>
  <p:embeddedFontLst>
    <p:embeddedFont>
      <p:font typeface="Changa" panose="020B0604020202020204" charset="-78"/>
      <p:regular r:id="rId50"/>
      <p:bold r:id="rId51"/>
    </p:embeddedFont>
    <p:embeddedFont>
      <p:font typeface="Vazirmatn" panose="020B0604020202020204" charset="-78"/>
      <p:regular r:id="rId52"/>
      <p:bold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894D1B0A-D7DE-F824-B66D-1FDDA4387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5077898b3_0_106:notes">
            <a:extLst>
              <a:ext uri="{FF2B5EF4-FFF2-40B4-BE49-F238E27FC236}">
                <a16:creationId xmlns:a16="http://schemas.microsoft.com/office/drawing/2014/main" id="{D90B15B8-148D-1538-778B-0422BE28A4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5077898b3_0_106:notes">
            <a:extLst>
              <a:ext uri="{FF2B5EF4-FFF2-40B4-BE49-F238E27FC236}">
                <a16:creationId xmlns:a16="http://schemas.microsoft.com/office/drawing/2014/main" id="{251EA90D-F729-C5E5-FECC-E41E03247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3734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35077898b3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35077898b3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5077898b3_2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5077898b3_2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00315f3ff6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00315f3ff6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با یک کلید قرار نیست همه چیز ساخته بشه </a:t>
            </a:r>
            <a:endParaRPr b="1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/>
              <a:t>کلا این فرایند یک فرایند کایزن است </a:t>
            </a:r>
            <a:endParaRPr b="1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اقدام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دیدن نتیجه ها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بهبود و تکرار چرخه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352b586d9d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352b586d9d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f6a7712f5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f6a7712f5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3f6a7712f5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3f6a7712f5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g33f6a7712f5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3f6a7712f5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33f6a7712f5_0_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g33f6a7712f5_0_5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3f6a7712f5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33f6a7712f5_0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g33f6a7712f5_0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3f6a7712f5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33f6a7712f5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g33f6a7712f5_0_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352b586d9d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352b586d9d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ساخت کارخانه فروش خیلی ساده است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و الان تو ذهن تک تک شما مراحل و فرایندهای فروش موجوده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5077898b3_2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5077898b3_2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352b586d9d_5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352b586d9d_5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352b586d9d_5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352b586d9d_5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352b586d9d_5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352b586d9d_5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با همین چند قدم ساده و تشکیل کانبان (‌الگوی جذاب ژاپنی که از شرکت تویتا ساخته شد )‌معجزه شروع میشوو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مستند سازی .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چیزی که ثبت نشود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یک ساعت بعد ۴۰ درصدش و فردا ۷۰ درصدش فراموش می شود ! (‌نمودار فراموشی)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--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در منظم ترین سازمان ها ۳۰ درصد فروش ها به خاطر فراموشی از بین می روند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352b586d9d_5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352b586d9d_5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درک درست اولویت عامل موفقیت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عدم درک درست عامل شکست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با ساخت کارخانه فروش اولویت در بخش فروش شما سیستماتیک می شود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چقدر یک فرصت در یک مرحله از کارخانه می تواند بماند؟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همه تیم با یک دستور عمل اولویت ها را پیگیری می کنند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352b586d9d_5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352b586d9d_5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سیستم سازی یعنی با تغییر آدم ها روندها عوض نشود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با نبود آدم ها اخلال در سیستم ایجاد نشود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آدم ها در یک ساختار مشخص کارهای را پیش ببرند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و این اتفاق به سادگی می افتد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352b586d9d_5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352b586d9d_5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اعداد معنا پیدا می کند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شما اگر بازی اعداد را بلد باشید همه چیز رو می تونید بهتری کنید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چیزی که عددی نشود قابل بهبود نیست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352b586d9d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352b586d9d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365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en-GB" sz="1700">
                <a:solidFill>
                  <a:schemeClr val="dk1"/>
                </a:solidFill>
              </a:rPr>
              <a:t>مساله ها خیلی سریع تر از چیزی که شما فکر می کنید قابل حل هستند (هر چقدر شما زمان بدهید)</a:t>
            </a:r>
            <a:endParaRPr sz="1700">
              <a:solidFill>
                <a:schemeClr val="dk1"/>
              </a:solidFill>
            </a:endParaRPr>
          </a:p>
          <a:p>
            <a:pPr marL="914400" lvl="1" indent="-336550" algn="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AutoNum type="alphaLcPeriod"/>
            </a:pPr>
            <a:r>
              <a:rPr lang="en-GB" sz="1700">
                <a:solidFill>
                  <a:schemeClr val="dk1"/>
                </a:solidFill>
              </a:rPr>
              <a:t>مساله های خیلی کم هزینه تر از چیزی که شما فکر می کنید قابل حل هستند (هر چقدر شما بودجه بدهید)</a:t>
            </a:r>
            <a:endParaRPr sz="17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352b586d9d_5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352b586d9d_5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352b586d9d_5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352b586d9d_5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chemeClr val="lt1"/>
                </a:solidFill>
                <a:highlight>
                  <a:srgbClr val="FF9900"/>
                </a:highlight>
                <a:latin typeface="Vazirmatn"/>
                <a:ea typeface="Vazirmatn"/>
                <a:cs typeface="Vazirmatn"/>
                <a:sym typeface="Vazirmatn"/>
              </a:rPr>
              <a:t>ساخت یک سیستم استخدام</a:t>
            </a:r>
            <a:endParaRPr sz="1800" b="1">
              <a:solidFill>
                <a:schemeClr val="lt1"/>
              </a:solidFill>
              <a:highlight>
                <a:srgbClr val="FF9900"/>
              </a:highlight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تعریف پروفایل فروشنده ایده آل 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(انگیزه، توانایی یادگیری، مهارت ارتباط و خلاقیت)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ایجاد یک سیستم امتیاز دهی برای استخدام 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طراحی سوالات استخدام برای بررسی شاخص‌ها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ارزیابی عملی 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352b586d9d_5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352b586d9d_5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chemeClr val="lt1"/>
                </a:solidFill>
                <a:highlight>
                  <a:srgbClr val="FF9900"/>
                </a:highlight>
                <a:latin typeface="Vazirmatn"/>
                <a:ea typeface="Vazirmatn"/>
                <a:cs typeface="Vazirmatn"/>
                <a:sym typeface="Vazirmatn"/>
              </a:rPr>
              <a:t>ساخت یک سیستم آنبردینگ</a:t>
            </a:r>
            <a:endParaRPr sz="1800" b="1">
              <a:solidFill>
                <a:schemeClr val="lt1"/>
              </a:solidFill>
              <a:highlight>
                <a:srgbClr val="FF9900"/>
              </a:highlight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یک برنامه مدون آموزشی 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(کالچر، محصول، فروش،‌ فرایندها و قوانین)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تمرین روی فرصت‌های از دست رفته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مشخص کردن منتور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مشخص کردن تارگت‌ها 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بازخورد مستمر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352b586d9d_5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352b586d9d_5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جلسات استند آپ صبح گاهی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سیمولشن جلسات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اسکریپت ها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352b586d9d_5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352b586d9d_5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Average response time per rep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Pipeline stages conversion rate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Key activity to customer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Average convert time 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Average deal size per rep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Bad Goal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highlight>
                  <a:srgbClr val="00AF9E"/>
                </a:highlight>
                <a:latin typeface="Changa"/>
                <a:ea typeface="Changa"/>
                <a:cs typeface="Changa"/>
                <a:sym typeface="Changa"/>
              </a:rPr>
              <a:t>Sales Rep Ramp</a:t>
            </a: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lt1"/>
              </a:solidFill>
              <a:highlight>
                <a:srgbClr val="00AF9E"/>
              </a:highlight>
              <a:latin typeface="Changa"/>
              <a:ea typeface="Changa"/>
              <a:cs typeface="Changa"/>
              <a:sym typeface="Chan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352b586d9d_5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352b586d9d_5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35077898b3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35077898b3_2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3f6a7712f5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3f6a7712f5_0_1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352b586d9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352b586d9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352b586d9d_5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352b586d9d_5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352b586d9d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352b586d9d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352b586d9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352b586d9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352b586d9d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352b586d9d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352b586d9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352b586d9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آمار سرعت پیگیری فروش</a:t>
            </a:r>
            <a:br>
              <a:rPr lang="en-GB" b="1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تماس زیر ۵ دقیقه احتمال فروش را ۷ برابر می کند بعد از ۲۴ ساعت احتمال تقریبا نزدیک به صفر است.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۳۵-۵۰٪ از فروش‌ها به فروشنده‌ای می رسد که زودتر پاسخ می‌دهد.</a:t>
            </a:r>
            <a:endParaRPr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b="1">
                <a:solidFill>
                  <a:schemeClr val="dk1"/>
                </a:solidFill>
              </a:rPr>
              <a:t>آمار تعداد پیگیری فروش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۸۰ درصد فروش ها بعد ۵امین پیگیری اتفاق می افتد.</a:t>
            </a:r>
            <a:endParaRPr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۶۰ درصد مشتریان قبل از گفتن ۴ تا نه، به شما بله می گویند! 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۸ درصد از فروشندگان بیش از پنج تماس پیگیری دارند. شما هم باید جزء ۸٪ فروشندگان باشید!</a:t>
            </a:r>
            <a:br>
              <a:rPr lang="en-GB">
                <a:solidFill>
                  <a:schemeClr val="dk1"/>
                </a:solidFill>
              </a:rPr>
            </a:br>
            <a:r>
              <a:rPr lang="en-GB">
                <a:solidFill>
                  <a:schemeClr val="dk1"/>
                </a:solidFill>
              </a:rPr>
              <a:t>۲٪ از فروش‌ها در اولین تماس انجام می‌شود. ۳٪ در دومین تماس، ۵٪ در سومین، ۱۰٪ در چهارمین و ۸۰٪ در تماس‌های پنجم تا دوازدهم انجام می‌شود.</a:t>
            </a:r>
            <a:endParaRPr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------</a:t>
            </a:r>
            <a:endParaRPr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تشخیص درست سرعت تبدیل فروش ما را در یک ماه دو برابر کرد</a:t>
            </a:r>
            <a:endParaRPr>
              <a:solidFill>
                <a:schemeClr val="dk1"/>
              </a:solidFill>
            </a:endParaRPr>
          </a:p>
          <a:p>
            <a:pPr marL="0" lvl="0" indent="0" algn="r" rtl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GB">
                <a:solidFill>
                  <a:schemeClr val="dk1"/>
                </a:solidFill>
              </a:rPr>
            </a:b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352b586d9d_1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352b586d9d_1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35077898b3_2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35077898b3_2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ساخت ارتباط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ایده اولیه در مورد شخص تو ۳۰ ثانبه اول شکل می گیره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فقط ۸۵ درصد تو یه نظر سنجی گفتن بوی عطر فروشنده رو تصیم  خریدشون نقش بسته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آدم های با ۱۰۰ درد نمیان سراغ شما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مثال رزنامه 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مثال پزشک</a:t>
            </a: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chemeClr val="lt1"/>
                </a:solidFill>
                <a:highlight>
                  <a:srgbClr val="FF9900"/>
                </a:highlight>
                <a:latin typeface="Vazirmatn"/>
                <a:ea typeface="Vazirmatn"/>
                <a:cs typeface="Vazirmatn"/>
                <a:sym typeface="Vazirmatn"/>
              </a:rPr>
              <a:t>مدل متقاعدسازی ارسطو</a:t>
            </a:r>
            <a:endParaRPr sz="1800" b="1">
              <a:solidFill>
                <a:schemeClr val="lt1"/>
              </a:solidFill>
              <a:highlight>
                <a:srgbClr val="FF9900"/>
              </a:highlight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اعتبار گوینده 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منطق و استدلال</a:t>
            </a:r>
            <a:endParaRPr sz="1500">
              <a:solidFill>
                <a:schemeClr val="dk1"/>
              </a:solidFill>
              <a:latin typeface="Vazirmatn"/>
              <a:ea typeface="Vazirmatn"/>
              <a:cs typeface="Vazirmatn"/>
              <a:sym typeface="Vazirmatn"/>
            </a:endParaRPr>
          </a:p>
          <a:p>
            <a:pPr marL="457200" lvl="0" indent="-32385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azirmatn"/>
              <a:buChar char="●"/>
            </a:pPr>
            <a:r>
              <a:rPr lang="en-GB" sz="1500">
                <a:solidFill>
                  <a:schemeClr val="dk1"/>
                </a:solidFill>
                <a:latin typeface="Vazirmatn"/>
                <a:ea typeface="Vazirmatn"/>
                <a:cs typeface="Vazirmatn"/>
                <a:sym typeface="Vazirmatn"/>
              </a:rPr>
              <a:t>ایجاد ترس یا انگیزه 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3f6a7712f5_0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3f6a7712f5_0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35077898b3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35077898b3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352b586d9d_12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352b586d9d_12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352b586d9d_5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352b586d9d_5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352b586d9d_6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352b586d9d_6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352b586d9d_5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352b586d9d_5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352b586d9d_5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352b586d9d_5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352b586d9d_5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352b586d9d_5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35077898b3_2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35077898b3_2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35077898b3_2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35077898b3_2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00315f3ff6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00315f3ff6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005711fe93_2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005711fe93_2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>
          <a:extLst>
            <a:ext uri="{FF2B5EF4-FFF2-40B4-BE49-F238E27FC236}">
              <a16:creationId xmlns:a16="http://schemas.microsoft.com/office/drawing/2014/main" id="{BCEEDABB-696D-2046-0B1D-C682BFAD5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408F87-7FB0-E954-16EC-9AC10E945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0" y="0"/>
            <a:ext cx="913931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79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4200" y="992525"/>
            <a:ext cx="6618325" cy="372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2840350" y="1893000"/>
            <a:ext cx="36267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accent4"/>
                </a:solidFill>
                <a:latin typeface="Vazirmatn"/>
                <a:ea typeface="Vazirmatn"/>
                <a:cs typeface="Vazirmatn"/>
                <a:sym typeface="Vazirmatn"/>
              </a:rPr>
              <a:t>پازل رشد پایدار</a:t>
            </a:r>
            <a:endParaRPr sz="2600" b="1">
              <a:solidFill>
                <a:schemeClr val="accent4"/>
              </a:solidFill>
              <a:latin typeface="Vazirmatn"/>
              <a:ea typeface="Vazirmatn"/>
              <a:cs typeface="Vazirmatn"/>
              <a:sym typeface="Vazirmat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6813" y="0"/>
            <a:ext cx="9377624" cy="5272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6450" y="874275"/>
            <a:ext cx="3394951" cy="339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25"/>
            <a:ext cx="9144000" cy="51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/>
        </p:nvSpPr>
        <p:spPr>
          <a:xfrm>
            <a:off x="2840350" y="1893000"/>
            <a:ext cx="36267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accent4"/>
                </a:solidFill>
                <a:latin typeface="Vazirmatn"/>
                <a:ea typeface="Vazirmatn"/>
                <a:cs typeface="Vazirmatn"/>
                <a:sym typeface="Vazirmatn"/>
              </a:rPr>
              <a:t>ساخت کارخانه فروش</a:t>
            </a:r>
            <a:endParaRPr sz="2600" b="1">
              <a:solidFill>
                <a:schemeClr val="accent4"/>
              </a:solidFill>
              <a:latin typeface="Vazirmatn"/>
              <a:ea typeface="Vazirmatn"/>
              <a:cs typeface="Vazirmatn"/>
              <a:sym typeface="Vazirmat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5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662" y="41625"/>
            <a:ext cx="8980030" cy="506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8" y="0"/>
            <a:ext cx="91393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8" y="0"/>
            <a:ext cx="9139303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9925" y="-23800"/>
            <a:ext cx="9223850" cy="519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76375"/>
            <a:ext cx="8839202" cy="2471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0350" y="3262675"/>
            <a:ext cx="3324600" cy="152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1"/>
          <p:cNvSpPr txBox="1"/>
          <p:nvPr/>
        </p:nvSpPr>
        <p:spPr>
          <a:xfrm>
            <a:off x="2840350" y="1893000"/>
            <a:ext cx="36267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accent4"/>
                </a:solidFill>
                <a:latin typeface="Vazirmatn"/>
                <a:ea typeface="Vazirmatn"/>
                <a:cs typeface="Vazirmatn"/>
                <a:sym typeface="Vazirmatn"/>
              </a:rPr>
              <a:t>فروش</a:t>
            </a:r>
            <a:endParaRPr sz="2600" b="1">
              <a:solidFill>
                <a:schemeClr val="accent4"/>
              </a:solidFill>
              <a:latin typeface="Vazirmatn"/>
              <a:ea typeface="Vazirmatn"/>
              <a:cs typeface="Vazirmatn"/>
              <a:sym typeface="Vazirmat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25"/>
            <a:ext cx="9144000" cy="51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0"/>
          <p:cNvSpPr txBox="1"/>
          <p:nvPr/>
        </p:nvSpPr>
        <p:spPr>
          <a:xfrm>
            <a:off x="2840350" y="1893000"/>
            <a:ext cx="3626700" cy="1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accent4"/>
                </a:solidFill>
                <a:latin typeface="Vazirmatn"/>
                <a:ea typeface="Vazirmatn"/>
                <a:cs typeface="Vazirmatn"/>
                <a:sym typeface="Vazirmatn"/>
              </a:rPr>
              <a:t>حفظ مشتری</a:t>
            </a:r>
            <a:endParaRPr sz="2600" b="1">
              <a:solidFill>
                <a:schemeClr val="accent4"/>
              </a:solidFill>
              <a:latin typeface="Vazirmatn"/>
              <a:ea typeface="Vazirmatn"/>
              <a:cs typeface="Vazirmatn"/>
              <a:sym typeface="Vazirmat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2850" y="548725"/>
            <a:ext cx="6161776" cy="416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96400" y="222475"/>
            <a:ext cx="2220150" cy="106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29275"/>
            <a:ext cx="8839200" cy="31025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325"/>
            <a:ext cx="9144000" cy="514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375" y="669550"/>
            <a:ext cx="4507341" cy="8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2375" y="1512575"/>
            <a:ext cx="5411399" cy="29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81275" y="73475"/>
            <a:ext cx="2311739" cy="15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2188" y="4475075"/>
            <a:ext cx="5199624" cy="8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7875" y="2702975"/>
            <a:ext cx="2053550" cy="15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7202" y="1278300"/>
            <a:ext cx="7063250" cy="39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5987" y="1589250"/>
            <a:ext cx="3372025" cy="196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97EB38-682B-6F19-2384-A17B8DCA4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00350"/>
            <a:ext cx="2343150" cy="23431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On-screen Show (16:9)</PresentationFormat>
  <Paragraphs>88</Paragraphs>
  <Slides>47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Changa</vt:lpstr>
      <vt:lpstr>Calibri</vt:lpstr>
      <vt:lpstr>Vazirmatn</vt:lpstr>
      <vt:lpstr>Arial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Didar</cp:lastModifiedBy>
  <cp:revision>1</cp:revision>
  <dcterms:modified xsi:type="dcterms:W3CDTF">2026-06-14T11:46:53Z</dcterms:modified>
</cp:coreProperties>
</file>