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446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7" pos="7176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mineh" initials="A" lastIdx="1" clrIdx="0">
    <p:extLst>
      <p:ext uri="{19B8F6BF-5375-455C-9EA6-DF929625EA0E}">
        <p15:presenceInfo xmlns:p15="http://schemas.microsoft.com/office/powerpoint/2012/main" userId="tahmine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99FF"/>
    <a:srgbClr val="26506D"/>
    <a:srgbClr val="C5E6FD"/>
    <a:srgbClr val="B1EFFD"/>
    <a:srgbClr val="E0F2FA"/>
    <a:srgbClr val="FFCC00"/>
    <a:srgbClr val="CFFFFF"/>
    <a:srgbClr val="E1FCFF"/>
    <a:srgbClr val="E9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84" y="48"/>
      </p:cViewPr>
      <p:guideLst>
        <p:guide orient="horz" pos="2160"/>
        <p:guide pos="7176"/>
        <p:guide pos="3840"/>
        <p:guide pos="504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618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0AC44-526C-402D-8C9B-9116DBF7B08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CA37CD-772B-4020-A36F-ECC961DD6E47}">
      <dgm:prSet phldrT="[Text]" custT="1"/>
      <dgm:spPr>
        <a:solidFill>
          <a:srgbClr val="0070C0"/>
        </a:solidFill>
      </dgm:spPr>
      <dgm:t>
        <a:bodyPr/>
        <a:lstStyle/>
        <a:p>
          <a:endParaRPr lang="en-US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creativity 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Spontaneity,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problem solving,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lack of prejudice,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acceptance of facts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3C90F-BC83-49C2-A29D-D17FC5249637}" type="parTrans" cxnId="{D16E7163-2DA0-44A7-871F-0392C8298798}">
      <dgm:prSet/>
      <dgm:spPr/>
      <dgm:t>
        <a:bodyPr/>
        <a:lstStyle/>
        <a:p>
          <a:endParaRPr lang="en-US" sz="1600"/>
        </a:p>
      </dgm:t>
    </dgm:pt>
    <dgm:pt modelId="{51E29038-8CA5-48A8-96DD-0804BBAB3674}" type="sibTrans" cxnId="{D16E7163-2DA0-44A7-871F-0392C8298798}">
      <dgm:prSet/>
      <dgm:spPr/>
      <dgm:t>
        <a:bodyPr/>
        <a:lstStyle/>
        <a:p>
          <a:endParaRPr lang="en-US" sz="1600"/>
        </a:p>
      </dgm:t>
    </dgm:pt>
    <dgm:pt modelId="{424BB927-7565-4A72-80E4-5DD2A78CEEE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Self-esteem, confidence,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achievement respect of others,</a:t>
          </a:r>
        </a:p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 by others</a:t>
          </a:r>
          <a:endParaRPr lang="fa-IR" sz="16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70B91-8080-4868-8D7E-FCB611B20454}" type="parTrans" cxnId="{4D659D8B-6CD4-4710-A9E2-5A892B5F4B7E}">
      <dgm:prSet/>
      <dgm:spPr/>
      <dgm:t>
        <a:bodyPr/>
        <a:lstStyle/>
        <a:p>
          <a:endParaRPr lang="en-US" sz="1600"/>
        </a:p>
      </dgm:t>
    </dgm:pt>
    <dgm:pt modelId="{537BD144-75C2-471F-9F52-068DF5D2E314}" type="sibTrans" cxnId="{4D659D8B-6CD4-4710-A9E2-5A892B5F4B7E}">
      <dgm:prSet/>
      <dgm:spPr/>
      <dgm:t>
        <a:bodyPr/>
        <a:lstStyle/>
        <a:p>
          <a:endParaRPr lang="en-US" sz="1600"/>
        </a:p>
      </dgm:t>
    </dgm:pt>
    <dgm:pt modelId="{80FA19F9-8D71-4455-89BB-707092DDA18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Friendship,family,sexual</a:t>
          </a:r>
          <a:r>
            <a:rPr lang="en-US" sz="1600" dirty="0" smtClean="0"/>
            <a:t> </a:t>
          </a:r>
          <a:r>
            <a:rPr lang="en-US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intimacy</a:t>
          </a:r>
          <a:endParaRPr 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AB7ED-497A-48C4-9D97-F465104DEAB7}" type="parTrans" cxnId="{A0C51AA8-D4AE-4099-8DE5-886A0E983055}">
      <dgm:prSet/>
      <dgm:spPr/>
      <dgm:t>
        <a:bodyPr/>
        <a:lstStyle/>
        <a:p>
          <a:endParaRPr lang="en-US" sz="1600"/>
        </a:p>
      </dgm:t>
    </dgm:pt>
    <dgm:pt modelId="{E56A9CD0-6BAE-495C-B0FD-E4176337652B}" type="sibTrans" cxnId="{A0C51AA8-D4AE-4099-8DE5-886A0E983055}">
      <dgm:prSet/>
      <dgm:spPr/>
      <dgm:t>
        <a:bodyPr/>
        <a:lstStyle/>
        <a:p>
          <a:endParaRPr lang="en-US" sz="1600"/>
        </a:p>
      </dgm:t>
    </dgm:pt>
    <dgm:pt modelId="{2BC82505-AFB2-43F4-8197-5FC1E871D0C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Security of : body, employment, resources,</a:t>
          </a:r>
        </a:p>
        <a:p>
          <a:r>
            <a:rPr lang="en-US" sz="1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morality, the family, health, property</a:t>
          </a:r>
          <a:endParaRPr lang="en-US" sz="15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E7C0E3-88D1-4ADE-BDE2-B1297BB608C3}" type="parTrans" cxnId="{35F79AF3-30DC-4147-B8EB-13A2A102D259}">
      <dgm:prSet/>
      <dgm:spPr/>
      <dgm:t>
        <a:bodyPr/>
        <a:lstStyle/>
        <a:p>
          <a:endParaRPr lang="en-US" sz="1600"/>
        </a:p>
      </dgm:t>
    </dgm:pt>
    <dgm:pt modelId="{507BBD09-CADC-4DDA-A6CE-76807AD2C1BC}" type="sibTrans" cxnId="{35F79AF3-30DC-4147-B8EB-13A2A102D259}">
      <dgm:prSet/>
      <dgm:spPr/>
      <dgm:t>
        <a:bodyPr/>
        <a:lstStyle/>
        <a:p>
          <a:endParaRPr lang="en-US" sz="1600"/>
        </a:p>
      </dgm:t>
    </dgm:pt>
    <dgm:pt modelId="{1699CACA-3022-413C-A744-C42DDB5A549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15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Breathing,food,water,sex,sleep,homeostasis,excretion</a:t>
          </a:r>
          <a:endParaRPr lang="en-US" sz="15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697E1-2AE0-4787-A317-5DFD70FD084C}" type="parTrans" cxnId="{1C5BF9AF-F649-4D0C-9AEA-C5AC9E648433}">
      <dgm:prSet/>
      <dgm:spPr/>
      <dgm:t>
        <a:bodyPr/>
        <a:lstStyle/>
        <a:p>
          <a:endParaRPr lang="en-US" sz="1600"/>
        </a:p>
      </dgm:t>
    </dgm:pt>
    <dgm:pt modelId="{C3009093-5B54-4A73-B1F5-856FB314782F}" type="sibTrans" cxnId="{1C5BF9AF-F649-4D0C-9AEA-C5AC9E648433}">
      <dgm:prSet/>
      <dgm:spPr/>
      <dgm:t>
        <a:bodyPr/>
        <a:lstStyle/>
        <a:p>
          <a:endParaRPr lang="en-US" sz="1600"/>
        </a:p>
      </dgm:t>
    </dgm:pt>
    <dgm:pt modelId="{FD1BCBCD-20EE-403B-9CDD-016C2DBEB3DE}" type="pres">
      <dgm:prSet presAssocID="{DDE0AC44-526C-402D-8C9B-9116DBF7B08A}" presName="Name0" presStyleCnt="0">
        <dgm:presLayoutVars>
          <dgm:dir/>
          <dgm:animLvl val="lvl"/>
          <dgm:resizeHandles val="exact"/>
        </dgm:presLayoutVars>
      </dgm:prSet>
      <dgm:spPr/>
    </dgm:pt>
    <dgm:pt modelId="{CCB0FDD9-E0ED-460B-B4BA-F7494EF0C7D1}" type="pres">
      <dgm:prSet presAssocID="{59CA37CD-772B-4020-A36F-ECC961DD6E47}" presName="Name8" presStyleCnt="0"/>
      <dgm:spPr/>
    </dgm:pt>
    <dgm:pt modelId="{0811F8C7-B954-49C8-8815-22756CDF7945}" type="pres">
      <dgm:prSet presAssocID="{59CA37CD-772B-4020-A36F-ECC961DD6E47}" presName="level" presStyleLbl="node1" presStyleIdx="0" presStyleCnt="5" custScaleY="6183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16D94-69E3-4C85-8D8D-653FD1B75204}" type="pres">
      <dgm:prSet presAssocID="{59CA37CD-772B-4020-A36F-ECC961DD6E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DE494-9415-4156-B164-A0404365AFF4}" type="pres">
      <dgm:prSet presAssocID="{424BB927-7565-4A72-80E4-5DD2A78CEEE9}" presName="Name8" presStyleCnt="0"/>
      <dgm:spPr/>
    </dgm:pt>
    <dgm:pt modelId="{A6EBF7CC-DE54-4E82-A8D3-DFADCE3E8E05}" type="pres">
      <dgm:prSet presAssocID="{424BB927-7565-4A72-80E4-5DD2A78CEEE9}" presName="level" presStyleLbl="node1" presStyleIdx="1" presStyleCnt="5" custScaleY="220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2AFDE-4CD9-4AEE-95F9-88672FB808DA}" type="pres">
      <dgm:prSet presAssocID="{424BB927-7565-4A72-80E4-5DD2A78CEE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0A197-7E8A-4503-8977-946FAEE84496}" type="pres">
      <dgm:prSet presAssocID="{80FA19F9-8D71-4455-89BB-707092DDA18C}" presName="Name8" presStyleCnt="0"/>
      <dgm:spPr/>
    </dgm:pt>
    <dgm:pt modelId="{CC2ED6C9-C8F4-4B40-86FA-BF82B374270F}" type="pres">
      <dgm:prSet presAssocID="{80FA19F9-8D71-4455-89BB-707092DDA18C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316C-91F2-46F6-9B03-91AB1A147FB7}" type="pres">
      <dgm:prSet presAssocID="{80FA19F9-8D71-4455-89BB-707092DDA1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ABD8C-9592-4F5A-9777-6EBF86383854}" type="pres">
      <dgm:prSet presAssocID="{2BC82505-AFB2-43F4-8197-5FC1E871D0C3}" presName="Name8" presStyleCnt="0"/>
      <dgm:spPr/>
    </dgm:pt>
    <dgm:pt modelId="{DBB62E76-0F63-46F3-80E1-D0EC9AB4C011}" type="pres">
      <dgm:prSet presAssocID="{2BC82505-AFB2-43F4-8197-5FC1E871D0C3}" presName="level" presStyleLbl="node1" presStyleIdx="3" presStyleCnt="5" custScaleY="1593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5BC41-67C7-45B6-ACF5-6E0ACD660F85}" type="pres">
      <dgm:prSet presAssocID="{2BC82505-AFB2-43F4-8197-5FC1E871D0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8031B-A5CD-4DD0-8E71-C0291B6D1EB1}" type="pres">
      <dgm:prSet presAssocID="{1699CACA-3022-413C-A744-C42DDB5A549F}" presName="Name8" presStyleCnt="0"/>
      <dgm:spPr/>
    </dgm:pt>
    <dgm:pt modelId="{95F1C433-B7D3-460B-BC9A-AD165AD8C8D2}" type="pres">
      <dgm:prSet presAssocID="{1699CACA-3022-413C-A744-C42DDB5A549F}" presName="level" presStyleLbl="node1" presStyleIdx="4" presStyleCnt="5" custLinFactNeighborX="5373" custLinFactNeighborY="78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BC9AB-3C9F-455F-9488-E9DB58C6F0F9}" type="pres">
      <dgm:prSet presAssocID="{1699CACA-3022-413C-A744-C42DDB5A54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659D8B-6CD4-4710-A9E2-5A892B5F4B7E}" srcId="{DDE0AC44-526C-402D-8C9B-9116DBF7B08A}" destId="{424BB927-7565-4A72-80E4-5DD2A78CEEE9}" srcOrd="1" destOrd="0" parTransId="{04A70B91-8080-4868-8D7E-FCB611B20454}" sibTransId="{537BD144-75C2-471F-9F52-068DF5D2E314}"/>
    <dgm:cxn modelId="{AA688966-B1F4-4862-AFBC-366B6E35A4BF}" type="presOf" srcId="{2BC82505-AFB2-43F4-8197-5FC1E871D0C3}" destId="{8965BC41-67C7-45B6-ACF5-6E0ACD660F85}" srcOrd="1" destOrd="0" presId="urn:microsoft.com/office/officeart/2005/8/layout/pyramid1"/>
    <dgm:cxn modelId="{A0C51AA8-D4AE-4099-8DE5-886A0E983055}" srcId="{DDE0AC44-526C-402D-8C9B-9116DBF7B08A}" destId="{80FA19F9-8D71-4455-89BB-707092DDA18C}" srcOrd="2" destOrd="0" parTransId="{B0FAB7ED-497A-48C4-9D97-F465104DEAB7}" sibTransId="{E56A9CD0-6BAE-495C-B0FD-E4176337652B}"/>
    <dgm:cxn modelId="{629D3B49-2FCC-4FEF-B5E1-F8E38D5E394A}" type="presOf" srcId="{59CA37CD-772B-4020-A36F-ECC961DD6E47}" destId="{0811F8C7-B954-49C8-8815-22756CDF7945}" srcOrd="0" destOrd="0" presId="urn:microsoft.com/office/officeart/2005/8/layout/pyramid1"/>
    <dgm:cxn modelId="{6E0435A9-1D18-42AE-B1B2-FD2171D45DA7}" type="presOf" srcId="{80FA19F9-8D71-4455-89BB-707092DDA18C}" destId="{1F72316C-91F2-46F6-9B03-91AB1A147FB7}" srcOrd="1" destOrd="0" presId="urn:microsoft.com/office/officeart/2005/8/layout/pyramid1"/>
    <dgm:cxn modelId="{0D615C59-2DE0-45C4-A491-8C250EEB9DBA}" type="presOf" srcId="{424BB927-7565-4A72-80E4-5DD2A78CEEE9}" destId="{7712AFDE-4CD9-4AEE-95F9-88672FB808DA}" srcOrd="1" destOrd="0" presId="urn:microsoft.com/office/officeart/2005/8/layout/pyramid1"/>
    <dgm:cxn modelId="{D16E7163-2DA0-44A7-871F-0392C8298798}" srcId="{DDE0AC44-526C-402D-8C9B-9116DBF7B08A}" destId="{59CA37CD-772B-4020-A36F-ECC961DD6E47}" srcOrd="0" destOrd="0" parTransId="{3903C90F-BC83-49C2-A29D-D17FC5249637}" sibTransId="{51E29038-8CA5-48A8-96DD-0804BBAB3674}"/>
    <dgm:cxn modelId="{6F39E111-F745-4B72-AEC3-5A112324CA07}" type="presOf" srcId="{1699CACA-3022-413C-A744-C42DDB5A549F}" destId="{95F1C433-B7D3-460B-BC9A-AD165AD8C8D2}" srcOrd="0" destOrd="0" presId="urn:microsoft.com/office/officeart/2005/8/layout/pyramid1"/>
    <dgm:cxn modelId="{95DDF2D7-3E7F-4D08-83B1-D25F13EB2569}" type="presOf" srcId="{1699CACA-3022-413C-A744-C42DDB5A549F}" destId="{A87BC9AB-3C9F-455F-9488-E9DB58C6F0F9}" srcOrd="1" destOrd="0" presId="urn:microsoft.com/office/officeart/2005/8/layout/pyramid1"/>
    <dgm:cxn modelId="{35F79AF3-30DC-4147-B8EB-13A2A102D259}" srcId="{DDE0AC44-526C-402D-8C9B-9116DBF7B08A}" destId="{2BC82505-AFB2-43F4-8197-5FC1E871D0C3}" srcOrd="3" destOrd="0" parTransId="{43E7C0E3-88D1-4ADE-BDE2-B1297BB608C3}" sibTransId="{507BBD09-CADC-4DDA-A6CE-76807AD2C1BC}"/>
    <dgm:cxn modelId="{DD6A3E4C-94A7-45CF-A4DE-CC58AE1CDC02}" type="presOf" srcId="{2BC82505-AFB2-43F4-8197-5FC1E871D0C3}" destId="{DBB62E76-0F63-46F3-80E1-D0EC9AB4C011}" srcOrd="0" destOrd="0" presId="urn:microsoft.com/office/officeart/2005/8/layout/pyramid1"/>
    <dgm:cxn modelId="{D8478842-4B55-4C0D-B131-DCBF83CFA894}" type="presOf" srcId="{59CA37CD-772B-4020-A36F-ECC961DD6E47}" destId="{B1F16D94-69E3-4C85-8D8D-653FD1B75204}" srcOrd="1" destOrd="0" presId="urn:microsoft.com/office/officeart/2005/8/layout/pyramid1"/>
    <dgm:cxn modelId="{58DDF3FB-8CA1-4430-82F8-CF50D98EF4A2}" type="presOf" srcId="{80FA19F9-8D71-4455-89BB-707092DDA18C}" destId="{CC2ED6C9-C8F4-4B40-86FA-BF82B374270F}" srcOrd="0" destOrd="0" presId="urn:microsoft.com/office/officeart/2005/8/layout/pyramid1"/>
    <dgm:cxn modelId="{1C5BF9AF-F649-4D0C-9AEA-C5AC9E648433}" srcId="{DDE0AC44-526C-402D-8C9B-9116DBF7B08A}" destId="{1699CACA-3022-413C-A744-C42DDB5A549F}" srcOrd="4" destOrd="0" parTransId="{36C697E1-2AE0-4787-A317-5DFD70FD084C}" sibTransId="{C3009093-5B54-4A73-B1F5-856FB314782F}"/>
    <dgm:cxn modelId="{D47FB959-5BEC-41DA-8BEB-58A769E5144E}" type="presOf" srcId="{DDE0AC44-526C-402D-8C9B-9116DBF7B08A}" destId="{FD1BCBCD-20EE-403B-9CDD-016C2DBEB3DE}" srcOrd="0" destOrd="0" presId="urn:microsoft.com/office/officeart/2005/8/layout/pyramid1"/>
    <dgm:cxn modelId="{F9CDB497-E3CB-43A6-97F5-99D46E76A89D}" type="presOf" srcId="{424BB927-7565-4A72-80E4-5DD2A78CEEE9}" destId="{A6EBF7CC-DE54-4E82-A8D3-DFADCE3E8E05}" srcOrd="0" destOrd="0" presId="urn:microsoft.com/office/officeart/2005/8/layout/pyramid1"/>
    <dgm:cxn modelId="{A9686F40-4BC6-48AB-BC19-2E9C3D165DB0}" type="presParOf" srcId="{FD1BCBCD-20EE-403B-9CDD-016C2DBEB3DE}" destId="{CCB0FDD9-E0ED-460B-B4BA-F7494EF0C7D1}" srcOrd="0" destOrd="0" presId="urn:microsoft.com/office/officeart/2005/8/layout/pyramid1"/>
    <dgm:cxn modelId="{DF3B8B64-5E5C-4C60-AE8E-2478921F6389}" type="presParOf" srcId="{CCB0FDD9-E0ED-460B-B4BA-F7494EF0C7D1}" destId="{0811F8C7-B954-49C8-8815-22756CDF7945}" srcOrd="0" destOrd="0" presId="urn:microsoft.com/office/officeart/2005/8/layout/pyramid1"/>
    <dgm:cxn modelId="{F6D1C7A1-AEB3-4765-87A4-2448DA9222CB}" type="presParOf" srcId="{CCB0FDD9-E0ED-460B-B4BA-F7494EF0C7D1}" destId="{B1F16D94-69E3-4C85-8D8D-653FD1B75204}" srcOrd="1" destOrd="0" presId="urn:microsoft.com/office/officeart/2005/8/layout/pyramid1"/>
    <dgm:cxn modelId="{1C6AC27C-629B-4E77-B72B-B8D2A14044D5}" type="presParOf" srcId="{FD1BCBCD-20EE-403B-9CDD-016C2DBEB3DE}" destId="{637DE494-9415-4156-B164-A0404365AFF4}" srcOrd="1" destOrd="0" presId="urn:microsoft.com/office/officeart/2005/8/layout/pyramid1"/>
    <dgm:cxn modelId="{22CAD8DD-EF4A-4E60-9F47-D573413637BB}" type="presParOf" srcId="{637DE494-9415-4156-B164-A0404365AFF4}" destId="{A6EBF7CC-DE54-4E82-A8D3-DFADCE3E8E05}" srcOrd="0" destOrd="0" presId="urn:microsoft.com/office/officeart/2005/8/layout/pyramid1"/>
    <dgm:cxn modelId="{F062283C-DD4D-43B5-B10C-9C8E21338B0D}" type="presParOf" srcId="{637DE494-9415-4156-B164-A0404365AFF4}" destId="{7712AFDE-4CD9-4AEE-95F9-88672FB808DA}" srcOrd="1" destOrd="0" presId="urn:microsoft.com/office/officeart/2005/8/layout/pyramid1"/>
    <dgm:cxn modelId="{AEAC5C25-376C-4B5E-A2EA-5E4CB0157D72}" type="presParOf" srcId="{FD1BCBCD-20EE-403B-9CDD-016C2DBEB3DE}" destId="{8660A197-7E8A-4503-8977-946FAEE84496}" srcOrd="2" destOrd="0" presId="urn:microsoft.com/office/officeart/2005/8/layout/pyramid1"/>
    <dgm:cxn modelId="{4EDAA002-1284-4008-B7A0-8CB1B37F4DC0}" type="presParOf" srcId="{8660A197-7E8A-4503-8977-946FAEE84496}" destId="{CC2ED6C9-C8F4-4B40-86FA-BF82B374270F}" srcOrd="0" destOrd="0" presId="urn:microsoft.com/office/officeart/2005/8/layout/pyramid1"/>
    <dgm:cxn modelId="{B7892211-99DC-4217-8029-B0C569ACF520}" type="presParOf" srcId="{8660A197-7E8A-4503-8977-946FAEE84496}" destId="{1F72316C-91F2-46F6-9B03-91AB1A147FB7}" srcOrd="1" destOrd="0" presId="urn:microsoft.com/office/officeart/2005/8/layout/pyramid1"/>
    <dgm:cxn modelId="{01751F10-9335-4A79-A424-596B2792F9C4}" type="presParOf" srcId="{FD1BCBCD-20EE-403B-9CDD-016C2DBEB3DE}" destId="{A0DABD8C-9592-4F5A-9777-6EBF86383854}" srcOrd="3" destOrd="0" presId="urn:microsoft.com/office/officeart/2005/8/layout/pyramid1"/>
    <dgm:cxn modelId="{7C47D04C-DAF1-415D-A7F9-3A9483EB6003}" type="presParOf" srcId="{A0DABD8C-9592-4F5A-9777-6EBF86383854}" destId="{DBB62E76-0F63-46F3-80E1-D0EC9AB4C011}" srcOrd="0" destOrd="0" presId="urn:microsoft.com/office/officeart/2005/8/layout/pyramid1"/>
    <dgm:cxn modelId="{E7020D1B-3E09-4414-A92B-DDBCE63D3451}" type="presParOf" srcId="{A0DABD8C-9592-4F5A-9777-6EBF86383854}" destId="{8965BC41-67C7-45B6-ACF5-6E0ACD660F85}" srcOrd="1" destOrd="0" presId="urn:microsoft.com/office/officeart/2005/8/layout/pyramid1"/>
    <dgm:cxn modelId="{83C0E321-E06A-4460-A8B7-2E1EA7BC2C2E}" type="presParOf" srcId="{FD1BCBCD-20EE-403B-9CDD-016C2DBEB3DE}" destId="{63F8031B-A5CD-4DD0-8E71-C0291B6D1EB1}" srcOrd="4" destOrd="0" presId="urn:microsoft.com/office/officeart/2005/8/layout/pyramid1"/>
    <dgm:cxn modelId="{3BBB7116-5ED7-40C0-B766-FF5B8D54B3E7}" type="presParOf" srcId="{63F8031B-A5CD-4DD0-8E71-C0291B6D1EB1}" destId="{95F1C433-B7D3-460B-BC9A-AD165AD8C8D2}" srcOrd="0" destOrd="0" presId="urn:microsoft.com/office/officeart/2005/8/layout/pyramid1"/>
    <dgm:cxn modelId="{015540B6-D0CD-42FC-8790-A22E323B014F}" type="presParOf" srcId="{63F8031B-A5CD-4DD0-8E71-C0291B6D1EB1}" destId="{A87BC9AB-3C9F-455F-9488-E9DB58C6F0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1F8C7-B954-49C8-8815-22756CDF7945}">
      <dsp:nvSpPr>
        <dsp:cNvPr id="0" name=""/>
        <dsp:cNvSpPr/>
      </dsp:nvSpPr>
      <dsp:spPr>
        <a:xfrm>
          <a:off x="1536459" y="0"/>
          <a:ext cx="3279356" cy="2483753"/>
        </a:xfrm>
        <a:prstGeom prst="trapezoid">
          <a:avLst>
            <a:gd name="adj" fmla="val 66016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creativity 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Spontaneity,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problem solving,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lack of prejudice,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acceptance of facts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6459" y="0"/>
        <a:ext cx="3279356" cy="2483753"/>
      </dsp:txXfrm>
    </dsp:sp>
    <dsp:sp modelId="{A6EBF7CC-DE54-4E82-A8D3-DFADCE3E8E05}">
      <dsp:nvSpPr>
        <dsp:cNvPr id="0" name=""/>
        <dsp:cNvSpPr/>
      </dsp:nvSpPr>
      <dsp:spPr>
        <a:xfrm>
          <a:off x="952803" y="2483753"/>
          <a:ext cx="4446668" cy="884111"/>
        </a:xfrm>
        <a:prstGeom prst="trapezoid">
          <a:avLst>
            <a:gd name="adj" fmla="val 66016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Self-esteem, confidence,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achievement respect of others,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 by others</a:t>
          </a:r>
          <a:endParaRPr lang="fa-IR" sz="16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970" y="2483753"/>
        <a:ext cx="2890334" cy="884111"/>
      </dsp:txXfrm>
    </dsp:sp>
    <dsp:sp modelId="{CC2ED6C9-C8F4-4B40-86FA-BF82B374270F}">
      <dsp:nvSpPr>
        <dsp:cNvPr id="0" name=""/>
        <dsp:cNvSpPr/>
      </dsp:nvSpPr>
      <dsp:spPr>
        <a:xfrm>
          <a:off x="687630" y="3367864"/>
          <a:ext cx="4977014" cy="401678"/>
        </a:xfrm>
        <a:prstGeom prst="trapezoid">
          <a:avLst>
            <a:gd name="adj" fmla="val 66016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Friendship,family,sexual</a:t>
          </a:r>
          <a:r>
            <a:rPr lang="en-US" sz="1600" kern="1200" dirty="0" smtClean="0"/>
            <a:t> </a:t>
          </a:r>
          <a:r>
            <a:rPr lang="en-US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intimacy</a:t>
          </a:r>
          <a:endParaRPr 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8607" y="3367864"/>
        <a:ext cx="3235059" cy="401678"/>
      </dsp:txXfrm>
    </dsp:sp>
    <dsp:sp modelId="{DBB62E76-0F63-46F3-80E1-D0EC9AB4C011}">
      <dsp:nvSpPr>
        <dsp:cNvPr id="0" name=""/>
        <dsp:cNvSpPr/>
      </dsp:nvSpPr>
      <dsp:spPr>
        <a:xfrm>
          <a:off x="265172" y="3769543"/>
          <a:ext cx="5821929" cy="639930"/>
        </a:xfrm>
        <a:prstGeom prst="trapezoid">
          <a:avLst>
            <a:gd name="adj" fmla="val 66016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Security of : body, employment, resources,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morality, the family, health, property</a:t>
          </a:r>
          <a:endParaRPr lang="en-US" sz="15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4010" y="3769543"/>
        <a:ext cx="3784253" cy="639930"/>
      </dsp:txXfrm>
    </dsp:sp>
    <dsp:sp modelId="{95F1C433-B7D3-460B-BC9A-AD165AD8C8D2}">
      <dsp:nvSpPr>
        <dsp:cNvPr id="0" name=""/>
        <dsp:cNvSpPr/>
      </dsp:nvSpPr>
      <dsp:spPr>
        <a:xfrm>
          <a:off x="0" y="4409474"/>
          <a:ext cx="6352275" cy="401678"/>
        </a:xfrm>
        <a:prstGeom prst="trapezoid">
          <a:avLst>
            <a:gd name="adj" fmla="val 66016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Breathing,food,water,sex,sleep,homeostasis,excretion</a:t>
          </a:r>
          <a:endParaRPr lang="en-US" sz="15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1648" y="4409474"/>
        <a:ext cx="4128978" cy="401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04-Mar-20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5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9049" y="2146823"/>
            <a:ext cx="1193902" cy="1193902"/>
          </a:xfrm>
          <a:custGeom>
            <a:avLst/>
            <a:gdLst>
              <a:gd name="connsiteX0" fmla="*/ 596951 w 1193902"/>
              <a:gd name="connsiteY0" fmla="*/ 0 h 1193902"/>
              <a:gd name="connsiteX1" fmla="*/ 1193902 w 1193902"/>
              <a:gd name="connsiteY1" fmla="*/ 596951 h 1193902"/>
              <a:gd name="connsiteX2" fmla="*/ 596951 w 1193902"/>
              <a:gd name="connsiteY2" fmla="*/ 1193902 h 1193902"/>
              <a:gd name="connsiteX3" fmla="*/ 0 w 1193902"/>
              <a:gd name="connsiteY3" fmla="*/ 596951 h 1193902"/>
              <a:gd name="connsiteX4" fmla="*/ 596951 w 1193902"/>
              <a:gd name="connsiteY4" fmla="*/ 0 h 119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02" h="1193902">
                <a:moveTo>
                  <a:pt x="596951" y="0"/>
                </a:moveTo>
                <a:cubicBezTo>
                  <a:pt x="926638" y="0"/>
                  <a:pt x="1193902" y="267264"/>
                  <a:pt x="1193902" y="596951"/>
                </a:cubicBezTo>
                <a:cubicBezTo>
                  <a:pt x="1193902" y="926638"/>
                  <a:pt x="926638" y="1193902"/>
                  <a:pt x="596951" y="1193902"/>
                </a:cubicBezTo>
                <a:cubicBezTo>
                  <a:pt x="267264" y="1193902"/>
                  <a:pt x="0" y="926638"/>
                  <a:pt x="0" y="596951"/>
                </a:cubicBezTo>
                <a:cubicBezTo>
                  <a:pt x="0" y="267264"/>
                  <a:pt x="267264" y="0"/>
                  <a:pt x="5969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8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8886837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91258" y="1837879"/>
            <a:ext cx="2505064" cy="2505456"/>
          </a:xfrm>
          <a:custGeom>
            <a:avLst/>
            <a:gdLst>
              <a:gd name="connsiteX0" fmla="*/ 0 w 2505064"/>
              <a:gd name="connsiteY0" fmla="*/ 0 h 2505456"/>
              <a:gd name="connsiteX1" fmla="*/ 2505064 w 2505064"/>
              <a:gd name="connsiteY1" fmla="*/ 0 h 2505456"/>
              <a:gd name="connsiteX2" fmla="*/ 2505064 w 2505064"/>
              <a:gd name="connsiteY2" fmla="*/ 2505456 h 2505456"/>
              <a:gd name="connsiteX3" fmla="*/ 0 w 2505064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4" h="2505456">
                <a:moveTo>
                  <a:pt x="0" y="0"/>
                </a:moveTo>
                <a:lnTo>
                  <a:pt x="2505064" y="0"/>
                </a:lnTo>
                <a:lnTo>
                  <a:pt x="2505064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95680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800101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1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9029121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411283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793445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7" y="0"/>
                  <a:pt x="1987272" y="444866"/>
                  <a:pt x="1987272" y="993636"/>
                </a:cubicBezTo>
                <a:cubicBezTo>
                  <a:pt x="1987272" y="1542406"/>
                  <a:pt x="1542407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175607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2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97536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97536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73152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5"/>
          </p:nvPr>
        </p:nvSpPr>
        <p:spPr>
          <a:xfrm>
            <a:off x="73152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48768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24384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4876801" y="1981200"/>
            <a:ext cx="2438401" cy="2438400"/>
          </a:xfrm>
          <a:custGeom>
            <a:avLst/>
            <a:gdLst>
              <a:gd name="connsiteX0" fmla="*/ 0 w 2438401"/>
              <a:gd name="connsiteY0" fmla="*/ 0 h 2438400"/>
              <a:gd name="connsiteX1" fmla="*/ 2438401 w 2438401"/>
              <a:gd name="connsiteY1" fmla="*/ 0 h 2438400"/>
              <a:gd name="connsiteX2" fmla="*/ 2438401 w 2438401"/>
              <a:gd name="connsiteY2" fmla="*/ 2438400 h 2438400"/>
              <a:gd name="connsiteX3" fmla="*/ 0 w 2438401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1" h="2438400">
                <a:moveTo>
                  <a:pt x="0" y="0"/>
                </a:moveTo>
                <a:lnTo>
                  <a:pt x="2438401" y="0"/>
                </a:lnTo>
                <a:lnTo>
                  <a:pt x="2438401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24384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/>
          </p:nvPr>
        </p:nvSpPr>
        <p:spPr>
          <a:xfrm>
            <a:off x="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7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123134" y="651354"/>
            <a:ext cx="2605027" cy="5260071"/>
          </a:xfrm>
          <a:custGeom>
            <a:avLst/>
            <a:gdLst>
              <a:gd name="connsiteX0" fmla="*/ 0 w 2605027"/>
              <a:gd name="connsiteY0" fmla="*/ 0 h 5260071"/>
              <a:gd name="connsiteX1" fmla="*/ 2605027 w 2605027"/>
              <a:gd name="connsiteY1" fmla="*/ 0 h 5260071"/>
              <a:gd name="connsiteX2" fmla="*/ 2605027 w 2605027"/>
              <a:gd name="connsiteY2" fmla="*/ 5260071 h 5260071"/>
              <a:gd name="connsiteX3" fmla="*/ 0 w 2605027"/>
              <a:gd name="connsiteY3" fmla="*/ 5260071 h 5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5260071">
                <a:moveTo>
                  <a:pt x="0" y="0"/>
                </a:moveTo>
                <a:lnTo>
                  <a:pt x="2605027" y="0"/>
                </a:lnTo>
                <a:lnTo>
                  <a:pt x="2605027" y="5260071"/>
                </a:lnTo>
                <a:lnTo>
                  <a:pt x="0" y="52600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63840" y="3306398"/>
            <a:ext cx="2605027" cy="2605027"/>
          </a:xfrm>
          <a:custGeom>
            <a:avLst/>
            <a:gdLst>
              <a:gd name="connsiteX0" fmla="*/ 0 w 2605027"/>
              <a:gd name="connsiteY0" fmla="*/ 0 h 2605027"/>
              <a:gd name="connsiteX1" fmla="*/ 2605027 w 2605027"/>
              <a:gd name="connsiteY1" fmla="*/ 0 h 2605027"/>
              <a:gd name="connsiteX2" fmla="*/ 2605027 w 2605027"/>
              <a:gd name="connsiteY2" fmla="*/ 2605027 h 2605027"/>
              <a:gd name="connsiteX3" fmla="*/ 0 w 2605027"/>
              <a:gd name="connsiteY3" fmla="*/ 2605027 h 26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2605027">
                <a:moveTo>
                  <a:pt x="0" y="0"/>
                </a:moveTo>
                <a:lnTo>
                  <a:pt x="2605027" y="0"/>
                </a:lnTo>
                <a:lnTo>
                  <a:pt x="2605027" y="2605027"/>
                </a:lnTo>
                <a:lnTo>
                  <a:pt x="0" y="26050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08986" y="3306398"/>
            <a:ext cx="2605027" cy="2605027"/>
          </a:xfrm>
          <a:custGeom>
            <a:avLst/>
            <a:gdLst>
              <a:gd name="connsiteX0" fmla="*/ 0 w 2605027"/>
              <a:gd name="connsiteY0" fmla="*/ 0 h 2605027"/>
              <a:gd name="connsiteX1" fmla="*/ 2605027 w 2605027"/>
              <a:gd name="connsiteY1" fmla="*/ 0 h 2605027"/>
              <a:gd name="connsiteX2" fmla="*/ 2605027 w 2605027"/>
              <a:gd name="connsiteY2" fmla="*/ 2605027 h 2605027"/>
              <a:gd name="connsiteX3" fmla="*/ 0 w 2605027"/>
              <a:gd name="connsiteY3" fmla="*/ 2605027 h 26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2605027">
                <a:moveTo>
                  <a:pt x="0" y="0"/>
                </a:moveTo>
                <a:lnTo>
                  <a:pt x="2605027" y="0"/>
                </a:lnTo>
                <a:lnTo>
                  <a:pt x="2605027" y="2605027"/>
                </a:lnTo>
                <a:lnTo>
                  <a:pt x="0" y="26050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777989" y="651354"/>
            <a:ext cx="2605027" cy="5260071"/>
          </a:xfrm>
          <a:custGeom>
            <a:avLst/>
            <a:gdLst>
              <a:gd name="connsiteX0" fmla="*/ 0 w 2605027"/>
              <a:gd name="connsiteY0" fmla="*/ 0 h 5260071"/>
              <a:gd name="connsiteX1" fmla="*/ 2605027 w 2605027"/>
              <a:gd name="connsiteY1" fmla="*/ 0 h 5260071"/>
              <a:gd name="connsiteX2" fmla="*/ 2605027 w 2605027"/>
              <a:gd name="connsiteY2" fmla="*/ 5260071 h 5260071"/>
              <a:gd name="connsiteX3" fmla="*/ 0 w 2605027"/>
              <a:gd name="connsiteY3" fmla="*/ 5260071 h 5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5260071">
                <a:moveTo>
                  <a:pt x="0" y="0"/>
                </a:moveTo>
                <a:lnTo>
                  <a:pt x="2605027" y="0"/>
                </a:lnTo>
                <a:lnTo>
                  <a:pt x="2605027" y="5260071"/>
                </a:lnTo>
                <a:lnTo>
                  <a:pt x="0" y="52600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61179" y="959374"/>
            <a:ext cx="3408584" cy="4350978"/>
          </a:xfrm>
          <a:custGeom>
            <a:avLst/>
            <a:gdLst>
              <a:gd name="connsiteX0" fmla="*/ 2043117 w 3408584"/>
              <a:gd name="connsiteY0" fmla="*/ 0 h 4350978"/>
              <a:gd name="connsiteX1" fmla="*/ 3408584 w 3408584"/>
              <a:gd name="connsiteY1" fmla="*/ 3569384 h 4350978"/>
              <a:gd name="connsiteX2" fmla="*/ 1365467 w 3408584"/>
              <a:gd name="connsiteY2" fmla="*/ 4350978 h 4350978"/>
              <a:gd name="connsiteX3" fmla="*/ 0 w 3408584"/>
              <a:gd name="connsiteY3" fmla="*/ 781594 h 435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584" h="4350978">
                <a:moveTo>
                  <a:pt x="2043117" y="0"/>
                </a:moveTo>
                <a:lnTo>
                  <a:pt x="3408584" y="3569384"/>
                </a:lnTo>
                <a:lnTo>
                  <a:pt x="1365467" y="4350978"/>
                </a:lnTo>
                <a:lnTo>
                  <a:pt x="0" y="7815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7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8258" y="2464345"/>
            <a:ext cx="4289301" cy="2680813"/>
          </a:xfrm>
          <a:custGeom>
            <a:avLst/>
            <a:gdLst>
              <a:gd name="connsiteX0" fmla="*/ 0 w 4289301"/>
              <a:gd name="connsiteY0" fmla="*/ 0 h 2680813"/>
              <a:gd name="connsiteX1" fmla="*/ 4289301 w 4289301"/>
              <a:gd name="connsiteY1" fmla="*/ 0 h 2680813"/>
              <a:gd name="connsiteX2" fmla="*/ 4289301 w 4289301"/>
              <a:gd name="connsiteY2" fmla="*/ 2680813 h 2680813"/>
              <a:gd name="connsiteX3" fmla="*/ 0 w 4289301"/>
              <a:gd name="connsiteY3" fmla="*/ 2680813 h 268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301" h="2680813">
                <a:moveTo>
                  <a:pt x="0" y="0"/>
                </a:moveTo>
                <a:lnTo>
                  <a:pt x="4289301" y="0"/>
                </a:lnTo>
                <a:lnTo>
                  <a:pt x="4289301" y="2680813"/>
                </a:lnTo>
                <a:lnTo>
                  <a:pt x="0" y="26808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4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96050" y="2644346"/>
            <a:ext cx="1557594" cy="2763796"/>
          </a:xfrm>
          <a:custGeom>
            <a:avLst/>
            <a:gdLst>
              <a:gd name="connsiteX0" fmla="*/ 0 w 1557594"/>
              <a:gd name="connsiteY0" fmla="*/ 0 h 2763796"/>
              <a:gd name="connsiteX1" fmla="*/ 1557594 w 1557594"/>
              <a:gd name="connsiteY1" fmla="*/ 0 h 2763796"/>
              <a:gd name="connsiteX2" fmla="*/ 1557594 w 1557594"/>
              <a:gd name="connsiteY2" fmla="*/ 2763796 h 2763796"/>
              <a:gd name="connsiteX3" fmla="*/ 0 w 1557594"/>
              <a:gd name="connsiteY3" fmla="*/ 2763796 h 27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594" h="2763796">
                <a:moveTo>
                  <a:pt x="0" y="0"/>
                </a:moveTo>
                <a:lnTo>
                  <a:pt x="1557594" y="0"/>
                </a:lnTo>
                <a:lnTo>
                  <a:pt x="1557594" y="2763796"/>
                </a:lnTo>
                <a:lnTo>
                  <a:pt x="0" y="27637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65609" y="2644346"/>
            <a:ext cx="1557594" cy="2763796"/>
          </a:xfrm>
          <a:custGeom>
            <a:avLst/>
            <a:gdLst>
              <a:gd name="connsiteX0" fmla="*/ 0 w 1557594"/>
              <a:gd name="connsiteY0" fmla="*/ 0 h 2763796"/>
              <a:gd name="connsiteX1" fmla="*/ 1557594 w 1557594"/>
              <a:gd name="connsiteY1" fmla="*/ 0 h 2763796"/>
              <a:gd name="connsiteX2" fmla="*/ 1557594 w 1557594"/>
              <a:gd name="connsiteY2" fmla="*/ 2763796 h 2763796"/>
              <a:gd name="connsiteX3" fmla="*/ 0 w 1557594"/>
              <a:gd name="connsiteY3" fmla="*/ 2763796 h 27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594" h="2763796">
                <a:moveTo>
                  <a:pt x="0" y="0"/>
                </a:moveTo>
                <a:lnTo>
                  <a:pt x="1557594" y="0"/>
                </a:lnTo>
                <a:lnTo>
                  <a:pt x="1557594" y="2763796"/>
                </a:lnTo>
                <a:lnTo>
                  <a:pt x="0" y="27637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53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6652" y="1276428"/>
            <a:ext cx="2231883" cy="3948715"/>
          </a:xfrm>
          <a:custGeom>
            <a:avLst/>
            <a:gdLst>
              <a:gd name="connsiteX0" fmla="*/ 0 w 2231883"/>
              <a:gd name="connsiteY0" fmla="*/ 0 h 3948715"/>
              <a:gd name="connsiteX1" fmla="*/ 2231883 w 2231883"/>
              <a:gd name="connsiteY1" fmla="*/ 0 h 3948715"/>
              <a:gd name="connsiteX2" fmla="*/ 2231883 w 2231883"/>
              <a:gd name="connsiteY2" fmla="*/ 3948715 h 3948715"/>
              <a:gd name="connsiteX3" fmla="*/ 0 w 2231883"/>
              <a:gd name="connsiteY3" fmla="*/ 3948715 h 39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883" h="3948715">
                <a:moveTo>
                  <a:pt x="0" y="0"/>
                </a:moveTo>
                <a:lnTo>
                  <a:pt x="2231883" y="0"/>
                </a:lnTo>
                <a:lnTo>
                  <a:pt x="2231883" y="3948715"/>
                </a:lnTo>
                <a:lnTo>
                  <a:pt x="0" y="39487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19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4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1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75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75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3" r:id="rId7"/>
    <p:sldLayoutId id="2147483664" r:id="rId8"/>
    <p:sldLayoutId id="2147483655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56" r:id="rId19"/>
    <p:sldLayoutId id="2147483657" r:id="rId20"/>
    <p:sldLayoutId id="2147483658" r:id="rId21"/>
    <p:sldLayoutId id="2147483659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10800000" flipH="1" flipV="1">
            <a:off x="0" y="1"/>
            <a:ext cx="12192000" cy="152400"/>
            <a:chOff x="0" y="401782"/>
            <a:chExt cx="4572000" cy="914400"/>
          </a:xfrm>
        </p:grpSpPr>
        <p:sp>
          <p:nvSpPr>
            <p:cNvPr id="9" name="Rectangle 8"/>
            <p:cNvSpPr/>
            <p:nvPr/>
          </p:nvSpPr>
          <p:spPr>
            <a:xfrm>
              <a:off x="0" y="401782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401782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401782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401782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401782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0217"/>
            <a:ext cx="6975566" cy="3487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3360" y="796834"/>
            <a:ext cx="7315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PMP PREPARATION COURSE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921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6211669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THEORIES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3308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MASLOW’S HIERARCHY OF NEEDS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676" y="1267430"/>
            <a:ext cx="316992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have needs, and until the lower ones are satisfied they won't even begin to think about the higher ones.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0545048"/>
              </p:ext>
            </p:extLst>
          </p:nvPr>
        </p:nvGraphicFramePr>
        <p:xfrm>
          <a:off x="5839724" y="912503"/>
          <a:ext cx="6352275" cy="4811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Connector 7"/>
          <p:cNvCxnSpPr/>
          <p:nvPr/>
        </p:nvCxnSpPr>
        <p:spPr>
          <a:xfrm flipH="1">
            <a:off x="4326340" y="3384645"/>
            <a:ext cx="3070747" cy="136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26340" y="4236758"/>
            <a:ext cx="2499817" cy="2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26340" y="4727046"/>
            <a:ext cx="2218142" cy="136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26340" y="5296945"/>
            <a:ext cx="1819734" cy="1203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65010" y="5723656"/>
            <a:ext cx="14967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8977" y="3015312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Self-actualization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6492" y="3833033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Esteem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8977" y="4368006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Love/belonging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06492" y="4902979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8977" y="5378713"/>
            <a:ext cx="207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Physiological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rot="16200000">
            <a:off x="2656223" y="-2677780"/>
            <a:ext cx="6879555" cy="12191999"/>
          </a:xfrm>
          <a:custGeom>
            <a:avLst/>
            <a:gdLst>
              <a:gd name="connsiteX0" fmla="*/ 0 w 12192000"/>
              <a:gd name="connsiteY0" fmla="*/ 0 h 3552670"/>
              <a:gd name="connsiteX1" fmla="*/ 12192000 w 12192000"/>
              <a:gd name="connsiteY1" fmla="*/ 0 h 3552670"/>
              <a:gd name="connsiteX2" fmla="*/ 12192000 w 12192000"/>
              <a:gd name="connsiteY2" fmla="*/ 3552670 h 3552670"/>
              <a:gd name="connsiteX3" fmla="*/ 0 w 12192000"/>
              <a:gd name="connsiteY3" fmla="*/ 3552670 h 355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52670">
                <a:moveTo>
                  <a:pt x="0" y="0"/>
                </a:moveTo>
                <a:lnTo>
                  <a:pt x="12192000" y="0"/>
                </a:lnTo>
                <a:lnTo>
                  <a:pt x="12192000" y="3552670"/>
                </a:lnTo>
                <a:lnTo>
                  <a:pt x="0" y="355267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211669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THEORIES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549" y="529961"/>
            <a:ext cx="84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HERZBERG'S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0879" y="1583141"/>
            <a:ext cx="330275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Job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Salary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conditions 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4883" y="1583141"/>
            <a:ext cx="289332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</a:t>
            </a:r>
          </a:p>
          <a:p>
            <a:endParaRPr lang="en-US" sz="25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Opportunity</a:t>
            </a: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Appreciation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0617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9" y="2738149"/>
            <a:ext cx="5009189" cy="3513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03" y="2738149"/>
            <a:ext cx="5264283" cy="35139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1128" y="270653"/>
            <a:ext cx="84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&amp; THEORY Y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100" y="1009313"/>
            <a:ext cx="330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assumed employees are lazy and hate work.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0686" y="1009313"/>
            <a:ext cx="3302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enjoy their physical and mental work.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" y="6211669"/>
            <a:ext cx="12192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THEORIES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3" y="1185454"/>
            <a:ext cx="4385719" cy="516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4766" y="862149"/>
            <a:ext cx="6439988" cy="101566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Project Resource Management includes the processes to identify, acquire, and manage the resources needed for the successful completion</a:t>
            </a:r>
            <a:r>
              <a:rPr lang="fa-IR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of the project.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1666" y="2575449"/>
            <a:ext cx="538162" cy="538163"/>
            <a:chOff x="8910638" y="2275003"/>
            <a:chExt cx="538162" cy="538163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8910638" y="2275003"/>
              <a:ext cx="538162" cy="5381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8986838" y="234961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14449" y="2358582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accent1"/>
                  </a:solidFill>
                </a:rPr>
                <a:t>1</a:t>
              </a:r>
              <a:endParaRPr lang="en-US" sz="200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1666" y="3622950"/>
            <a:ext cx="538162" cy="539750"/>
            <a:chOff x="8910638" y="3020861"/>
            <a:chExt cx="538162" cy="539750"/>
          </a:xfrm>
        </p:grpSpPr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8910638" y="3020861"/>
              <a:ext cx="538162" cy="539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8986838" y="3092299"/>
              <a:ext cx="390525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14449" y="308909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accent2"/>
                  </a:solidFill>
                </a:rPr>
                <a:t>2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11666" y="4672038"/>
            <a:ext cx="538162" cy="539750"/>
            <a:chOff x="8910638" y="3768306"/>
            <a:chExt cx="538162" cy="539750"/>
          </a:xfrm>
        </p:grpSpPr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8910638" y="3768306"/>
              <a:ext cx="538162" cy="539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8986838" y="384450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14449" y="383812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accent3"/>
                  </a:solidFill>
                </a:rPr>
                <a:t>3</a:t>
              </a:r>
              <a:endParaRPr lang="en-US" sz="2000">
                <a:solidFill>
                  <a:schemeClr val="accent3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53639" y="2397418"/>
            <a:ext cx="488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 Resource </a:t>
            </a:r>
            <a:r>
              <a:rPr lang="en-US" b="1" dirty="0" smtClean="0"/>
              <a:t>Management </a:t>
            </a:r>
          </a:p>
          <a:p>
            <a:r>
              <a:rPr lang="en-US" dirty="0" smtClean="0"/>
              <a:t>It </a:t>
            </a:r>
            <a:r>
              <a:rPr lang="en-US" dirty="0"/>
              <a:t>defines how to estimate, acquire, manage, and utilize physical and team resources.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3639" y="3429573"/>
            <a:ext cx="488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Estimate Activity </a:t>
            </a:r>
            <a:r>
              <a:rPr lang="en-US" b="1" dirty="0" smtClean="0"/>
              <a:t>Resources</a:t>
            </a:r>
          </a:p>
          <a:p>
            <a:r>
              <a:rPr lang="en-US" dirty="0" smtClean="0"/>
              <a:t>estimating </a:t>
            </a:r>
            <a:r>
              <a:rPr lang="en-US" dirty="0"/>
              <a:t>the type and quantities of resources necessary to perform project work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53639" y="45762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Acquire Resources </a:t>
            </a:r>
            <a:endParaRPr lang="en-US" b="1" dirty="0" smtClean="0"/>
          </a:p>
          <a:p>
            <a:r>
              <a:rPr lang="en-US" dirty="0" smtClean="0"/>
              <a:t>Obtaining </a:t>
            </a:r>
            <a:r>
              <a:rPr lang="en-US" dirty="0"/>
              <a:t>human and physical resources necessary to complete project work.</a:t>
            </a:r>
          </a:p>
        </p:txBody>
      </p:sp>
    </p:spTree>
    <p:extLst>
      <p:ext uri="{BB962C8B-B14F-4D97-AF65-F5344CB8AC3E}">
        <p14:creationId xmlns:p14="http://schemas.microsoft.com/office/powerpoint/2010/main" val="37080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13"/>
            <a:ext cx="5125356" cy="3801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0473" y="844447"/>
            <a:ext cx="6439988" cy="70788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Resource include physical resources as well as human resources.</a:t>
            </a:r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65468" y="4638808"/>
            <a:ext cx="538162" cy="539750"/>
            <a:chOff x="8910638" y="3768306"/>
            <a:chExt cx="538162" cy="539750"/>
          </a:xfrm>
        </p:grpSpPr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8910638" y="3768306"/>
              <a:ext cx="538162" cy="539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8986838" y="384450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14449" y="3838126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/>
                  </a:solidFill>
                </a:rPr>
                <a:t>6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47707" y="2009517"/>
            <a:ext cx="4885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Develop </a:t>
            </a:r>
            <a:r>
              <a:rPr lang="en-US" b="1" dirty="0" smtClean="0"/>
              <a:t>Team</a:t>
            </a:r>
          </a:p>
          <a:p>
            <a:r>
              <a:rPr lang="en-US" dirty="0" smtClean="0"/>
              <a:t>The </a:t>
            </a:r>
            <a:r>
              <a:rPr lang="en-US" dirty="0"/>
              <a:t>process of improving competencies, interactions &amp; team environment to enhance performance.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6270" y="3301346"/>
            <a:ext cx="4885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Manage Team </a:t>
            </a:r>
            <a:endParaRPr lang="en-US" b="1" dirty="0" smtClean="0"/>
          </a:p>
          <a:p>
            <a:r>
              <a:rPr lang="en-US" dirty="0" smtClean="0"/>
              <a:t>Tracking </a:t>
            </a:r>
            <a:r>
              <a:rPr lang="en-US" dirty="0"/>
              <a:t>team member performance, providing feedback, resolving issues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20096" y="44783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Control Resources </a:t>
            </a:r>
            <a:endParaRPr lang="en-US" b="1" dirty="0" smtClean="0"/>
          </a:p>
          <a:p>
            <a:r>
              <a:rPr lang="en-US" dirty="0" smtClean="0"/>
              <a:t>Ensuring </a:t>
            </a:r>
            <a:r>
              <a:rPr lang="en-US" dirty="0"/>
              <a:t>that the physical resources are available as planned, as well as monitoring the planned versus actual use of resources,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65468" y="2009517"/>
            <a:ext cx="538162" cy="539750"/>
            <a:chOff x="8910638" y="4515751"/>
            <a:chExt cx="538162" cy="53975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8910638" y="4515751"/>
              <a:ext cx="538162" cy="539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986838" y="4587189"/>
              <a:ext cx="390525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014449" y="4583984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accent4"/>
                  </a:solidFill>
                </a:rPr>
                <a:t>4</a:t>
              </a:r>
              <a:endParaRPr lang="en-US" sz="2000">
                <a:solidFill>
                  <a:schemeClr val="accent4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38265" y="3409071"/>
            <a:ext cx="538162" cy="539750"/>
            <a:chOff x="8910638" y="5263195"/>
            <a:chExt cx="538162" cy="539750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8910638" y="5263195"/>
              <a:ext cx="538162" cy="5397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8986838" y="5339395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14449" y="5335060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accent5"/>
                  </a:solidFill>
                </a:rPr>
                <a:t>5</a:t>
              </a:r>
              <a:endParaRPr lang="en-US" sz="200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5828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9455" y="442109"/>
            <a:ext cx="7713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TAILORING CONSIDERATIONS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78096" y="1182386"/>
            <a:ext cx="635842" cy="96244"/>
            <a:chOff x="5925320" y="1387851"/>
            <a:chExt cx="585169" cy="88574"/>
          </a:xfrm>
        </p:grpSpPr>
        <p:sp>
          <p:nvSpPr>
            <p:cNvPr id="5" name="Diamond 4"/>
            <p:cNvSpPr/>
            <p:nvPr/>
          </p:nvSpPr>
          <p:spPr>
            <a:xfrm flipV="1">
              <a:off x="5925320" y="1387851"/>
              <a:ext cx="88574" cy="8857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/>
            <p:cNvSpPr/>
            <p:nvPr/>
          </p:nvSpPr>
          <p:spPr>
            <a:xfrm flipV="1">
              <a:off x="6049469" y="1387851"/>
              <a:ext cx="88574" cy="8857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 flipV="1">
              <a:off x="6173618" y="1387851"/>
              <a:ext cx="88574" cy="8857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 flipV="1">
              <a:off x="6297767" y="1387851"/>
              <a:ext cx="88574" cy="8857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 flipV="1">
              <a:off x="6421915" y="1387851"/>
              <a:ext cx="88574" cy="8857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635" y="1884119"/>
            <a:ext cx="1018985" cy="998282"/>
            <a:chOff x="1154904" y="1962497"/>
            <a:chExt cx="1018985" cy="998282"/>
          </a:xfrm>
        </p:grpSpPr>
        <p:sp>
          <p:nvSpPr>
            <p:cNvPr id="11" name="Right Triangle 10"/>
            <p:cNvSpPr/>
            <p:nvPr/>
          </p:nvSpPr>
          <p:spPr>
            <a:xfrm rot="5400000">
              <a:off x="1175607" y="1962497"/>
              <a:ext cx="998282" cy="99828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-2700000">
              <a:off x="1154904" y="196919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01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03690" y="1900249"/>
            <a:ext cx="1022871" cy="998282"/>
            <a:chOff x="3768856" y="1962497"/>
            <a:chExt cx="1022871" cy="998282"/>
          </a:xfrm>
        </p:grpSpPr>
        <p:sp>
          <p:nvSpPr>
            <p:cNvPr id="14" name="Right Triangle 13"/>
            <p:cNvSpPr/>
            <p:nvPr/>
          </p:nvSpPr>
          <p:spPr>
            <a:xfrm rot="5400000">
              <a:off x="3793445" y="1962497"/>
              <a:ext cx="998282" cy="99828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-2700000">
              <a:off x="3768856" y="196919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02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83624" y="1904895"/>
            <a:ext cx="1034838" cy="998282"/>
            <a:chOff x="6374727" y="1962497"/>
            <a:chExt cx="1034838" cy="998282"/>
          </a:xfrm>
        </p:grpSpPr>
        <p:sp>
          <p:nvSpPr>
            <p:cNvPr id="17" name="Right Triangle 16"/>
            <p:cNvSpPr/>
            <p:nvPr/>
          </p:nvSpPr>
          <p:spPr>
            <a:xfrm rot="5400000">
              <a:off x="6411283" y="1962497"/>
              <a:ext cx="998282" cy="99828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-2700000">
              <a:off x="6374727" y="196919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03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35106" y="1904895"/>
            <a:ext cx="1046763" cy="998282"/>
            <a:chOff x="8980640" y="1962497"/>
            <a:chExt cx="1046763" cy="998282"/>
          </a:xfrm>
        </p:grpSpPr>
        <p:sp>
          <p:nvSpPr>
            <p:cNvPr id="20" name="Right Triangle 19"/>
            <p:cNvSpPr/>
            <p:nvPr/>
          </p:nvSpPr>
          <p:spPr>
            <a:xfrm rot="5400000">
              <a:off x="9029121" y="1962497"/>
              <a:ext cx="998282" cy="99828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-2700000">
              <a:off x="8980640" y="196919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>
                  <a:solidFill>
                    <a:schemeClr val="bg1"/>
                  </a:solidFill>
                </a:rPr>
                <a:t>04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2828279" y="1900249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120180" y="1904895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383587" y="1904895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6338" y="1884119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8502" y="403241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DIVERSITY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1410" y="4038716"/>
            <a:ext cx="25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PHYSICAL LOCATION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1400" y="4000736"/>
            <a:ext cx="248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INDUSTRY SPECIFIC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 RESOURCES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3892" y="4053193"/>
            <a:ext cx="1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TEAM MGMT.</a:t>
            </a:r>
            <a:endParaRPr lang="en-US" b="1" dirty="0">
              <a:solidFill>
                <a:schemeClr val="accent4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32269" y="1812496"/>
            <a:ext cx="1029164" cy="998282"/>
            <a:chOff x="8983846" y="1896470"/>
            <a:chExt cx="1029164" cy="998282"/>
          </a:xfrm>
        </p:grpSpPr>
        <p:sp>
          <p:nvSpPr>
            <p:cNvPr id="31" name="Right Triangle 30"/>
            <p:cNvSpPr/>
            <p:nvPr/>
          </p:nvSpPr>
          <p:spPr>
            <a:xfrm rot="5400000">
              <a:off x="9014728" y="1896470"/>
              <a:ext cx="998282" cy="998282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8900000">
              <a:off x="8983846" y="1969198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05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9672443" y="1812496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59421" y="3960794"/>
            <a:ext cx="181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LIFE CYCLE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APPROACHES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5" name="Picture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1" y="2041592"/>
            <a:ext cx="1987550" cy="184793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</p:pic>
      <p:pic>
        <p:nvPicPr>
          <p:cNvPr id="36" name="Picture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1" y="1970323"/>
            <a:ext cx="1923812" cy="186456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</p:pic>
      <p:pic>
        <p:nvPicPr>
          <p:cNvPr id="37" name="Picture Placeholder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04" y="2006621"/>
            <a:ext cx="1717987" cy="1834993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</p:pic>
      <p:pic>
        <p:nvPicPr>
          <p:cNvPr id="38" name="Picture Placehold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66" y="2008478"/>
            <a:ext cx="1747048" cy="1880760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</p:pic>
      <p:pic>
        <p:nvPicPr>
          <p:cNvPr id="39" name="Picture Placeholder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745" y="1824436"/>
            <a:ext cx="1893443" cy="1987550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</p:pic>
      <p:sp>
        <p:nvSpPr>
          <p:cNvPr id="40" name="TextBox 39"/>
          <p:cNvSpPr txBox="1"/>
          <p:nvPr/>
        </p:nvSpPr>
        <p:spPr>
          <a:xfrm>
            <a:off x="494681" y="4711355"/>
            <a:ext cx="2039240" cy="5232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diversity background of the team?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8654" y="4723291"/>
            <a:ext cx="2039240" cy="73866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physical location of team members and physical resources?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8212" y="4711355"/>
            <a:ext cx="2039240" cy="7386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special resources are needed in the industry?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31619" y="4723291"/>
            <a:ext cx="2039240" cy="738664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is team development managed for the project?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99576" y="4723291"/>
            <a:ext cx="2039240" cy="73866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Life Cycle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will be used on the project?</a:t>
            </a:r>
          </a:p>
        </p:txBody>
      </p:sp>
    </p:spTree>
    <p:extLst>
      <p:ext uri="{BB962C8B-B14F-4D97-AF65-F5344CB8AC3E}">
        <p14:creationId xmlns:p14="http://schemas.microsoft.com/office/powerpoint/2010/main" val="2375554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 rot="16200000">
            <a:off x="-1663442" y="1641888"/>
            <a:ext cx="6879555" cy="3552670"/>
          </a:xfrm>
          <a:custGeom>
            <a:avLst/>
            <a:gdLst>
              <a:gd name="connsiteX0" fmla="*/ 0 w 12192000"/>
              <a:gd name="connsiteY0" fmla="*/ 0 h 3552670"/>
              <a:gd name="connsiteX1" fmla="*/ 12192000 w 12192000"/>
              <a:gd name="connsiteY1" fmla="*/ 0 h 3552670"/>
              <a:gd name="connsiteX2" fmla="*/ 12192000 w 12192000"/>
              <a:gd name="connsiteY2" fmla="*/ 3552670 h 3552670"/>
              <a:gd name="connsiteX3" fmla="*/ 0 w 12192000"/>
              <a:gd name="connsiteY3" fmla="*/ 3552670 h 355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52670">
                <a:moveTo>
                  <a:pt x="0" y="0"/>
                </a:moveTo>
                <a:lnTo>
                  <a:pt x="12192000" y="0"/>
                </a:lnTo>
                <a:lnTo>
                  <a:pt x="12192000" y="3552670"/>
                </a:lnTo>
                <a:lnTo>
                  <a:pt x="0" y="355267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446" y="404949"/>
            <a:ext cx="2978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169" y="2602615"/>
            <a:ext cx="29783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defining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estimate,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Acquire, manage, and use team and physical resources.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46"/>
          <p:cNvSpPr>
            <a:spLocks noEditPoints="1"/>
          </p:cNvSpPr>
          <p:nvPr/>
        </p:nvSpPr>
        <p:spPr bwMode="auto">
          <a:xfrm>
            <a:off x="3853117" y="143584"/>
            <a:ext cx="522730" cy="522730"/>
          </a:xfrm>
          <a:custGeom>
            <a:avLst/>
            <a:gdLst>
              <a:gd name="T0" fmla="*/ 322089 w 256"/>
              <a:gd name="T1" fmla="*/ 420688 h 256"/>
              <a:gd name="T2" fmla="*/ 322089 w 256"/>
              <a:gd name="T3" fmla="*/ 381249 h 256"/>
              <a:gd name="T4" fmla="*/ 381249 w 256"/>
              <a:gd name="T5" fmla="*/ 322089 h 256"/>
              <a:gd name="T6" fmla="*/ 400968 w 256"/>
              <a:gd name="T7" fmla="*/ 302370 h 256"/>
              <a:gd name="T8" fmla="*/ 420688 w 256"/>
              <a:gd name="T9" fmla="*/ 400968 h 256"/>
              <a:gd name="T10" fmla="*/ 400968 w 256"/>
              <a:gd name="T11" fmla="*/ 157758 h 256"/>
              <a:gd name="T12" fmla="*/ 420688 w 256"/>
              <a:gd name="T13" fmla="*/ 243210 h 256"/>
              <a:gd name="T14" fmla="*/ 381249 w 256"/>
              <a:gd name="T15" fmla="*/ 243210 h 256"/>
              <a:gd name="T16" fmla="*/ 400968 w 256"/>
              <a:gd name="T17" fmla="*/ 157758 h 256"/>
              <a:gd name="T18" fmla="*/ 381249 w 256"/>
              <a:gd name="T19" fmla="*/ 98599 h 256"/>
              <a:gd name="T20" fmla="*/ 381249 w 256"/>
              <a:gd name="T21" fmla="*/ 39440 h 256"/>
              <a:gd name="T22" fmla="*/ 302370 w 256"/>
              <a:gd name="T23" fmla="*/ 19720 h 256"/>
              <a:gd name="T24" fmla="*/ 400968 w 256"/>
              <a:gd name="T25" fmla="*/ 0 h 256"/>
              <a:gd name="T26" fmla="*/ 420688 w 256"/>
              <a:gd name="T27" fmla="*/ 98599 h 256"/>
              <a:gd name="T28" fmla="*/ 243210 w 256"/>
              <a:gd name="T29" fmla="*/ 39440 h 256"/>
              <a:gd name="T30" fmla="*/ 157758 w 256"/>
              <a:gd name="T31" fmla="*/ 19720 h 256"/>
              <a:gd name="T32" fmla="*/ 243210 w 256"/>
              <a:gd name="T33" fmla="*/ 0 h 256"/>
              <a:gd name="T34" fmla="*/ 243210 w 256"/>
              <a:gd name="T35" fmla="*/ 39440 h 256"/>
              <a:gd name="T36" fmla="*/ 216917 w 256"/>
              <a:gd name="T37" fmla="*/ 165975 h 256"/>
              <a:gd name="T38" fmla="*/ 230064 w 256"/>
              <a:gd name="T39" fmla="*/ 131465 h 256"/>
              <a:gd name="T40" fmla="*/ 243210 w 256"/>
              <a:gd name="T41" fmla="*/ 136395 h 256"/>
              <a:gd name="T42" fmla="*/ 308943 w 256"/>
              <a:gd name="T43" fmla="*/ 195554 h 256"/>
              <a:gd name="T44" fmla="*/ 308943 w 256"/>
              <a:gd name="T45" fmla="*/ 225134 h 256"/>
              <a:gd name="T46" fmla="*/ 243210 w 256"/>
              <a:gd name="T47" fmla="*/ 284293 h 256"/>
              <a:gd name="T48" fmla="*/ 230064 w 256"/>
              <a:gd name="T49" fmla="*/ 289223 h 256"/>
              <a:gd name="T50" fmla="*/ 216917 w 256"/>
              <a:gd name="T51" fmla="*/ 254713 h 256"/>
              <a:gd name="T52" fmla="*/ 244854 w 256"/>
              <a:gd name="T53" fmla="*/ 230064 h 256"/>
              <a:gd name="T54" fmla="*/ 105172 w 256"/>
              <a:gd name="T55" fmla="*/ 210344 h 256"/>
              <a:gd name="T56" fmla="*/ 244854 w 256"/>
              <a:gd name="T57" fmla="*/ 190624 h 256"/>
              <a:gd name="T58" fmla="*/ 98599 w 256"/>
              <a:gd name="T59" fmla="*/ 39440 h 256"/>
              <a:gd name="T60" fmla="*/ 39440 w 256"/>
              <a:gd name="T61" fmla="*/ 39440 h 256"/>
              <a:gd name="T62" fmla="*/ 19720 w 256"/>
              <a:gd name="T63" fmla="*/ 118319 h 256"/>
              <a:gd name="T64" fmla="*/ 0 w 256"/>
              <a:gd name="T65" fmla="*/ 98599 h 256"/>
              <a:gd name="T66" fmla="*/ 19720 w 256"/>
              <a:gd name="T67" fmla="*/ 0 h 256"/>
              <a:gd name="T68" fmla="*/ 118319 w 256"/>
              <a:gd name="T69" fmla="*/ 19720 h 256"/>
              <a:gd name="T70" fmla="*/ 19720 w 256"/>
              <a:gd name="T71" fmla="*/ 262930 h 256"/>
              <a:gd name="T72" fmla="*/ 0 w 256"/>
              <a:gd name="T73" fmla="*/ 177478 h 256"/>
              <a:gd name="T74" fmla="*/ 39440 w 256"/>
              <a:gd name="T75" fmla="*/ 177478 h 256"/>
              <a:gd name="T76" fmla="*/ 19720 w 256"/>
              <a:gd name="T77" fmla="*/ 262930 h 256"/>
              <a:gd name="T78" fmla="*/ 39440 w 256"/>
              <a:gd name="T79" fmla="*/ 322089 h 256"/>
              <a:gd name="T80" fmla="*/ 98599 w 256"/>
              <a:gd name="T81" fmla="*/ 381249 h 256"/>
              <a:gd name="T82" fmla="*/ 98599 w 256"/>
              <a:gd name="T83" fmla="*/ 420688 h 256"/>
              <a:gd name="T84" fmla="*/ 0 w 256"/>
              <a:gd name="T85" fmla="*/ 400968 h 256"/>
              <a:gd name="T86" fmla="*/ 19720 w 256"/>
              <a:gd name="T87" fmla="*/ 302370 h 256"/>
              <a:gd name="T88" fmla="*/ 243210 w 256"/>
              <a:gd name="T89" fmla="*/ 381249 h 256"/>
              <a:gd name="T90" fmla="*/ 243210 w 256"/>
              <a:gd name="T91" fmla="*/ 420688 h 256"/>
              <a:gd name="T92" fmla="*/ 157758 w 256"/>
              <a:gd name="T93" fmla="*/ 400968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96" y="256"/>
                  <a:pt x="196" y="256"/>
                  <a:pt x="196" y="256"/>
                </a:cubicBezTo>
                <a:cubicBezTo>
                  <a:pt x="189" y="256"/>
                  <a:pt x="184" y="251"/>
                  <a:pt x="184" y="244"/>
                </a:cubicBezTo>
                <a:cubicBezTo>
                  <a:pt x="184" y="237"/>
                  <a:pt x="189" y="232"/>
                  <a:pt x="196" y="232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89"/>
                  <a:pt x="237" y="184"/>
                  <a:pt x="244" y="184"/>
                </a:cubicBezTo>
                <a:cubicBezTo>
                  <a:pt x="251" y="184"/>
                  <a:pt x="256" y="189"/>
                  <a:pt x="256" y="196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4" y="96"/>
                </a:moveTo>
                <a:cubicBezTo>
                  <a:pt x="251" y="96"/>
                  <a:pt x="256" y="101"/>
                  <a:pt x="256" y="10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cubicBezTo>
                  <a:pt x="237" y="160"/>
                  <a:pt x="232" y="155"/>
                  <a:pt x="232" y="148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32" y="101"/>
                  <a:pt x="237" y="96"/>
                  <a:pt x="244" y="96"/>
                </a:cubicBezTo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  <a:moveTo>
                  <a:pt x="14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19"/>
                  <a:pt x="96" y="12"/>
                </a:cubicBezTo>
                <a:cubicBezTo>
                  <a:pt x="96" y="5"/>
                  <a:pt x="101" y="0"/>
                  <a:pt x="10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55" y="0"/>
                  <a:pt x="160" y="5"/>
                  <a:pt x="160" y="12"/>
                </a:cubicBezTo>
                <a:cubicBezTo>
                  <a:pt x="160" y="19"/>
                  <a:pt x="155" y="24"/>
                  <a:pt x="148" y="24"/>
                </a:cubicBezTo>
                <a:moveTo>
                  <a:pt x="132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0" y="99"/>
                  <a:pt x="128" y="96"/>
                  <a:pt x="128" y="92"/>
                </a:cubicBezTo>
                <a:cubicBezTo>
                  <a:pt x="128" y="85"/>
                  <a:pt x="133" y="80"/>
                  <a:pt x="140" y="80"/>
                </a:cubicBezTo>
                <a:cubicBezTo>
                  <a:pt x="143" y="80"/>
                  <a:pt x="146" y="81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90" y="121"/>
                  <a:pt x="192" y="124"/>
                  <a:pt x="192" y="128"/>
                </a:cubicBezTo>
                <a:cubicBezTo>
                  <a:pt x="192" y="132"/>
                  <a:pt x="190" y="135"/>
                  <a:pt x="188" y="137"/>
                </a:cubicBezTo>
                <a:cubicBezTo>
                  <a:pt x="188" y="137"/>
                  <a:pt x="188" y="137"/>
                  <a:pt x="188" y="137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6" y="175"/>
                  <a:pt x="143" y="176"/>
                  <a:pt x="140" y="176"/>
                </a:cubicBezTo>
                <a:cubicBezTo>
                  <a:pt x="133" y="176"/>
                  <a:pt x="128" y="171"/>
                  <a:pt x="128" y="164"/>
                </a:cubicBezTo>
                <a:cubicBezTo>
                  <a:pt x="128" y="160"/>
                  <a:pt x="130" y="157"/>
                  <a:pt x="132" y="155"/>
                </a:cubicBezTo>
                <a:cubicBezTo>
                  <a:pt x="132" y="155"/>
                  <a:pt x="132" y="155"/>
                  <a:pt x="132" y="155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49" y="116"/>
                  <a:pt x="149" y="116"/>
                  <a:pt x="149" y="116"/>
                </a:cubicBezTo>
                <a:lnTo>
                  <a:pt x="132" y="101"/>
                </a:ln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7"/>
                  <a:pt x="19" y="72"/>
                  <a:pt x="12" y="72"/>
                </a:cubicBezTo>
                <a:cubicBezTo>
                  <a:pt x="5" y="72"/>
                  <a:pt x="0" y="67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  <a:moveTo>
                  <a:pt x="12" y="160"/>
                </a:moveTo>
                <a:cubicBezTo>
                  <a:pt x="5" y="160"/>
                  <a:pt x="0" y="155"/>
                  <a:pt x="0" y="1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1"/>
                  <a:pt x="5" y="96"/>
                  <a:pt x="12" y="96"/>
                </a:cubicBezTo>
                <a:cubicBezTo>
                  <a:pt x="19" y="96"/>
                  <a:pt x="24" y="101"/>
                  <a:pt x="24" y="10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5"/>
                  <a:pt x="19" y="160"/>
                  <a:pt x="12" y="160"/>
                </a:cubicBezTo>
                <a:moveTo>
                  <a:pt x="12" y="184"/>
                </a:moveTo>
                <a:cubicBezTo>
                  <a:pt x="19" y="184"/>
                  <a:pt x="24" y="189"/>
                  <a:pt x="24" y="196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60" y="232"/>
                  <a:pt x="60" y="232"/>
                  <a:pt x="60" y="232"/>
                </a:cubicBezTo>
                <a:cubicBezTo>
                  <a:pt x="67" y="232"/>
                  <a:pt x="72" y="237"/>
                  <a:pt x="72" y="244"/>
                </a:cubicBezTo>
                <a:cubicBezTo>
                  <a:pt x="72" y="251"/>
                  <a:pt x="67" y="256"/>
                  <a:pt x="60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89"/>
                  <a:pt x="5" y="184"/>
                  <a:pt x="12" y="184"/>
                </a:cubicBezTo>
                <a:moveTo>
                  <a:pt x="108" y="232"/>
                </a:moveTo>
                <a:cubicBezTo>
                  <a:pt x="148" y="232"/>
                  <a:pt x="148" y="232"/>
                  <a:pt x="148" y="232"/>
                </a:cubicBezTo>
                <a:cubicBezTo>
                  <a:pt x="155" y="232"/>
                  <a:pt x="160" y="237"/>
                  <a:pt x="160" y="244"/>
                </a:cubicBezTo>
                <a:cubicBezTo>
                  <a:pt x="160" y="251"/>
                  <a:pt x="155" y="256"/>
                  <a:pt x="148" y="256"/>
                </a:cubicBezTo>
                <a:cubicBezTo>
                  <a:pt x="108" y="256"/>
                  <a:pt x="108" y="256"/>
                  <a:pt x="108" y="256"/>
                </a:cubicBezTo>
                <a:cubicBezTo>
                  <a:pt x="101" y="256"/>
                  <a:pt x="96" y="251"/>
                  <a:pt x="96" y="244"/>
                </a:cubicBezTo>
                <a:cubicBezTo>
                  <a:pt x="96" y="237"/>
                  <a:pt x="101" y="232"/>
                  <a:pt x="108" y="2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46"/>
          <p:cNvSpPr>
            <a:spLocks noEditPoints="1"/>
          </p:cNvSpPr>
          <p:nvPr/>
        </p:nvSpPr>
        <p:spPr bwMode="auto">
          <a:xfrm>
            <a:off x="3947735" y="4957362"/>
            <a:ext cx="522730" cy="522730"/>
          </a:xfrm>
          <a:custGeom>
            <a:avLst/>
            <a:gdLst>
              <a:gd name="T0" fmla="*/ 322089 w 256"/>
              <a:gd name="T1" fmla="*/ 420688 h 256"/>
              <a:gd name="T2" fmla="*/ 322089 w 256"/>
              <a:gd name="T3" fmla="*/ 381249 h 256"/>
              <a:gd name="T4" fmla="*/ 381249 w 256"/>
              <a:gd name="T5" fmla="*/ 322089 h 256"/>
              <a:gd name="T6" fmla="*/ 400968 w 256"/>
              <a:gd name="T7" fmla="*/ 302370 h 256"/>
              <a:gd name="T8" fmla="*/ 420688 w 256"/>
              <a:gd name="T9" fmla="*/ 400968 h 256"/>
              <a:gd name="T10" fmla="*/ 400968 w 256"/>
              <a:gd name="T11" fmla="*/ 157758 h 256"/>
              <a:gd name="T12" fmla="*/ 420688 w 256"/>
              <a:gd name="T13" fmla="*/ 243210 h 256"/>
              <a:gd name="T14" fmla="*/ 381249 w 256"/>
              <a:gd name="T15" fmla="*/ 243210 h 256"/>
              <a:gd name="T16" fmla="*/ 400968 w 256"/>
              <a:gd name="T17" fmla="*/ 157758 h 256"/>
              <a:gd name="T18" fmla="*/ 381249 w 256"/>
              <a:gd name="T19" fmla="*/ 98599 h 256"/>
              <a:gd name="T20" fmla="*/ 381249 w 256"/>
              <a:gd name="T21" fmla="*/ 39440 h 256"/>
              <a:gd name="T22" fmla="*/ 302370 w 256"/>
              <a:gd name="T23" fmla="*/ 19720 h 256"/>
              <a:gd name="T24" fmla="*/ 400968 w 256"/>
              <a:gd name="T25" fmla="*/ 0 h 256"/>
              <a:gd name="T26" fmla="*/ 420688 w 256"/>
              <a:gd name="T27" fmla="*/ 98599 h 256"/>
              <a:gd name="T28" fmla="*/ 243210 w 256"/>
              <a:gd name="T29" fmla="*/ 39440 h 256"/>
              <a:gd name="T30" fmla="*/ 157758 w 256"/>
              <a:gd name="T31" fmla="*/ 19720 h 256"/>
              <a:gd name="T32" fmla="*/ 243210 w 256"/>
              <a:gd name="T33" fmla="*/ 0 h 256"/>
              <a:gd name="T34" fmla="*/ 243210 w 256"/>
              <a:gd name="T35" fmla="*/ 39440 h 256"/>
              <a:gd name="T36" fmla="*/ 216917 w 256"/>
              <a:gd name="T37" fmla="*/ 165975 h 256"/>
              <a:gd name="T38" fmla="*/ 230064 w 256"/>
              <a:gd name="T39" fmla="*/ 131465 h 256"/>
              <a:gd name="T40" fmla="*/ 243210 w 256"/>
              <a:gd name="T41" fmla="*/ 136395 h 256"/>
              <a:gd name="T42" fmla="*/ 308943 w 256"/>
              <a:gd name="T43" fmla="*/ 195554 h 256"/>
              <a:gd name="T44" fmla="*/ 308943 w 256"/>
              <a:gd name="T45" fmla="*/ 225134 h 256"/>
              <a:gd name="T46" fmla="*/ 243210 w 256"/>
              <a:gd name="T47" fmla="*/ 284293 h 256"/>
              <a:gd name="T48" fmla="*/ 230064 w 256"/>
              <a:gd name="T49" fmla="*/ 289223 h 256"/>
              <a:gd name="T50" fmla="*/ 216917 w 256"/>
              <a:gd name="T51" fmla="*/ 254713 h 256"/>
              <a:gd name="T52" fmla="*/ 244854 w 256"/>
              <a:gd name="T53" fmla="*/ 230064 h 256"/>
              <a:gd name="T54" fmla="*/ 105172 w 256"/>
              <a:gd name="T55" fmla="*/ 210344 h 256"/>
              <a:gd name="T56" fmla="*/ 244854 w 256"/>
              <a:gd name="T57" fmla="*/ 190624 h 256"/>
              <a:gd name="T58" fmla="*/ 98599 w 256"/>
              <a:gd name="T59" fmla="*/ 39440 h 256"/>
              <a:gd name="T60" fmla="*/ 39440 w 256"/>
              <a:gd name="T61" fmla="*/ 39440 h 256"/>
              <a:gd name="T62" fmla="*/ 19720 w 256"/>
              <a:gd name="T63" fmla="*/ 118319 h 256"/>
              <a:gd name="T64" fmla="*/ 0 w 256"/>
              <a:gd name="T65" fmla="*/ 98599 h 256"/>
              <a:gd name="T66" fmla="*/ 19720 w 256"/>
              <a:gd name="T67" fmla="*/ 0 h 256"/>
              <a:gd name="T68" fmla="*/ 118319 w 256"/>
              <a:gd name="T69" fmla="*/ 19720 h 256"/>
              <a:gd name="T70" fmla="*/ 19720 w 256"/>
              <a:gd name="T71" fmla="*/ 262930 h 256"/>
              <a:gd name="T72" fmla="*/ 0 w 256"/>
              <a:gd name="T73" fmla="*/ 177478 h 256"/>
              <a:gd name="T74" fmla="*/ 39440 w 256"/>
              <a:gd name="T75" fmla="*/ 177478 h 256"/>
              <a:gd name="T76" fmla="*/ 19720 w 256"/>
              <a:gd name="T77" fmla="*/ 262930 h 256"/>
              <a:gd name="T78" fmla="*/ 39440 w 256"/>
              <a:gd name="T79" fmla="*/ 322089 h 256"/>
              <a:gd name="T80" fmla="*/ 98599 w 256"/>
              <a:gd name="T81" fmla="*/ 381249 h 256"/>
              <a:gd name="T82" fmla="*/ 98599 w 256"/>
              <a:gd name="T83" fmla="*/ 420688 h 256"/>
              <a:gd name="T84" fmla="*/ 0 w 256"/>
              <a:gd name="T85" fmla="*/ 400968 h 256"/>
              <a:gd name="T86" fmla="*/ 19720 w 256"/>
              <a:gd name="T87" fmla="*/ 302370 h 256"/>
              <a:gd name="T88" fmla="*/ 243210 w 256"/>
              <a:gd name="T89" fmla="*/ 381249 h 256"/>
              <a:gd name="T90" fmla="*/ 243210 w 256"/>
              <a:gd name="T91" fmla="*/ 420688 h 256"/>
              <a:gd name="T92" fmla="*/ 157758 w 256"/>
              <a:gd name="T93" fmla="*/ 400968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96" y="256"/>
                  <a:pt x="196" y="256"/>
                  <a:pt x="196" y="256"/>
                </a:cubicBezTo>
                <a:cubicBezTo>
                  <a:pt x="189" y="256"/>
                  <a:pt x="184" y="251"/>
                  <a:pt x="184" y="244"/>
                </a:cubicBezTo>
                <a:cubicBezTo>
                  <a:pt x="184" y="237"/>
                  <a:pt x="189" y="232"/>
                  <a:pt x="196" y="232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89"/>
                  <a:pt x="237" y="184"/>
                  <a:pt x="244" y="184"/>
                </a:cubicBezTo>
                <a:cubicBezTo>
                  <a:pt x="251" y="184"/>
                  <a:pt x="256" y="189"/>
                  <a:pt x="256" y="196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4" y="96"/>
                </a:moveTo>
                <a:cubicBezTo>
                  <a:pt x="251" y="96"/>
                  <a:pt x="256" y="101"/>
                  <a:pt x="256" y="10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cubicBezTo>
                  <a:pt x="237" y="160"/>
                  <a:pt x="232" y="155"/>
                  <a:pt x="232" y="148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32" y="101"/>
                  <a:pt x="237" y="96"/>
                  <a:pt x="244" y="96"/>
                </a:cubicBezTo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  <a:moveTo>
                  <a:pt x="14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19"/>
                  <a:pt x="96" y="12"/>
                </a:cubicBezTo>
                <a:cubicBezTo>
                  <a:pt x="96" y="5"/>
                  <a:pt x="101" y="0"/>
                  <a:pt x="10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55" y="0"/>
                  <a:pt x="160" y="5"/>
                  <a:pt x="160" y="12"/>
                </a:cubicBezTo>
                <a:cubicBezTo>
                  <a:pt x="160" y="19"/>
                  <a:pt x="155" y="24"/>
                  <a:pt x="148" y="24"/>
                </a:cubicBezTo>
                <a:moveTo>
                  <a:pt x="132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0" y="99"/>
                  <a:pt x="128" y="96"/>
                  <a:pt x="128" y="92"/>
                </a:cubicBezTo>
                <a:cubicBezTo>
                  <a:pt x="128" y="85"/>
                  <a:pt x="133" y="80"/>
                  <a:pt x="140" y="80"/>
                </a:cubicBezTo>
                <a:cubicBezTo>
                  <a:pt x="143" y="80"/>
                  <a:pt x="146" y="81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90" y="121"/>
                  <a:pt x="192" y="124"/>
                  <a:pt x="192" y="128"/>
                </a:cubicBezTo>
                <a:cubicBezTo>
                  <a:pt x="192" y="132"/>
                  <a:pt x="190" y="135"/>
                  <a:pt x="188" y="137"/>
                </a:cubicBezTo>
                <a:cubicBezTo>
                  <a:pt x="188" y="137"/>
                  <a:pt x="188" y="137"/>
                  <a:pt x="188" y="137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6" y="175"/>
                  <a:pt x="143" y="176"/>
                  <a:pt x="140" y="176"/>
                </a:cubicBezTo>
                <a:cubicBezTo>
                  <a:pt x="133" y="176"/>
                  <a:pt x="128" y="171"/>
                  <a:pt x="128" y="164"/>
                </a:cubicBezTo>
                <a:cubicBezTo>
                  <a:pt x="128" y="160"/>
                  <a:pt x="130" y="157"/>
                  <a:pt x="132" y="155"/>
                </a:cubicBezTo>
                <a:cubicBezTo>
                  <a:pt x="132" y="155"/>
                  <a:pt x="132" y="155"/>
                  <a:pt x="132" y="155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49" y="116"/>
                  <a:pt x="149" y="116"/>
                  <a:pt x="149" y="116"/>
                </a:cubicBezTo>
                <a:lnTo>
                  <a:pt x="132" y="101"/>
                </a:ln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7"/>
                  <a:pt x="19" y="72"/>
                  <a:pt x="12" y="72"/>
                </a:cubicBezTo>
                <a:cubicBezTo>
                  <a:pt x="5" y="72"/>
                  <a:pt x="0" y="67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  <a:moveTo>
                  <a:pt x="12" y="160"/>
                </a:moveTo>
                <a:cubicBezTo>
                  <a:pt x="5" y="160"/>
                  <a:pt x="0" y="155"/>
                  <a:pt x="0" y="1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1"/>
                  <a:pt x="5" y="96"/>
                  <a:pt x="12" y="96"/>
                </a:cubicBezTo>
                <a:cubicBezTo>
                  <a:pt x="19" y="96"/>
                  <a:pt x="24" y="101"/>
                  <a:pt x="24" y="10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5"/>
                  <a:pt x="19" y="160"/>
                  <a:pt x="12" y="160"/>
                </a:cubicBezTo>
                <a:moveTo>
                  <a:pt x="12" y="184"/>
                </a:moveTo>
                <a:cubicBezTo>
                  <a:pt x="19" y="184"/>
                  <a:pt x="24" y="189"/>
                  <a:pt x="24" y="196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60" y="232"/>
                  <a:pt x="60" y="232"/>
                  <a:pt x="60" y="232"/>
                </a:cubicBezTo>
                <a:cubicBezTo>
                  <a:pt x="67" y="232"/>
                  <a:pt x="72" y="237"/>
                  <a:pt x="72" y="244"/>
                </a:cubicBezTo>
                <a:cubicBezTo>
                  <a:pt x="72" y="251"/>
                  <a:pt x="67" y="256"/>
                  <a:pt x="60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89"/>
                  <a:pt x="5" y="184"/>
                  <a:pt x="12" y="184"/>
                </a:cubicBezTo>
                <a:moveTo>
                  <a:pt x="108" y="232"/>
                </a:moveTo>
                <a:cubicBezTo>
                  <a:pt x="148" y="232"/>
                  <a:pt x="148" y="232"/>
                  <a:pt x="148" y="232"/>
                </a:cubicBezTo>
                <a:cubicBezTo>
                  <a:pt x="155" y="232"/>
                  <a:pt x="160" y="237"/>
                  <a:pt x="160" y="244"/>
                </a:cubicBezTo>
                <a:cubicBezTo>
                  <a:pt x="160" y="251"/>
                  <a:pt x="155" y="256"/>
                  <a:pt x="148" y="256"/>
                </a:cubicBezTo>
                <a:cubicBezTo>
                  <a:pt x="108" y="256"/>
                  <a:pt x="108" y="256"/>
                  <a:pt x="108" y="256"/>
                </a:cubicBezTo>
                <a:cubicBezTo>
                  <a:pt x="101" y="256"/>
                  <a:pt x="96" y="251"/>
                  <a:pt x="96" y="244"/>
                </a:cubicBezTo>
                <a:cubicBezTo>
                  <a:pt x="96" y="237"/>
                  <a:pt x="101" y="232"/>
                  <a:pt x="108" y="2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3947735" y="2927865"/>
            <a:ext cx="522730" cy="522730"/>
          </a:xfrm>
          <a:custGeom>
            <a:avLst/>
            <a:gdLst>
              <a:gd name="T0" fmla="*/ 322089 w 256"/>
              <a:gd name="T1" fmla="*/ 420688 h 256"/>
              <a:gd name="T2" fmla="*/ 322089 w 256"/>
              <a:gd name="T3" fmla="*/ 381249 h 256"/>
              <a:gd name="T4" fmla="*/ 381249 w 256"/>
              <a:gd name="T5" fmla="*/ 322089 h 256"/>
              <a:gd name="T6" fmla="*/ 400968 w 256"/>
              <a:gd name="T7" fmla="*/ 302370 h 256"/>
              <a:gd name="T8" fmla="*/ 420688 w 256"/>
              <a:gd name="T9" fmla="*/ 400968 h 256"/>
              <a:gd name="T10" fmla="*/ 400968 w 256"/>
              <a:gd name="T11" fmla="*/ 157758 h 256"/>
              <a:gd name="T12" fmla="*/ 420688 w 256"/>
              <a:gd name="T13" fmla="*/ 243210 h 256"/>
              <a:gd name="T14" fmla="*/ 381249 w 256"/>
              <a:gd name="T15" fmla="*/ 243210 h 256"/>
              <a:gd name="T16" fmla="*/ 400968 w 256"/>
              <a:gd name="T17" fmla="*/ 157758 h 256"/>
              <a:gd name="T18" fmla="*/ 381249 w 256"/>
              <a:gd name="T19" fmla="*/ 98599 h 256"/>
              <a:gd name="T20" fmla="*/ 381249 w 256"/>
              <a:gd name="T21" fmla="*/ 39440 h 256"/>
              <a:gd name="T22" fmla="*/ 302370 w 256"/>
              <a:gd name="T23" fmla="*/ 19720 h 256"/>
              <a:gd name="T24" fmla="*/ 400968 w 256"/>
              <a:gd name="T25" fmla="*/ 0 h 256"/>
              <a:gd name="T26" fmla="*/ 420688 w 256"/>
              <a:gd name="T27" fmla="*/ 98599 h 256"/>
              <a:gd name="T28" fmla="*/ 243210 w 256"/>
              <a:gd name="T29" fmla="*/ 39440 h 256"/>
              <a:gd name="T30" fmla="*/ 157758 w 256"/>
              <a:gd name="T31" fmla="*/ 19720 h 256"/>
              <a:gd name="T32" fmla="*/ 243210 w 256"/>
              <a:gd name="T33" fmla="*/ 0 h 256"/>
              <a:gd name="T34" fmla="*/ 243210 w 256"/>
              <a:gd name="T35" fmla="*/ 39440 h 256"/>
              <a:gd name="T36" fmla="*/ 216917 w 256"/>
              <a:gd name="T37" fmla="*/ 165975 h 256"/>
              <a:gd name="T38" fmla="*/ 230064 w 256"/>
              <a:gd name="T39" fmla="*/ 131465 h 256"/>
              <a:gd name="T40" fmla="*/ 243210 w 256"/>
              <a:gd name="T41" fmla="*/ 136395 h 256"/>
              <a:gd name="T42" fmla="*/ 308943 w 256"/>
              <a:gd name="T43" fmla="*/ 195554 h 256"/>
              <a:gd name="T44" fmla="*/ 308943 w 256"/>
              <a:gd name="T45" fmla="*/ 225134 h 256"/>
              <a:gd name="T46" fmla="*/ 243210 w 256"/>
              <a:gd name="T47" fmla="*/ 284293 h 256"/>
              <a:gd name="T48" fmla="*/ 230064 w 256"/>
              <a:gd name="T49" fmla="*/ 289223 h 256"/>
              <a:gd name="T50" fmla="*/ 216917 w 256"/>
              <a:gd name="T51" fmla="*/ 254713 h 256"/>
              <a:gd name="T52" fmla="*/ 244854 w 256"/>
              <a:gd name="T53" fmla="*/ 230064 h 256"/>
              <a:gd name="T54" fmla="*/ 105172 w 256"/>
              <a:gd name="T55" fmla="*/ 210344 h 256"/>
              <a:gd name="T56" fmla="*/ 244854 w 256"/>
              <a:gd name="T57" fmla="*/ 190624 h 256"/>
              <a:gd name="T58" fmla="*/ 98599 w 256"/>
              <a:gd name="T59" fmla="*/ 39440 h 256"/>
              <a:gd name="T60" fmla="*/ 39440 w 256"/>
              <a:gd name="T61" fmla="*/ 39440 h 256"/>
              <a:gd name="T62" fmla="*/ 19720 w 256"/>
              <a:gd name="T63" fmla="*/ 118319 h 256"/>
              <a:gd name="T64" fmla="*/ 0 w 256"/>
              <a:gd name="T65" fmla="*/ 98599 h 256"/>
              <a:gd name="T66" fmla="*/ 19720 w 256"/>
              <a:gd name="T67" fmla="*/ 0 h 256"/>
              <a:gd name="T68" fmla="*/ 118319 w 256"/>
              <a:gd name="T69" fmla="*/ 19720 h 256"/>
              <a:gd name="T70" fmla="*/ 19720 w 256"/>
              <a:gd name="T71" fmla="*/ 262930 h 256"/>
              <a:gd name="T72" fmla="*/ 0 w 256"/>
              <a:gd name="T73" fmla="*/ 177478 h 256"/>
              <a:gd name="T74" fmla="*/ 39440 w 256"/>
              <a:gd name="T75" fmla="*/ 177478 h 256"/>
              <a:gd name="T76" fmla="*/ 19720 w 256"/>
              <a:gd name="T77" fmla="*/ 262930 h 256"/>
              <a:gd name="T78" fmla="*/ 39440 w 256"/>
              <a:gd name="T79" fmla="*/ 322089 h 256"/>
              <a:gd name="T80" fmla="*/ 98599 w 256"/>
              <a:gd name="T81" fmla="*/ 381249 h 256"/>
              <a:gd name="T82" fmla="*/ 98599 w 256"/>
              <a:gd name="T83" fmla="*/ 420688 h 256"/>
              <a:gd name="T84" fmla="*/ 0 w 256"/>
              <a:gd name="T85" fmla="*/ 400968 h 256"/>
              <a:gd name="T86" fmla="*/ 19720 w 256"/>
              <a:gd name="T87" fmla="*/ 302370 h 256"/>
              <a:gd name="T88" fmla="*/ 243210 w 256"/>
              <a:gd name="T89" fmla="*/ 381249 h 256"/>
              <a:gd name="T90" fmla="*/ 243210 w 256"/>
              <a:gd name="T91" fmla="*/ 420688 h 256"/>
              <a:gd name="T92" fmla="*/ 157758 w 256"/>
              <a:gd name="T93" fmla="*/ 400968 h 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96" y="256"/>
                  <a:pt x="196" y="256"/>
                  <a:pt x="196" y="256"/>
                </a:cubicBezTo>
                <a:cubicBezTo>
                  <a:pt x="189" y="256"/>
                  <a:pt x="184" y="251"/>
                  <a:pt x="184" y="244"/>
                </a:cubicBezTo>
                <a:cubicBezTo>
                  <a:pt x="184" y="237"/>
                  <a:pt x="189" y="232"/>
                  <a:pt x="196" y="232"/>
                </a:cubicBezTo>
                <a:cubicBezTo>
                  <a:pt x="232" y="232"/>
                  <a:pt x="232" y="232"/>
                  <a:pt x="232" y="232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32" y="189"/>
                  <a:pt x="237" y="184"/>
                  <a:pt x="244" y="184"/>
                </a:cubicBezTo>
                <a:cubicBezTo>
                  <a:pt x="251" y="184"/>
                  <a:pt x="256" y="189"/>
                  <a:pt x="256" y="196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4" y="96"/>
                </a:moveTo>
                <a:cubicBezTo>
                  <a:pt x="251" y="96"/>
                  <a:pt x="256" y="101"/>
                  <a:pt x="256" y="10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cubicBezTo>
                  <a:pt x="237" y="160"/>
                  <a:pt x="232" y="155"/>
                  <a:pt x="232" y="148"/>
                </a:cubicBezTo>
                <a:cubicBezTo>
                  <a:pt x="232" y="108"/>
                  <a:pt x="232" y="108"/>
                  <a:pt x="232" y="108"/>
                </a:cubicBezTo>
                <a:cubicBezTo>
                  <a:pt x="232" y="101"/>
                  <a:pt x="237" y="96"/>
                  <a:pt x="244" y="96"/>
                </a:cubicBezTo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  <a:moveTo>
                  <a:pt x="14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19"/>
                  <a:pt x="96" y="12"/>
                </a:cubicBezTo>
                <a:cubicBezTo>
                  <a:pt x="96" y="5"/>
                  <a:pt x="101" y="0"/>
                  <a:pt x="10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55" y="0"/>
                  <a:pt x="160" y="5"/>
                  <a:pt x="160" y="12"/>
                </a:cubicBezTo>
                <a:cubicBezTo>
                  <a:pt x="160" y="19"/>
                  <a:pt x="155" y="24"/>
                  <a:pt x="148" y="24"/>
                </a:cubicBezTo>
                <a:moveTo>
                  <a:pt x="132" y="101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30" y="99"/>
                  <a:pt x="128" y="96"/>
                  <a:pt x="128" y="92"/>
                </a:cubicBezTo>
                <a:cubicBezTo>
                  <a:pt x="128" y="85"/>
                  <a:pt x="133" y="80"/>
                  <a:pt x="140" y="80"/>
                </a:cubicBezTo>
                <a:cubicBezTo>
                  <a:pt x="143" y="80"/>
                  <a:pt x="146" y="81"/>
                  <a:pt x="148" y="83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90" y="121"/>
                  <a:pt x="192" y="124"/>
                  <a:pt x="192" y="128"/>
                </a:cubicBezTo>
                <a:cubicBezTo>
                  <a:pt x="192" y="132"/>
                  <a:pt x="190" y="135"/>
                  <a:pt x="188" y="137"/>
                </a:cubicBezTo>
                <a:cubicBezTo>
                  <a:pt x="188" y="137"/>
                  <a:pt x="188" y="137"/>
                  <a:pt x="188" y="137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6" y="175"/>
                  <a:pt x="143" y="176"/>
                  <a:pt x="140" y="176"/>
                </a:cubicBezTo>
                <a:cubicBezTo>
                  <a:pt x="133" y="176"/>
                  <a:pt x="128" y="171"/>
                  <a:pt x="128" y="164"/>
                </a:cubicBezTo>
                <a:cubicBezTo>
                  <a:pt x="128" y="160"/>
                  <a:pt x="130" y="157"/>
                  <a:pt x="132" y="155"/>
                </a:cubicBezTo>
                <a:cubicBezTo>
                  <a:pt x="132" y="155"/>
                  <a:pt x="132" y="155"/>
                  <a:pt x="132" y="155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49" y="116"/>
                  <a:pt x="149" y="116"/>
                  <a:pt x="149" y="116"/>
                </a:cubicBezTo>
                <a:lnTo>
                  <a:pt x="132" y="101"/>
                </a:ln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7"/>
                  <a:pt x="19" y="72"/>
                  <a:pt x="12" y="72"/>
                </a:cubicBezTo>
                <a:cubicBezTo>
                  <a:pt x="5" y="72"/>
                  <a:pt x="0" y="67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  <a:moveTo>
                  <a:pt x="12" y="160"/>
                </a:moveTo>
                <a:cubicBezTo>
                  <a:pt x="5" y="160"/>
                  <a:pt x="0" y="155"/>
                  <a:pt x="0" y="14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1"/>
                  <a:pt x="5" y="96"/>
                  <a:pt x="12" y="96"/>
                </a:cubicBezTo>
                <a:cubicBezTo>
                  <a:pt x="19" y="96"/>
                  <a:pt x="24" y="101"/>
                  <a:pt x="24" y="10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5"/>
                  <a:pt x="19" y="160"/>
                  <a:pt x="12" y="160"/>
                </a:cubicBezTo>
                <a:moveTo>
                  <a:pt x="12" y="184"/>
                </a:moveTo>
                <a:cubicBezTo>
                  <a:pt x="19" y="184"/>
                  <a:pt x="24" y="189"/>
                  <a:pt x="24" y="196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60" y="232"/>
                  <a:pt x="60" y="232"/>
                  <a:pt x="60" y="232"/>
                </a:cubicBezTo>
                <a:cubicBezTo>
                  <a:pt x="67" y="232"/>
                  <a:pt x="72" y="237"/>
                  <a:pt x="72" y="244"/>
                </a:cubicBezTo>
                <a:cubicBezTo>
                  <a:pt x="72" y="251"/>
                  <a:pt x="67" y="256"/>
                  <a:pt x="60" y="256"/>
                </a:cubicBez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89"/>
                  <a:pt x="5" y="184"/>
                  <a:pt x="12" y="184"/>
                </a:cubicBezTo>
                <a:moveTo>
                  <a:pt x="108" y="232"/>
                </a:moveTo>
                <a:cubicBezTo>
                  <a:pt x="148" y="232"/>
                  <a:pt x="148" y="232"/>
                  <a:pt x="148" y="232"/>
                </a:cubicBezTo>
                <a:cubicBezTo>
                  <a:pt x="155" y="232"/>
                  <a:pt x="160" y="237"/>
                  <a:pt x="160" y="244"/>
                </a:cubicBezTo>
                <a:cubicBezTo>
                  <a:pt x="160" y="251"/>
                  <a:pt x="155" y="256"/>
                  <a:pt x="148" y="256"/>
                </a:cubicBezTo>
                <a:cubicBezTo>
                  <a:pt x="108" y="256"/>
                  <a:pt x="108" y="256"/>
                  <a:pt x="108" y="256"/>
                </a:cubicBezTo>
                <a:cubicBezTo>
                  <a:pt x="101" y="256"/>
                  <a:pt x="96" y="251"/>
                  <a:pt x="96" y="244"/>
                </a:cubicBezTo>
                <a:cubicBezTo>
                  <a:pt x="96" y="237"/>
                  <a:pt x="101" y="232"/>
                  <a:pt x="108" y="2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5566" y="204894"/>
            <a:ext cx="112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5847" y="7125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charter </a:t>
            </a:r>
            <a:endParaRPr lang="fa-I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plan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documents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EEF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OPA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0614" y="2927865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&amp; TECHNIQUES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charts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assignment matrix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Text-oriented formats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Organizational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Expert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&amp; Meetings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5566" y="5097490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 plan 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charter 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documents updates</a:t>
            </a:r>
          </a:p>
        </p:txBody>
      </p:sp>
    </p:spTree>
    <p:extLst>
      <p:ext uri="{BB962C8B-B14F-4D97-AF65-F5344CB8AC3E}">
        <p14:creationId xmlns:p14="http://schemas.microsoft.com/office/powerpoint/2010/main" val="141057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/>
        </p:nvSpPr>
        <p:spPr>
          <a:xfrm>
            <a:off x="0" y="1"/>
            <a:ext cx="12192000" cy="3997233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2229" y="496389"/>
            <a:ext cx="8817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representation by using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formats exist to document and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team member roles and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Responsibilities. Most fall into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text oriented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formats.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2229" y="4493622"/>
            <a:ext cx="881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REPRESENTATION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388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-2782388" y="2782386"/>
            <a:ext cx="6858001" cy="12932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390501" y="2890388"/>
            <a:ext cx="649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REPRESENTATION-CHARTS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1237" y="320034"/>
            <a:ext cx="7271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HIERARCHICAL - ORGANIZATIONAL CHART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1237" y="849383"/>
            <a:ext cx="3904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ASSIGNMENT MATRIX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1237" y="20454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esponsibility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ssignment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RAM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do what?)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97638" y="5155610"/>
            <a:ext cx="4506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B- RACI </a:t>
            </a:r>
            <a:r>
              <a:rPr lang="en-US" dirty="0"/>
              <a:t>Matrix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dirty="0"/>
              <a:t>esponsible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/>
              <a:t>ccountable </a:t>
            </a:r>
            <a:r>
              <a:rPr lang="en-US" dirty="0" smtClean="0"/>
              <a:t>–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/>
              <a:t>onsult </a:t>
            </a:r>
            <a:r>
              <a:rPr lang="en-US" dirty="0"/>
              <a:t>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/>
              <a:t>nform)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64476"/>
              </p:ext>
            </p:extLst>
          </p:nvPr>
        </p:nvGraphicFramePr>
        <p:xfrm>
          <a:off x="1293224" y="3918330"/>
          <a:ext cx="5434147" cy="2756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5071">
                  <a:extLst>
                    <a:ext uri="{9D8B030D-6E8A-4147-A177-3AD203B41FA5}">
                      <a16:colId xmlns:a16="http://schemas.microsoft.com/office/drawing/2014/main" val="557000898"/>
                    </a:ext>
                  </a:extLst>
                </a:gridCol>
                <a:gridCol w="777726">
                  <a:extLst>
                    <a:ext uri="{9D8B030D-6E8A-4147-A177-3AD203B41FA5}">
                      <a16:colId xmlns:a16="http://schemas.microsoft.com/office/drawing/2014/main" val="1192727819"/>
                    </a:ext>
                  </a:extLst>
                </a:gridCol>
                <a:gridCol w="724277">
                  <a:extLst>
                    <a:ext uri="{9D8B030D-6E8A-4147-A177-3AD203B41FA5}">
                      <a16:colId xmlns:a16="http://schemas.microsoft.com/office/drawing/2014/main" val="1845597997"/>
                    </a:ext>
                  </a:extLst>
                </a:gridCol>
                <a:gridCol w="905691">
                  <a:extLst>
                    <a:ext uri="{9D8B030D-6E8A-4147-A177-3AD203B41FA5}">
                      <a16:colId xmlns:a16="http://schemas.microsoft.com/office/drawing/2014/main" val="3993006843"/>
                    </a:ext>
                  </a:extLst>
                </a:gridCol>
                <a:gridCol w="905691">
                  <a:extLst>
                    <a:ext uri="{9D8B030D-6E8A-4147-A177-3AD203B41FA5}">
                      <a16:colId xmlns:a16="http://schemas.microsoft.com/office/drawing/2014/main" val="3735147925"/>
                    </a:ext>
                  </a:extLst>
                </a:gridCol>
                <a:gridCol w="905691">
                  <a:extLst>
                    <a:ext uri="{9D8B030D-6E8A-4147-A177-3AD203B41FA5}">
                      <a16:colId xmlns:a16="http://schemas.microsoft.com/office/drawing/2014/main" val="2144006310"/>
                    </a:ext>
                  </a:extLst>
                </a:gridCol>
              </a:tblGrid>
              <a:tr h="5519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RACI CHART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Person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81508"/>
                  </a:ext>
                </a:extLst>
              </a:tr>
              <a:tr h="4166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Activity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Carlos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Ed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8544704"/>
                  </a:ext>
                </a:extLst>
              </a:tr>
              <a:tr h="4166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Create charter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161814"/>
                  </a:ext>
                </a:extLst>
              </a:tr>
              <a:tr h="4166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Collect requirements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6829245"/>
                  </a:ext>
                </a:extLst>
              </a:tr>
              <a:tr h="4166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Submit change request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824779"/>
                  </a:ext>
                </a:extLst>
              </a:tr>
              <a:tr h="4166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Develop test plan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757109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54293"/>
              </p:ext>
            </p:extLst>
          </p:nvPr>
        </p:nvGraphicFramePr>
        <p:xfrm>
          <a:off x="5932968" y="824131"/>
          <a:ext cx="5643155" cy="334241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79818">
                  <a:extLst>
                    <a:ext uri="{9D8B030D-6E8A-4147-A177-3AD203B41FA5}">
                      <a16:colId xmlns:a16="http://schemas.microsoft.com/office/drawing/2014/main" val="1213541369"/>
                    </a:ext>
                  </a:extLst>
                </a:gridCol>
                <a:gridCol w="350875">
                  <a:extLst>
                    <a:ext uri="{9D8B030D-6E8A-4147-A177-3AD203B41FA5}">
                      <a16:colId xmlns:a16="http://schemas.microsoft.com/office/drawing/2014/main" val="362081595"/>
                    </a:ext>
                  </a:extLst>
                </a:gridCol>
                <a:gridCol w="581637">
                  <a:extLst>
                    <a:ext uri="{9D8B030D-6E8A-4147-A177-3AD203B41FA5}">
                      <a16:colId xmlns:a16="http://schemas.microsoft.com/office/drawing/2014/main" val="3031512784"/>
                    </a:ext>
                  </a:extLst>
                </a:gridCol>
                <a:gridCol w="806165">
                  <a:extLst>
                    <a:ext uri="{9D8B030D-6E8A-4147-A177-3AD203B41FA5}">
                      <a16:colId xmlns:a16="http://schemas.microsoft.com/office/drawing/2014/main" val="3757498755"/>
                    </a:ext>
                  </a:extLst>
                </a:gridCol>
                <a:gridCol w="806165">
                  <a:extLst>
                    <a:ext uri="{9D8B030D-6E8A-4147-A177-3AD203B41FA5}">
                      <a16:colId xmlns:a16="http://schemas.microsoft.com/office/drawing/2014/main" val="162714916"/>
                    </a:ext>
                  </a:extLst>
                </a:gridCol>
                <a:gridCol w="806165">
                  <a:extLst>
                    <a:ext uri="{9D8B030D-6E8A-4147-A177-3AD203B41FA5}">
                      <a16:colId xmlns:a16="http://schemas.microsoft.com/office/drawing/2014/main" val="2731444552"/>
                    </a:ext>
                  </a:extLst>
                </a:gridCol>
                <a:gridCol w="806165">
                  <a:extLst>
                    <a:ext uri="{9D8B030D-6E8A-4147-A177-3AD203B41FA5}">
                      <a16:colId xmlns:a16="http://schemas.microsoft.com/office/drawing/2014/main" val="1817993371"/>
                    </a:ext>
                  </a:extLst>
                </a:gridCol>
                <a:gridCol w="806165">
                  <a:extLst>
                    <a:ext uri="{9D8B030D-6E8A-4147-A177-3AD203B41FA5}">
                      <a16:colId xmlns:a16="http://schemas.microsoft.com/office/drawing/2014/main" val="1264789668"/>
                    </a:ext>
                  </a:extLst>
                </a:gridCol>
              </a:tblGrid>
              <a:tr h="4595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Deliverable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manager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 leader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Staffer 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director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Purchasing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213723"/>
                  </a:ext>
                </a:extLst>
              </a:tr>
              <a:tr h="340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WBS code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362045"/>
                  </a:ext>
                </a:extLst>
              </a:tr>
              <a:tr h="6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Questionnaire design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S.A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227648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Respondents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598385"/>
                  </a:ext>
                </a:extLst>
              </a:tr>
              <a:tr h="610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Pretest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9534236"/>
                  </a:ext>
                </a:extLst>
              </a:tr>
              <a:tr h="646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6.5-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questionnaire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printing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88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89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7683" y="5368636"/>
            <a:ext cx="937980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Describes specific role or job skills and competencies. May include details on languages, technology, or other information necessary to complete the role successfully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3224" y="182018"/>
            <a:ext cx="448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TEXT-ORIENTED FORMAT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2782388" y="2782386"/>
            <a:ext cx="6858001" cy="129322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390501" y="2890388"/>
            <a:ext cx="649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REPRESENTATION-CHARTS 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8777" y="620118"/>
            <a:ext cx="3350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ROLES AND RESPONSIBILITIES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7684" y="1004767"/>
            <a:ext cx="2698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Project </a:t>
            </a:r>
            <a:r>
              <a:rPr lang="en-US" sz="1600" dirty="0" smtClean="0"/>
              <a:t>Title:</a:t>
            </a:r>
            <a:r>
              <a:rPr lang="fa-IR" sz="1600" dirty="0" smtClean="0"/>
              <a:t>ــــــــــــــــــــــــــــــــ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467773" y="981425"/>
            <a:ext cx="3018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Date </a:t>
            </a:r>
            <a:r>
              <a:rPr lang="en-US" sz="1600" dirty="0" smtClean="0"/>
              <a:t>Prepared: </a:t>
            </a:r>
            <a:r>
              <a:rPr lang="fa-IR" sz="1600" dirty="0" smtClean="0"/>
              <a:t>ــــــــــــــــــــــــــــــــ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27684" y="1352874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Resource Role Description: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0232" y="1696161"/>
            <a:ext cx="6412058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Provides the role or job title and a brief description of the role.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3752" y="2093433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Authority: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93752" y="2479816"/>
            <a:ext cx="931373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Defines the decision-making limits for each role. Examples include alternative selection, conflict management, prioritizing, rewarding and penalizing, etc. Also indicates reporting structure.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3092" y="3132618"/>
            <a:ext cx="1656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Responsibility: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1066" y="3495746"/>
            <a:ext cx="931642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Defines the activities that the role carries out and the nature of the contribution to the final product, service, or result. Examples include job duties, processes involved, and hand-offs to other people.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1065" y="4079171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Qualifications: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2194" y="4407399"/>
            <a:ext cx="930529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Describes any prerequisites, experience, licenses, seniority levels, or other qualifications necessary to fulfill the role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7684" y="5043576"/>
            <a:ext cx="1654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Competencies:</a:t>
            </a:r>
          </a:p>
        </p:txBody>
      </p:sp>
    </p:spTree>
    <p:extLst>
      <p:ext uri="{BB962C8B-B14F-4D97-AF65-F5344CB8AC3E}">
        <p14:creationId xmlns:p14="http://schemas.microsoft.com/office/powerpoint/2010/main" val="33160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 rot="16200000">
            <a:off x="2209697" y="1256534"/>
            <a:ext cx="6879555" cy="4323377"/>
          </a:xfrm>
          <a:custGeom>
            <a:avLst/>
            <a:gdLst>
              <a:gd name="connsiteX0" fmla="*/ 0 w 12192000"/>
              <a:gd name="connsiteY0" fmla="*/ 0 h 3552670"/>
              <a:gd name="connsiteX1" fmla="*/ 12192000 w 12192000"/>
              <a:gd name="connsiteY1" fmla="*/ 0 h 3552670"/>
              <a:gd name="connsiteX2" fmla="*/ 12192000 w 12192000"/>
              <a:gd name="connsiteY2" fmla="*/ 3552670 h 3552670"/>
              <a:gd name="connsiteX3" fmla="*/ 0 w 12192000"/>
              <a:gd name="connsiteY3" fmla="*/ 3552670 h 355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52670">
                <a:moveTo>
                  <a:pt x="0" y="0"/>
                </a:moveTo>
                <a:lnTo>
                  <a:pt x="12192000" y="0"/>
                </a:lnTo>
                <a:lnTo>
                  <a:pt x="12192000" y="3552670"/>
                </a:lnTo>
                <a:lnTo>
                  <a:pt x="0" y="355267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7785" y="2013228"/>
            <a:ext cx="43233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algn="ctr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4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9C600"/>
      </a:accent1>
      <a:accent2>
        <a:srgbClr val="00B393"/>
      </a:accent2>
      <a:accent3>
        <a:srgbClr val="00BAF7"/>
      </a:accent3>
      <a:accent4>
        <a:srgbClr val="FFC000"/>
      </a:accent4>
      <a:accent5>
        <a:srgbClr val="F61A00"/>
      </a:accent5>
      <a:accent6>
        <a:srgbClr val="343E48"/>
      </a:accent6>
      <a:hlink>
        <a:srgbClr val="0563C1"/>
      </a:hlink>
      <a:folHlink>
        <a:srgbClr val="954F72"/>
      </a:folHlink>
    </a:clrScheme>
    <a:fontScheme name="Custom 3">
      <a:majorFont>
        <a:latin typeface="Bebas Neue Regula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57127</TotalTime>
  <Words>731</Words>
  <Application>Microsoft Office PowerPoint</Application>
  <PresentationFormat>Widescreen</PresentationFormat>
  <Paragraphs>213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Bebas Neue Regular</vt:lpstr>
      <vt:lpstr>Calibri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Professionalslide</dc:creator>
  <cp:lastModifiedBy>tahmineh</cp:lastModifiedBy>
  <cp:revision>2310</cp:revision>
  <dcterms:created xsi:type="dcterms:W3CDTF">2014-11-26T08:06:19Z</dcterms:created>
  <dcterms:modified xsi:type="dcterms:W3CDTF">2020-03-04T15:57:13Z</dcterms:modified>
</cp:coreProperties>
</file>