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2" r:id="rId1"/>
  </p:sldMasterIdLst>
  <p:sldIdLst>
    <p:sldId id="256" r:id="rId2"/>
    <p:sldId id="257" r:id="rId3"/>
    <p:sldId id="276" r:id="rId4"/>
    <p:sldId id="258" r:id="rId5"/>
    <p:sldId id="259" r:id="rId6"/>
    <p:sldId id="263" r:id="rId7"/>
    <p:sldId id="260" r:id="rId8"/>
    <p:sldId id="261" r:id="rId9"/>
    <p:sldId id="262" r:id="rId10"/>
    <p:sldId id="264" r:id="rId11"/>
    <p:sldId id="265" r:id="rId12"/>
    <p:sldId id="266" r:id="rId13"/>
    <p:sldId id="267"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148BC14D-58A1-4DC8-8BAD-B3AC1D424422}" type="datetimeFigureOut">
              <a:rPr lang="en-US" smtClean="0"/>
              <a:t>05/18/2015</a:t>
            </a:fld>
            <a:endParaRPr lang="en-US" dirty="0"/>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98AB5FA0-A35C-4C63-B58D-DEB48573D2FA}" type="slidenum">
              <a:rPr lang="en-US" smtClean="0"/>
              <a:t>‹#›</a:t>
            </a:fld>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900000">
            <a:off x="3183882" y="4760430"/>
            <a:ext cx="5004753" cy="1299542"/>
          </a:xfrm>
        </p:spPr>
        <p:txBody>
          <a:bodyPr anchor="t"/>
          <a:lstStyle/>
          <a:p>
            <a:r>
              <a:rPr lang="en-US" smtClean="0"/>
              <a:t>Click to edit Master title style</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148BC14D-58A1-4DC8-8BAD-B3AC1D424422}" type="datetimeFigureOut">
              <a:rPr lang="en-US" smtClean="0"/>
              <a:t>05/18/2015</a:t>
            </a:fld>
            <a:endParaRPr lang="en-US" dirty="0"/>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en-US" dirty="0"/>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98AB5FA0-A35C-4C63-B58D-DEB48573D2FA}" type="slidenum">
              <a:rPr lang="en-US" smtClean="0"/>
              <a:t>‹#›</a:t>
            </a:fld>
            <a:endParaRPr lang="en-US" dirty="0"/>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rot="-900000">
            <a:off x="6793335" y="511413"/>
            <a:ext cx="1435608" cy="4818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148BC14D-58A1-4DC8-8BAD-B3AC1D424422}" type="datetimeFigureOut">
              <a:rPr lang="en-US" smtClean="0"/>
              <a:t>05/18/2015</a:t>
            </a:fld>
            <a:endParaRPr lang="en-US" dirty="0"/>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en-US" dirty="0"/>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98AB5FA0-A35C-4C63-B58D-DEB48573D2FA}" type="slidenum">
              <a:rPr lang="en-US" smtClean="0"/>
              <a:t>‹#›</a:t>
            </a:fld>
            <a:endParaRPr lang="en-US" dirty="0"/>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4500000">
            <a:off x="-633894" y="2921988"/>
            <a:ext cx="5064953" cy="1695631"/>
          </a:xfrm>
        </p:spPr>
        <p:txBody>
          <a:bodyPr/>
          <a:lstStyle/>
          <a:p>
            <a:r>
              <a:rPr lang="en-US" smtClean="0"/>
              <a:t>Click to edit Master title style</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148BC14D-58A1-4DC8-8BAD-B3AC1D424422}" type="datetimeFigureOut">
              <a:rPr lang="en-US" smtClean="0"/>
              <a:t>05/18/2015</a:t>
            </a:fld>
            <a:endParaRPr lang="en-US" dirty="0"/>
          </a:p>
        </p:txBody>
      </p:sp>
      <p:sp>
        <p:nvSpPr>
          <p:cNvPr id="5" name="Footer Placeholder 4"/>
          <p:cNvSpPr>
            <a:spLocks noGrp="1"/>
          </p:cNvSpPr>
          <p:nvPr>
            <p:ph type="ftr" sz="quarter" idx="11"/>
          </p:nvPr>
        </p:nvSpPr>
        <p:spPr>
          <a:xfrm rot="900000">
            <a:off x="3103620" y="6177546"/>
            <a:ext cx="2392237" cy="365125"/>
          </a:xfrm>
        </p:spPr>
        <p:txBody>
          <a:bodyPr/>
          <a:lstStyle/>
          <a:p>
            <a:endParaRPr lang="en-US" dirty="0"/>
          </a:p>
        </p:txBody>
      </p:sp>
      <p:sp>
        <p:nvSpPr>
          <p:cNvPr id="6" name="Slide Number Placeholder 5"/>
          <p:cNvSpPr>
            <a:spLocks noGrp="1"/>
          </p:cNvSpPr>
          <p:nvPr>
            <p:ph type="sldNum" sz="quarter" idx="12"/>
          </p:nvPr>
        </p:nvSpPr>
        <p:spPr>
          <a:xfrm rot="900000">
            <a:off x="1265370" y="300797"/>
            <a:ext cx="2287319" cy="365125"/>
          </a:xfrm>
        </p:spPr>
        <p:txBody>
          <a:bodyPr/>
          <a:lstStyle/>
          <a:p>
            <a:fld id="{98AB5FA0-A35C-4C63-B58D-DEB48573D2FA}" type="slidenum">
              <a:rPr lang="en-US" smtClean="0"/>
              <a:t>‹#›</a:t>
            </a:fld>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148BC14D-58A1-4DC8-8BAD-B3AC1D424422}" type="datetimeFigureOut">
              <a:rPr lang="en-US" smtClean="0"/>
              <a:t>05/18/2015</a:t>
            </a:fld>
            <a:endParaRPr lang="en-US" dirty="0"/>
          </a:p>
        </p:txBody>
      </p:sp>
      <p:sp>
        <p:nvSpPr>
          <p:cNvPr id="5" name="Footer Placeholder 4"/>
          <p:cNvSpPr>
            <a:spLocks noGrp="1"/>
          </p:cNvSpPr>
          <p:nvPr>
            <p:ph type="ftr" sz="quarter" idx="11"/>
          </p:nvPr>
        </p:nvSpPr>
        <p:spPr>
          <a:xfrm rot="900000">
            <a:off x="7056965" y="3170795"/>
            <a:ext cx="1926305" cy="365125"/>
          </a:xfrm>
        </p:spPr>
        <p:txBody>
          <a:bodyPr/>
          <a:lstStyle/>
          <a:p>
            <a:endParaRPr lang="en-US" dirty="0"/>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98AB5FA0-A35C-4C63-B58D-DEB48573D2FA}" type="slidenum">
              <a:rPr lang="en-US" smtClean="0"/>
              <a:t>‹#›</a:t>
            </a:fld>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4500000">
            <a:off x="5171893" y="2231024"/>
            <a:ext cx="4820301" cy="1436159"/>
          </a:xfrm>
        </p:spPr>
        <p:txBody>
          <a:bodyPr/>
          <a:lstStyle/>
          <a:p>
            <a:r>
              <a:rPr lang="en-US" smtClean="0"/>
              <a:t>Click to edit Master title style</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148BC14D-58A1-4DC8-8BAD-B3AC1D424422}" type="datetimeFigureOut">
              <a:rPr lang="en-US" smtClean="0"/>
              <a:t>05/18/2015</a:t>
            </a:fld>
            <a:endParaRPr lang="en-US" dirty="0"/>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98AB5FA0-A35C-4C63-B58D-DEB48573D2FA}" type="slidenum">
              <a:rPr lang="en-US" smtClean="0"/>
              <a:t>‹#›</a:t>
            </a:fld>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148BC14D-58A1-4DC8-8BAD-B3AC1D424422}" type="datetimeFigureOut">
              <a:rPr lang="en-US" smtClean="0"/>
              <a:t>05/18/2015</a:t>
            </a:fld>
            <a:endParaRPr lang="en-US" dirty="0"/>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en-US" dirty="0"/>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98AB5FA0-A35C-4C63-B58D-DEB48573D2FA}" type="slidenum">
              <a:rPr lang="en-US" smtClean="0"/>
              <a:t>‹#›</a:t>
            </a:fld>
            <a:endParaRPr 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4500000">
            <a:off x="-630936" y="2926080"/>
            <a:ext cx="5065776" cy="169164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148BC14D-58A1-4DC8-8BAD-B3AC1D424422}" type="datetimeFigureOut">
              <a:rPr lang="en-US" smtClean="0"/>
              <a:t>05/18/2015</a:t>
            </a:fld>
            <a:endParaRPr lang="en-US" dirty="0"/>
          </a:p>
        </p:txBody>
      </p:sp>
      <p:sp>
        <p:nvSpPr>
          <p:cNvPr id="4" name="Footer Placeholder 3"/>
          <p:cNvSpPr>
            <a:spLocks noGrp="1"/>
          </p:cNvSpPr>
          <p:nvPr>
            <p:ph type="ftr" sz="quarter" idx="11"/>
          </p:nvPr>
        </p:nvSpPr>
        <p:spPr>
          <a:xfrm rot="900000">
            <a:off x="2493721" y="6101033"/>
            <a:ext cx="3052113" cy="365125"/>
          </a:xfrm>
        </p:spPr>
        <p:txBody>
          <a:bodyPr/>
          <a:lstStyle/>
          <a:p>
            <a:endParaRPr lang="en-US" dirty="0"/>
          </a:p>
        </p:txBody>
      </p:sp>
      <p:sp>
        <p:nvSpPr>
          <p:cNvPr id="5" name="Slide Number Placeholder 4"/>
          <p:cNvSpPr>
            <a:spLocks noGrp="1"/>
          </p:cNvSpPr>
          <p:nvPr>
            <p:ph type="sldNum" sz="quarter" idx="12"/>
          </p:nvPr>
        </p:nvSpPr>
        <p:spPr>
          <a:xfrm rot="900000">
            <a:off x="1261872" y="301752"/>
            <a:ext cx="2286000" cy="365125"/>
          </a:xfrm>
        </p:spPr>
        <p:txBody>
          <a:bodyPr/>
          <a:lstStyle/>
          <a:p>
            <a:fld id="{98AB5FA0-A35C-4C63-B58D-DEB48573D2FA}" type="slidenum">
              <a:rPr lang="en-US" smtClean="0"/>
              <a:t>‹#›</a:t>
            </a:fld>
            <a:endParaRPr lang="en-US"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148BC14D-58A1-4DC8-8BAD-B3AC1D424422}" type="datetimeFigureOut">
              <a:rPr lang="en-US" smtClean="0"/>
              <a:t>05/18/2015</a:t>
            </a:fld>
            <a:endParaRPr lang="en-US" dirty="0"/>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en-US" dirty="0"/>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98AB5FA0-A35C-4C63-B58D-DEB48573D2FA}" type="slidenum">
              <a:rPr lang="en-US" smtClean="0"/>
              <a:t>‹#›</a:t>
            </a:fld>
            <a:endParaRPr lang="en-US"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en-US" smtClean="0"/>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148BC14D-58A1-4DC8-8BAD-B3AC1D424422}" type="datetimeFigureOut">
              <a:rPr lang="en-US" smtClean="0"/>
              <a:t>05/18/2015</a:t>
            </a:fld>
            <a:endParaRPr lang="en-US" dirty="0"/>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98AB5FA0-A35C-4C63-B58D-DEB48573D2FA}" type="slidenum">
              <a:rPr lang="en-US" smtClean="0"/>
              <a:t>‹#›</a:t>
            </a:fld>
            <a:endParaRPr lang="en-US"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en-US" smtClean="0"/>
              <a:t>Click to edit Master title style</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148BC14D-58A1-4DC8-8BAD-B3AC1D424422}" type="datetimeFigureOut">
              <a:rPr lang="en-US" smtClean="0"/>
              <a:t>05/18/2015</a:t>
            </a:fld>
            <a:endParaRPr lang="en-US" dirty="0"/>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98AB5FA0-A35C-4C63-B58D-DEB48573D2FA}" type="slidenum">
              <a:rPr lang="en-US" smtClean="0"/>
              <a:t>‹#›</a:t>
            </a:fld>
            <a:endParaRPr lang="en-US"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148BC14D-58A1-4DC8-8BAD-B3AC1D424422}" type="datetimeFigureOut">
              <a:rPr lang="en-US" smtClean="0"/>
              <a:t>05/18/2015</a:t>
            </a:fld>
            <a:endParaRPr lang="en-US" dirty="0"/>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98AB5FA0-A35C-4C63-B58D-DEB48573D2FA}"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ransition/>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33600"/>
            <a:ext cx="7772400" cy="1470025"/>
          </a:xfrm>
        </p:spPr>
        <p:txBody>
          <a:bodyPr>
            <a:noAutofit/>
            <a:scene3d>
              <a:camera prst="perspectiveContrastingRightFacing"/>
              <a:lightRig rig="flat" dir="tl">
                <a:rot lat="0" lon="0" rev="6600000"/>
              </a:lightRig>
            </a:scene3d>
            <a:sp3d extrusionH="25400" contourW="8890">
              <a:bevelT w="38100" h="31750"/>
              <a:contourClr>
                <a:schemeClr val="accent2">
                  <a:shade val="75000"/>
                </a:schemeClr>
              </a:contourClr>
            </a:sp3d>
          </a:bodyPr>
          <a:lstStyle/>
          <a:p>
            <a:r>
              <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
            </a: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agic </a:t>
            </a:r>
            <a:r>
              <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t>
            </a: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ealism</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216146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rot="-900000">
            <a:off x="486875" y="2880772"/>
            <a:ext cx="5985159" cy="160610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8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Surrealism</a:t>
            </a:r>
            <a:endParaRPr lang="en-US" sz="8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84085373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4500000">
            <a:off x="-889131" y="3117837"/>
            <a:ext cx="5470472" cy="1695631"/>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Dictionary Meaning</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rot="900000">
            <a:off x="3126718" y="741563"/>
            <a:ext cx="5266712" cy="5423460"/>
          </a:xfrm>
        </p:spPr>
        <p:txBody>
          <a:bodyPr>
            <a:normAutofit fontScale="77500" lnSpcReduction="20000"/>
          </a:bodyPr>
          <a:lstStyle/>
          <a:p>
            <a:endParaRPr lang="en-US" dirty="0" smtClean="0">
              <a:effectLst/>
            </a:endParaRPr>
          </a:p>
          <a:p>
            <a:r>
              <a:rPr lang="en-US" dirty="0" smtClean="0">
                <a:effectLst/>
              </a:rPr>
              <a:t>A </a:t>
            </a:r>
            <a:r>
              <a:rPr lang="en-US" dirty="0">
                <a:effectLst/>
              </a:rPr>
              <a:t>20th century style and movement in art and literature in which images and events that are not connected are put together in a strange or impossible way, like a dream, to try to express what is happening deep in the </a:t>
            </a:r>
            <a:r>
              <a:rPr lang="en-US" dirty="0" smtClean="0">
                <a:effectLst/>
              </a:rPr>
              <a:t>mind</a:t>
            </a:r>
            <a:r>
              <a:rPr lang="en-US" sz="1600" dirty="0" smtClean="0">
                <a:effectLst/>
              </a:rPr>
              <a:t>.</a:t>
            </a:r>
          </a:p>
          <a:p>
            <a:pPr marL="0" indent="0">
              <a:buNone/>
            </a:pPr>
            <a:r>
              <a:rPr lang="en-US" sz="2100" dirty="0">
                <a:solidFill>
                  <a:srgbClr val="FF0000"/>
                </a:solidFill>
                <a:effectLst/>
              </a:rPr>
              <a:t> </a:t>
            </a:r>
            <a:r>
              <a:rPr lang="en-US" sz="2100" dirty="0" smtClean="0">
                <a:solidFill>
                  <a:srgbClr val="FF0000"/>
                </a:solidFill>
                <a:effectLst/>
              </a:rPr>
              <a:t>       “Oxford Dictionary”</a:t>
            </a:r>
          </a:p>
          <a:p>
            <a:endParaRPr lang="en-US" sz="1600" dirty="0" smtClean="0">
              <a:effectLst/>
            </a:endParaRPr>
          </a:p>
          <a:p>
            <a:r>
              <a:rPr lang="en-US" dirty="0">
                <a:effectLst/>
              </a:rPr>
              <a:t>the principles, ideals, or practice of producing fantastic or incongruous imagery or effects in art, literature, film, or theater by means of unnatural or irrational juxtapositions and </a:t>
            </a:r>
            <a:r>
              <a:rPr lang="en-US" dirty="0" smtClean="0">
                <a:effectLst/>
              </a:rPr>
              <a:t>combinations. </a:t>
            </a:r>
            <a:r>
              <a:rPr lang="en-US" sz="2100" dirty="0" smtClean="0">
                <a:solidFill>
                  <a:srgbClr val="FF0000"/>
                </a:solidFill>
                <a:effectLst/>
              </a:rPr>
              <a:t>“Webster Dictionary”</a:t>
            </a:r>
            <a:endParaRPr lang="en-US" dirty="0">
              <a:solidFill>
                <a:srgbClr val="FF0000"/>
              </a:solidFill>
              <a:effectLst/>
            </a:endParaRPr>
          </a:p>
          <a:p>
            <a:endParaRPr lang="en-US" dirty="0"/>
          </a:p>
        </p:txBody>
      </p:sp>
    </p:spTree>
    <p:extLst>
      <p:ext uri="{BB962C8B-B14F-4D97-AF65-F5344CB8AC3E}">
        <p14:creationId xmlns:p14="http://schemas.microsoft.com/office/powerpoint/2010/main" val="17201398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Definition</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rot="900000">
            <a:off x="3098288" y="1558407"/>
            <a:ext cx="5218113" cy="4692318"/>
          </a:xfrm>
        </p:spPr>
        <p:txBody>
          <a:bodyPr>
            <a:noAutofit/>
          </a:bodyPr>
          <a:lstStyle/>
          <a:p>
            <a:endParaRPr lang="en-US" altLang="en-US" sz="1900" dirty="0" smtClean="0"/>
          </a:p>
          <a:p>
            <a:endParaRPr lang="en-US" altLang="en-US" sz="1900" dirty="0" smtClean="0"/>
          </a:p>
          <a:p>
            <a:r>
              <a:rPr lang="en-US" altLang="en-US" sz="1900" dirty="0" smtClean="0"/>
              <a:t>A </a:t>
            </a:r>
            <a:r>
              <a:rPr lang="en-US" altLang="en-US" sz="1900" dirty="0"/>
              <a:t>style of art and literature developed principally in the 20</a:t>
            </a:r>
            <a:r>
              <a:rPr lang="en-US" altLang="en-US" sz="1900" baseline="30000" dirty="0"/>
              <a:t>th</a:t>
            </a:r>
            <a:r>
              <a:rPr lang="en-US" altLang="en-US" sz="1900" dirty="0"/>
              <a:t> </a:t>
            </a:r>
            <a:r>
              <a:rPr lang="en-US" altLang="en-US" sz="1900" dirty="0" smtClean="0"/>
              <a:t>century in Europe, </a:t>
            </a:r>
            <a:r>
              <a:rPr lang="en-US" altLang="en-US" sz="1900" dirty="0"/>
              <a:t>in which fantastic visual imagery from the subconscious mind is used with no intention of making the artwork logically comprehensible</a:t>
            </a:r>
            <a:r>
              <a:rPr lang="en-US" altLang="en-US" sz="1900" dirty="0" smtClean="0"/>
              <a:t>.</a:t>
            </a:r>
          </a:p>
          <a:p>
            <a:r>
              <a:rPr lang="en-US" altLang="en-US" sz="1900" dirty="0"/>
              <a:t>Surrealism developed out of the </a:t>
            </a:r>
            <a:r>
              <a:rPr lang="en-US" altLang="en-US" sz="1900" dirty="0" smtClean="0"/>
              <a:t>Dada activities </a:t>
            </a:r>
            <a:r>
              <a:rPr lang="en-US" altLang="en-US" sz="1900" dirty="0"/>
              <a:t>of World War I </a:t>
            </a:r>
            <a:r>
              <a:rPr lang="en-US" altLang="en-US" sz="1900" dirty="0" smtClean="0"/>
              <a:t>and </a:t>
            </a:r>
            <a:r>
              <a:rPr lang="en-US" altLang="en-US" sz="1900" dirty="0"/>
              <a:t>f</a:t>
            </a:r>
            <a:r>
              <a:rPr lang="en-US" altLang="en-US" sz="1900" dirty="0" smtClean="0"/>
              <a:t>ounded </a:t>
            </a:r>
            <a:r>
              <a:rPr lang="en-US" altLang="en-US" sz="1900" dirty="0"/>
              <a:t>in 1924 by poet and critic </a:t>
            </a:r>
            <a:r>
              <a:rPr lang="en-US" altLang="en-US" sz="1900" b="1" dirty="0"/>
              <a:t>Andre Breton</a:t>
            </a:r>
            <a:r>
              <a:rPr lang="en-US" altLang="en-US" sz="1900" dirty="0"/>
              <a:t> who published </a:t>
            </a:r>
            <a:r>
              <a:rPr lang="en-US" altLang="en-US" sz="1900" i="1" dirty="0"/>
              <a:t>The Surrealist </a:t>
            </a:r>
            <a:r>
              <a:rPr lang="en-US" altLang="en-US" sz="1900" i="1" dirty="0" smtClean="0"/>
              <a:t>Manifesto</a:t>
            </a:r>
            <a:r>
              <a:rPr lang="en-US" altLang="en-US" sz="1900" dirty="0" smtClean="0"/>
              <a:t>.</a:t>
            </a:r>
          </a:p>
          <a:p>
            <a:r>
              <a:rPr lang="en-US" altLang="en-US" sz="1900" dirty="0" smtClean="0"/>
              <a:t>Influenced </a:t>
            </a:r>
            <a:r>
              <a:rPr lang="en-US" altLang="en-US" sz="1900" dirty="0"/>
              <a:t>by theories of Sigmund </a:t>
            </a:r>
            <a:r>
              <a:rPr lang="en-US" altLang="en-US" sz="1900" dirty="0" smtClean="0"/>
              <a:t>Freud</a:t>
            </a:r>
          </a:p>
          <a:p>
            <a:r>
              <a:rPr lang="en-US" altLang="en-US" sz="1900" dirty="0"/>
              <a:t>Surrealism was not only an art movement, but a philosophy that embraced literature, music, cinema, and popular culture</a:t>
            </a:r>
            <a:r>
              <a:rPr lang="en-US" altLang="en-US" sz="1900" dirty="0" smtClean="0"/>
              <a:t>.</a:t>
            </a:r>
          </a:p>
          <a:p>
            <a:r>
              <a:rPr lang="en-US" sz="1900" dirty="0"/>
              <a:t>The word itself was invented by the French poet Guillaume Apolinaire. </a:t>
            </a:r>
          </a:p>
          <a:p>
            <a:endParaRPr lang="en-US" altLang="en-US" sz="1900" dirty="0"/>
          </a:p>
          <a:p>
            <a:endParaRPr lang="en-US" altLang="en-US" sz="1900" dirty="0"/>
          </a:p>
          <a:p>
            <a:endParaRPr lang="en-US" altLang="en-US" sz="1900" dirty="0"/>
          </a:p>
          <a:p>
            <a:endParaRPr lang="en-US" altLang="en-US" sz="1900" dirty="0">
              <a:latin typeface="Arial" charset="0"/>
            </a:endParaRPr>
          </a:p>
          <a:p>
            <a:pPr marL="0" indent="0">
              <a:buNone/>
            </a:pPr>
            <a:endParaRPr lang="en-US" sz="1900" dirty="0"/>
          </a:p>
        </p:txBody>
      </p:sp>
    </p:spTree>
    <p:extLst>
      <p:ext uri="{BB962C8B-B14F-4D97-AF65-F5344CB8AC3E}">
        <p14:creationId xmlns:p14="http://schemas.microsoft.com/office/powerpoint/2010/main" val="24469923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3472" y="3537155"/>
            <a:ext cx="3478269" cy="3352800"/>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
            <a:off x="5112420" y="1126635"/>
            <a:ext cx="4006717" cy="3006991"/>
          </a:xfrm>
          <a:prstGeom prst="rect">
            <a:avLst/>
          </a:prstGeom>
          <a:ln>
            <a:noFill/>
          </a:ln>
          <a:effectLst>
            <a:softEdge rad="112500"/>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0604" r="10766"/>
          <a:stretch/>
        </p:blipFill>
        <p:spPr>
          <a:xfrm rot="-1020000">
            <a:off x="103538" y="637326"/>
            <a:ext cx="4478204" cy="2948167"/>
          </a:xfrm>
          <a:prstGeom prst="rect">
            <a:avLst/>
          </a:prstGeom>
          <a:ln>
            <a:noFill/>
          </a:ln>
          <a:effectLst>
            <a:softEdge rad="112500"/>
          </a:effectLst>
        </p:spPr>
      </p:pic>
    </p:spTree>
    <p:extLst>
      <p:ext uri="{BB962C8B-B14F-4D97-AF65-F5344CB8AC3E}">
        <p14:creationId xmlns:p14="http://schemas.microsoft.com/office/powerpoint/2010/main" val="36087836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rot="-900000">
            <a:off x="849250" y="2606654"/>
            <a:ext cx="2945245" cy="3700011"/>
          </a:xfrm>
        </p:spPr>
        <p:txBody>
          <a:bodyPr/>
          <a:lstStyle/>
          <a:p>
            <a:r>
              <a:rPr lang="en-US" b="1" dirty="0">
                <a:solidFill>
                  <a:schemeClr val="bg1"/>
                </a:solidFill>
              </a:rPr>
              <a:t>In general, </a:t>
            </a:r>
            <a:r>
              <a:rPr lang="en-US" b="1" i="1" dirty="0">
                <a:solidFill>
                  <a:schemeClr val="bg1"/>
                </a:solidFill>
              </a:rPr>
              <a:t>the style focuses on psychological states which resemble dreams and fantasy. </a:t>
            </a:r>
          </a:p>
          <a:p>
            <a:endParaRPr lang="en-US" dirty="0"/>
          </a:p>
        </p:txBody>
      </p:sp>
      <p:sp>
        <p:nvSpPr>
          <p:cNvPr id="7" name="Content Placeholder 6"/>
          <p:cNvSpPr>
            <a:spLocks noGrp="1"/>
          </p:cNvSpPr>
          <p:nvPr>
            <p:ph sz="half" idx="2"/>
          </p:nvPr>
        </p:nvSpPr>
        <p:spPr>
          <a:xfrm rot="-900000">
            <a:off x="3300083" y="343769"/>
            <a:ext cx="3048036" cy="2974432"/>
          </a:xfrm>
        </p:spPr>
        <p:txBody>
          <a:bodyPr/>
          <a:lstStyle/>
          <a:p>
            <a:r>
              <a:rPr lang="en-US" altLang="en-US" dirty="0">
                <a:solidFill>
                  <a:schemeClr val="bg1"/>
                </a:solidFill>
              </a:rPr>
              <a:t>"A dream that is not interpreted is like a letter that is not opened"</a:t>
            </a:r>
            <a:endParaRPr lang="en-US"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14291">
            <a:off x="4590929" y="2921386"/>
            <a:ext cx="4007925" cy="3406736"/>
          </a:xfrm>
          <a:prstGeom prst="rect">
            <a:avLst/>
          </a:prstGeom>
        </p:spPr>
      </p:pic>
    </p:spTree>
    <p:extLst>
      <p:ext uri="{BB962C8B-B14F-4D97-AF65-F5344CB8AC3E}">
        <p14:creationId xmlns:p14="http://schemas.microsoft.com/office/powerpoint/2010/main" val="24297849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rot="-900000">
            <a:off x="700327" y="1669847"/>
            <a:ext cx="3829304" cy="4839838"/>
          </a:xfrm>
        </p:spPr>
        <p:txBody>
          <a:bodyPr>
            <a:normAutofit fontScale="92500" lnSpcReduction="10000"/>
          </a:bodyPr>
          <a:lstStyle/>
          <a:p>
            <a:pPr algn="just"/>
            <a:r>
              <a:rPr lang="en-US" altLang="en-US" dirty="0"/>
              <a:t>The word </a:t>
            </a:r>
            <a:r>
              <a:rPr lang="en-US" altLang="en-US" b="1" dirty="0"/>
              <a:t>"surreal",</a:t>
            </a:r>
            <a:r>
              <a:rPr lang="en-US" altLang="en-US" dirty="0"/>
              <a:t> in fact, means </a:t>
            </a:r>
            <a:r>
              <a:rPr lang="en-US" altLang="en-US" b="1" dirty="0"/>
              <a:t>"above reality".</a:t>
            </a:r>
            <a:r>
              <a:rPr lang="en-US" altLang="en-US" dirty="0"/>
              <a:t> In other words, the artists believed that there was an element of truth which is revealed by our subconscious minds which </a:t>
            </a:r>
            <a:r>
              <a:rPr lang="en-US" altLang="en-US" dirty="0" smtClean="0"/>
              <a:t>supersedes </a:t>
            </a:r>
            <a:r>
              <a:rPr lang="en-US" altLang="en-US" dirty="0"/>
              <a:t>the reality of our everyday consciousness.</a:t>
            </a:r>
          </a:p>
          <a:p>
            <a:pPr algn="just"/>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46730">
            <a:off x="4768802" y="444880"/>
            <a:ext cx="3714750" cy="4953000"/>
          </a:xfrm>
          <a:prstGeom prst="rect">
            <a:avLst/>
          </a:prstGeom>
          <a:ln>
            <a:noFill/>
          </a:ln>
          <a:effectLst>
            <a:softEdge rad="112500"/>
          </a:effectLst>
        </p:spPr>
      </p:pic>
    </p:spTree>
    <p:extLst>
      <p:ext uri="{BB962C8B-B14F-4D97-AF65-F5344CB8AC3E}">
        <p14:creationId xmlns:p14="http://schemas.microsoft.com/office/powerpoint/2010/main" val="12688937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4500000">
            <a:off x="4904537" y="2025875"/>
            <a:ext cx="5245073" cy="1436159"/>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Representative Authors</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sz="half" idx="1"/>
          </p:nvPr>
        </p:nvSpPr>
        <p:spPr>
          <a:xfrm rot="-900000">
            <a:off x="691438" y="1377583"/>
            <a:ext cx="2945245" cy="5128769"/>
          </a:xfrm>
        </p:spPr>
        <p:txBody>
          <a:bodyPr>
            <a:normAutofit/>
          </a:bodyPr>
          <a:lstStyle/>
          <a:p>
            <a:r>
              <a:rPr lang="en-US" sz="2400" dirty="0"/>
              <a:t>Louis Aragon (</a:t>
            </a:r>
            <a:r>
              <a:rPr lang="en-US" sz="2400" dirty="0" smtClean="0"/>
              <a:t>1897–1982)</a:t>
            </a:r>
          </a:p>
          <a:p>
            <a:pPr marL="0" indent="0">
              <a:buNone/>
            </a:pPr>
            <a:endParaRPr lang="en-US" sz="2400" dirty="0" smtClean="0"/>
          </a:p>
          <a:p>
            <a:r>
              <a:rPr lang="en-US" sz="2400" dirty="0"/>
              <a:t>Andre´ Breton (1896–1966</a:t>
            </a:r>
            <a:r>
              <a:rPr lang="en-US" sz="2400" dirty="0" smtClean="0"/>
              <a:t>)</a:t>
            </a:r>
          </a:p>
          <a:p>
            <a:pPr marL="0" indent="0">
              <a:buNone/>
            </a:pPr>
            <a:endParaRPr lang="en-US" sz="2400" dirty="0" smtClean="0"/>
          </a:p>
          <a:p>
            <a:r>
              <a:rPr lang="en-US" sz="2400" dirty="0"/>
              <a:t>Rene´ Crevel (1900–1935</a:t>
            </a:r>
            <a:r>
              <a:rPr lang="en-US" sz="2400" dirty="0" smtClean="0"/>
              <a:t>)</a:t>
            </a:r>
          </a:p>
          <a:p>
            <a:pPr marL="0" indent="0">
              <a:buNone/>
            </a:pPr>
            <a:endParaRPr lang="en-US" sz="2400" dirty="0" smtClean="0"/>
          </a:p>
          <a:p>
            <a:r>
              <a:rPr lang="en-US" sz="2400" dirty="0"/>
              <a:t>Robert Desnos (1900–1945)</a:t>
            </a:r>
          </a:p>
        </p:txBody>
      </p:sp>
      <p:sp>
        <p:nvSpPr>
          <p:cNvPr id="4" name="Content Placeholder 3"/>
          <p:cNvSpPr>
            <a:spLocks noGrp="1"/>
          </p:cNvSpPr>
          <p:nvPr>
            <p:ph sz="half" idx="2"/>
          </p:nvPr>
        </p:nvSpPr>
        <p:spPr>
          <a:xfrm rot="-900000">
            <a:off x="3525796" y="602255"/>
            <a:ext cx="3048036" cy="4837176"/>
          </a:xfrm>
        </p:spPr>
        <p:txBody>
          <a:bodyPr>
            <a:normAutofit/>
          </a:bodyPr>
          <a:lstStyle/>
          <a:p>
            <a:r>
              <a:rPr lang="en-US" sz="2400" dirty="0"/>
              <a:t>Paul E ´ luard (1895–1952</a:t>
            </a:r>
            <a:r>
              <a:rPr lang="en-US" sz="2400" dirty="0" smtClean="0"/>
              <a:t>)</a:t>
            </a:r>
          </a:p>
          <a:p>
            <a:pPr marL="0" indent="0">
              <a:buNone/>
            </a:pPr>
            <a:endParaRPr lang="en-US" sz="2400" dirty="0" smtClean="0"/>
          </a:p>
          <a:p>
            <a:r>
              <a:rPr lang="en-US" sz="2400" dirty="0"/>
              <a:t>Pierre Reverdy (1889–1960</a:t>
            </a:r>
            <a:r>
              <a:rPr lang="en-US" sz="2400" dirty="0" smtClean="0"/>
              <a:t>)</a:t>
            </a:r>
          </a:p>
          <a:p>
            <a:pPr marL="0" indent="0">
              <a:buNone/>
            </a:pPr>
            <a:endParaRPr lang="en-US" sz="2400" dirty="0" smtClean="0"/>
          </a:p>
          <a:p>
            <a:r>
              <a:rPr lang="en-US" sz="2400" dirty="0"/>
              <a:t>Philippe Soupault (1897–1990)</a:t>
            </a:r>
          </a:p>
        </p:txBody>
      </p:sp>
    </p:spTree>
    <p:extLst>
      <p:ext uri="{BB962C8B-B14F-4D97-AF65-F5344CB8AC3E}">
        <p14:creationId xmlns:p14="http://schemas.microsoft.com/office/powerpoint/2010/main" val="19633780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Themes</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sz="half" idx="1"/>
          </p:nvPr>
        </p:nvSpPr>
        <p:spPr>
          <a:xfrm rot="-900000">
            <a:off x="964183" y="953337"/>
            <a:ext cx="5528347" cy="4839838"/>
          </a:xfrm>
        </p:spPr>
        <p:txBody>
          <a:bodyPr>
            <a:normAutofit fontScale="77500" lnSpcReduction="20000"/>
          </a:bodyPr>
          <a:lstStyle/>
          <a:p>
            <a:r>
              <a:rPr lang="en-US" sz="3200" b="1" dirty="0" smtClean="0"/>
              <a:t>Love: </a:t>
            </a:r>
            <a:r>
              <a:rPr lang="en-US" dirty="0"/>
              <a:t>One of the favorite themes of the French </a:t>
            </a:r>
            <a:r>
              <a:rPr lang="en-US" dirty="0" smtClean="0"/>
              <a:t>surrealists was </a:t>
            </a:r>
            <a:r>
              <a:rPr lang="en-US" dirty="0"/>
              <a:t>love, particularly the ability of love </a:t>
            </a:r>
            <a:r>
              <a:rPr lang="en-US" dirty="0" smtClean="0"/>
              <a:t>to overcome </a:t>
            </a:r>
            <a:r>
              <a:rPr lang="en-US" dirty="0"/>
              <a:t>reason.</a:t>
            </a:r>
            <a:endParaRPr lang="en-US" sz="3200" dirty="0" smtClean="0"/>
          </a:p>
          <a:p>
            <a:pPr marL="0" indent="0">
              <a:buNone/>
            </a:pPr>
            <a:endParaRPr lang="en-US" sz="3200" dirty="0" smtClean="0"/>
          </a:p>
          <a:p>
            <a:r>
              <a:rPr lang="en-US" sz="3200" b="1" dirty="0"/>
              <a:t>The Human Body: </a:t>
            </a:r>
            <a:r>
              <a:rPr lang="en-US" sz="3200" dirty="0"/>
              <a:t>Surrealists were noted for their descriptions </a:t>
            </a:r>
            <a:r>
              <a:rPr lang="en-US" sz="3200" dirty="0" smtClean="0"/>
              <a:t>of the </a:t>
            </a:r>
            <a:r>
              <a:rPr lang="en-US" sz="3200" dirty="0"/>
              <a:t>human body, particularly the female body.</a:t>
            </a:r>
            <a:endParaRPr lang="en-US" sz="3200" dirty="0" smtClean="0"/>
          </a:p>
          <a:p>
            <a:pPr marL="0" indent="0">
              <a:buNone/>
            </a:pPr>
            <a:endParaRPr lang="en-US" sz="3200" dirty="0" smtClean="0"/>
          </a:p>
          <a:p>
            <a:r>
              <a:rPr lang="en-US" sz="3200" b="1" dirty="0" smtClean="0"/>
              <a:t>Nature: </a:t>
            </a:r>
            <a:r>
              <a:rPr lang="en-US" sz="3200" dirty="0"/>
              <a:t>The </a:t>
            </a:r>
            <a:r>
              <a:rPr lang="en-US" sz="3200" dirty="0" smtClean="0"/>
              <a:t>surrealists </a:t>
            </a:r>
            <a:r>
              <a:rPr lang="en-US" sz="3200" dirty="0"/>
              <a:t>incorporate </a:t>
            </a:r>
            <a:r>
              <a:rPr lang="en-US" sz="3200" dirty="0" smtClean="0"/>
              <a:t>nature-related images </a:t>
            </a:r>
            <a:r>
              <a:rPr lang="en-US" sz="3200" dirty="0"/>
              <a:t>in their poetry.</a:t>
            </a:r>
            <a:endParaRPr lang="en-US" sz="3200" dirty="0" smtClean="0"/>
          </a:p>
          <a:p>
            <a:endParaRPr lang="en-US" sz="3200" dirty="0"/>
          </a:p>
        </p:txBody>
      </p:sp>
    </p:spTree>
    <p:extLst>
      <p:ext uri="{BB962C8B-B14F-4D97-AF65-F5344CB8AC3E}">
        <p14:creationId xmlns:p14="http://schemas.microsoft.com/office/powerpoint/2010/main" val="26138269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Style</a:t>
            </a:r>
            <a:endParaRPr lang="en-US"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sz="half" idx="1"/>
          </p:nvPr>
        </p:nvSpPr>
        <p:spPr>
          <a:xfrm rot="-900000">
            <a:off x="966110" y="967966"/>
            <a:ext cx="5415300" cy="4839838"/>
          </a:xfrm>
        </p:spPr>
        <p:txBody>
          <a:bodyPr>
            <a:normAutofit fontScale="70000" lnSpcReduction="20000"/>
          </a:bodyPr>
          <a:lstStyle/>
          <a:p>
            <a:r>
              <a:rPr lang="en-US" b="1" dirty="0"/>
              <a:t>Automatic </a:t>
            </a:r>
            <a:r>
              <a:rPr lang="en-US" b="1" dirty="0" smtClean="0"/>
              <a:t>Writing: </a:t>
            </a:r>
            <a:r>
              <a:rPr lang="en-US" dirty="0"/>
              <a:t>surrealists used to try to obtain the most </a:t>
            </a:r>
            <a:r>
              <a:rPr lang="en-US" dirty="0" smtClean="0"/>
              <a:t>pure information</a:t>
            </a:r>
            <a:r>
              <a:rPr lang="en-US" dirty="0"/>
              <a:t>, free from the bindings of </a:t>
            </a:r>
            <a:r>
              <a:rPr lang="en-US" dirty="0" smtClean="0"/>
              <a:t>rational thought. As Breton says “</a:t>
            </a:r>
            <a:r>
              <a:rPr lang="en-US" dirty="0"/>
              <a:t>Put yourself in as passive, or </a:t>
            </a:r>
            <a:r>
              <a:rPr lang="en-US" dirty="0" smtClean="0"/>
              <a:t>receptive, a </a:t>
            </a:r>
            <a:r>
              <a:rPr lang="en-US" dirty="0"/>
              <a:t>state of mind as you </a:t>
            </a:r>
            <a:r>
              <a:rPr lang="en-US" dirty="0" smtClean="0"/>
              <a:t>can”</a:t>
            </a:r>
          </a:p>
          <a:p>
            <a:pPr marL="0" indent="0">
              <a:buNone/>
            </a:pPr>
            <a:endParaRPr lang="en-US" dirty="0" smtClean="0"/>
          </a:p>
          <a:p>
            <a:r>
              <a:rPr lang="en-US" b="1" dirty="0"/>
              <a:t>Imagery:</a:t>
            </a:r>
            <a:r>
              <a:rPr lang="en-US" dirty="0"/>
              <a:t> Poets use language in their works to create </a:t>
            </a:r>
            <a:r>
              <a:rPr lang="en-US" dirty="0" smtClean="0"/>
              <a:t>different kinds </a:t>
            </a:r>
            <a:r>
              <a:rPr lang="en-US" dirty="0"/>
              <a:t>of images, in a literal or figurative manner.</a:t>
            </a:r>
            <a:endParaRPr lang="en-US" dirty="0" smtClean="0"/>
          </a:p>
          <a:p>
            <a:endParaRPr lang="en-US" dirty="0"/>
          </a:p>
          <a:p>
            <a:r>
              <a:rPr lang="en-US" b="1" dirty="0" smtClean="0"/>
              <a:t>Juxtaposition: </a:t>
            </a:r>
            <a:r>
              <a:rPr lang="en-US" dirty="0"/>
              <a:t>the surrealists </a:t>
            </a:r>
            <a:r>
              <a:rPr lang="en-US" dirty="0" smtClean="0"/>
              <a:t>relied heavily </a:t>
            </a:r>
            <a:r>
              <a:rPr lang="en-US" dirty="0"/>
              <a:t>on the positioning of their words to </a:t>
            </a:r>
            <a:r>
              <a:rPr lang="en-US" dirty="0" smtClean="0"/>
              <a:t>create the </a:t>
            </a:r>
            <a:r>
              <a:rPr lang="en-US" dirty="0"/>
              <a:t>effects that they sought.</a:t>
            </a:r>
          </a:p>
        </p:txBody>
      </p:sp>
    </p:spTree>
    <p:extLst>
      <p:ext uri="{BB962C8B-B14F-4D97-AF65-F5344CB8AC3E}">
        <p14:creationId xmlns:p14="http://schemas.microsoft.com/office/powerpoint/2010/main" val="14810833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4500000">
            <a:off x="4904537" y="2025875"/>
            <a:ext cx="5245073" cy="1436159"/>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Movement Variations</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sz="half" idx="1"/>
          </p:nvPr>
        </p:nvSpPr>
        <p:spPr>
          <a:xfrm rot="-900000">
            <a:off x="722381" y="992960"/>
            <a:ext cx="5762214" cy="5189352"/>
          </a:xfrm>
        </p:spPr>
        <p:txBody>
          <a:bodyPr>
            <a:normAutofit fontScale="92500" lnSpcReduction="20000"/>
          </a:bodyPr>
          <a:lstStyle/>
          <a:p>
            <a:r>
              <a:rPr lang="en-US" b="1" dirty="0" smtClean="0"/>
              <a:t>Futurism: </a:t>
            </a:r>
            <a:r>
              <a:rPr lang="en-US" sz="2400" dirty="0"/>
              <a:t>A</a:t>
            </a:r>
            <a:r>
              <a:rPr lang="en-US" sz="2400" dirty="0" smtClean="0"/>
              <a:t>n artistic movement </a:t>
            </a:r>
            <a:r>
              <a:rPr lang="en-US" sz="2400" dirty="0"/>
              <a:t>that developed in France, Italy, </a:t>
            </a:r>
            <a:r>
              <a:rPr lang="en-US" sz="2400" dirty="0" smtClean="0"/>
              <a:t>and Russia </a:t>
            </a:r>
            <a:r>
              <a:rPr lang="en-US" sz="2400" dirty="0"/>
              <a:t>from 1908 through the 1920s and is </a:t>
            </a:r>
            <a:r>
              <a:rPr lang="en-US" sz="2400" dirty="0" smtClean="0"/>
              <a:t>an immediate precursor to Surrealism. Futurist theater and </a:t>
            </a:r>
            <a:r>
              <a:rPr lang="en-US" sz="2400" dirty="0"/>
              <a:t>poetry abandoned traditional </a:t>
            </a:r>
            <a:r>
              <a:rPr lang="en-US" sz="2400" dirty="0" smtClean="0"/>
              <a:t>literary forms.</a:t>
            </a:r>
          </a:p>
          <a:p>
            <a:r>
              <a:rPr lang="en-US" b="1" dirty="0"/>
              <a:t>Surrealist </a:t>
            </a:r>
            <a:r>
              <a:rPr lang="en-US" b="1" dirty="0" smtClean="0"/>
              <a:t>Art</a:t>
            </a:r>
          </a:p>
          <a:p>
            <a:r>
              <a:rPr lang="en-US" b="1" dirty="0"/>
              <a:t>Surrealist </a:t>
            </a:r>
            <a:r>
              <a:rPr lang="en-US" b="1" dirty="0" smtClean="0"/>
              <a:t>Film</a:t>
            </a:r>
          </a:p>
          <a:p>
            <a:r>
              <a:rPr lang="en-US" b="1" dirty="0"/>
              <a:t>Surrealist </a:t>
            </a:r>
            <a:r>
              <a:rPr lang="en-US" b="1" dirty="0" smtClean="0"/>
              <a:t>Drama</a:t>
            </a:r>
          </a:p>
          <a:p>
            <a:r>
              <a:rPr lang="en-US" b="1" dirty="0" smtClean="0"/>
              <a:t>England: </a:t>
            </a:r>
            <a:r>
              <a:rPr lang="en-US" sz="2400" dirty="0"/>
              <a:t>Just as Breton did much to promote the </a:t>
            </a:r>
            <a:r>
              <a:rPr lang="en-US" sz="2400" dirty="0" smtClean="0"/>
              <a:t>surrealist movement </a:t>
            </a:r>
            <a:r>
              <a:rPr lang="en-US" sz="2400" dirty="0"/>
              <a:t>in France, English poet and </a:t>
            </a:r>
            <a:r>
              <a:rPr lang="en-US" sz="2400" dirty="0" smtClean="0"/>
              <a:t>novelist </a:t>
            </a:r>
            <a:r>
              <a:rPr lang="en-US" sz="2400" b="1" dirty="0" smtClean="0"/>
              <a:t>David </a:t>
            </a:r>
            <a:r>
              <a:rPr lang="en-US" sz="2400" b="1" dirty="0"/>
              <a:t>Gascoyne</a:t>
            </a:r>
            <a:r>
              <a:rPr lang="en-US" sz="2400" dirty="0"/>
              <a:t> advanced the movement </a:t>
            </a:r>
            <a:r>
              <a:rPr lang="en-US" sz="2400" dirty="0" smtClean="0"/>
              <a:t>in the </a:t>
            </a:r>
            <a:r>
              <a:rPr lang="en-US" sz="2400" dirty="0"/>
              <a:t>1930s in England.</a:t>
            </a:r>
          </a:p>
        </p:txBody>
      </p:sp>
    </p:spTree>
    <p:extLst>
      <p:ext uri="{BB962C8B-B14F-4D97-AF65-F5344CB8AC3E}">
        <p14:creationId xmlns:p14="http://schemas.microsoft.com/office/powerpoint/2010/main" val="29188046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efinition</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rot="900000">
            <a:off x="3505466" y="533187"/>
            <a:ext cx="4658735" cy="5733340"/>
          </a:xfrm>
        </p:spPr>
        <p:txBody>
          <a:bodyPr>
            <a:normAutofit fontScale="77500" lnSpcReduction="20000"/>
          </a:bodyPr>
          <a:lstStyle/>
          <a:p>
            <a:pPr marL="0" indent="0">
              <a:buNone/>
            </a:pPr>
            <a:endParaRPr lang="en-US" dirty="0" smtClean="0"/>
          </a:p>
          <a:p>
            <a:r>
              <a:rPr lang="en-US" dirty="0"/>
              <a:t>A</a:t>
            </a:r>
            <a:r>
              <a:rPr lang="en-US" dirty="0" smtClean="0"/>
              <a:t> </a:t>
            </a:r>
            <a:r>
              <a:rPr lang="en-US" dirty="0"/>
              <a:t>literary movement </a:t>
            </a:r>
            <a:r>
              <a:rPr lang="en-US" dirty="0" smtClean="0"/>
              <a:t>associated with </a:t>
            </a:r>
            <a:r>
              <a:rPr lang="en-US" dirty="0"/>
              <a:t>a style of writing or technique that </a:t>
            </a:r>
            <a:r>
              <a:rPr lang="en-US" dirty="0" smtClean="0"/>
              <a:t>incorporates magical </a:t>
            </a:r>
            <a:r>
              <a:rPr lang="en-US" dirty="0"/>
              <a:t>or supernatural events into </a:t>
            </a:r>
            <a:r>
              <a:rPr lang="en-US" dirty="0" smtClean="0"/>
              <a:t>realistic narrative </a:t>
            </a:r>
            <a:r>
              <a:rPr lang="en-US" dirty="0"/>
              <a:t>without questioning the </a:t>
            </a:r>
            <a:r>
              <a:rPr lang="en-US" dirty="0" smtClean="0"/>
              <a:t>improbability of </a:t>
            </a:r>
            <a:r>
              <a:rPr lang="en-US" dirty="0"/>
              <a:t>these events</a:t>
            </a:r>
            <a:r>
              <a:rPr lang="en-US" dirty="0" smtClean="0"/>
              <a:t>. </a:t>
            </a:r>
          </a:p>
          <a:p>
            <a:pPr marL="398463" indent="-398463">
              <a:buNone/>
            </a:pPr>
            <a:r>
              <a:rPr lang="en-US" sz="2600" dirty="0" smtClean="0">
                <a:solidFill>
                  <a:srgbClr val="FF0000"/>
                </a:solidFill>
              </a:rPr>
              <a:t>      “Literary Movements for Students”</a:t>
            </a:r>
            <a:endParaRPr lang="en-US" sz="2600" dirty="0">
              <a:solidFill>
                <a:srgbClr val="FF0000"/>
              </a:solidFill>
            </a:endParaRPr>
          </a:p>
          <a:p>
            <a:pPr marL="0" indent="0">
              <a:buNone/>
            </a:pPr>
            <a:endParaRPr lang="en-US" dirty="0" smtClean="0"/>
          </a:p>
          <a:p>
            <a:r>
              <a:rPr lang="en-US" dirty="0" smtClean="0"/>
              <a:t>A </a:t>
            </a:r>
            <a:r>
              <a:rPr lang="en-US" dirty="0"/>
              <a:t>literary genre or style associated especially with Latin America that incorporates fantastic or mythical elements into otherwise realistic </a:t>
            </a:r>
            <a:r>
              <a:rPr lang="en-US" dirty="0" smtClean="0"/>
              <a:t>fiction. </a:t>
            </a:r>
          </a:p>
          <a:p>
            <a:pPr marL="0" indent="0">
              <a:buNone/>
            </a:pPr>
            <a:r>
              <a:rPr lang="en-US" sz="2300" dirty="0">
                <a:solidFill>
                  <a:srgbClr val="FF0000"/>
                </a:solidFill>
              </a:rPr>
              <a:t> </a:t>
            </a:r>
            <a:r>
              <a:rPr lang="en-US" sz="2300" dirty="0" smtClean="0">
                <a:solidFill>
                  <a:srgbClr val="FF0000"/>
                </a:solidFill>
              </a:rPr>
              <a:t>      “Webster’s Dictionary”</a:t>
            </a:r>
          </a:p>
          <a:p>
            <a:pPr marL="0" indent="0">
              <a:buNone/>
            </a:pPr>
            <a:endParaRPr lang="en-US" sz="1800" dirty="0" smtClean="0">
              <a:solidFill>
                <a:srgbClr val="FF0000"/>
              </a:solidFill>
            </a:endParaRPr>
          </a:p>
          <a:p>
            <a:pPr marL="0" indent="0">
              <a:buNone/>
            </a:pPr>
            <a:endParaRPr lang="en-US" dirty="0"/>
          </a:p>
        </p:txBody>
      </p:sp>
    </p:spTree>
    <p:extLst>
      <p:ext uri="{BB962C8B-B14F-4D97-AF65-F5344CB8AC3E}">
        <p14:creationId xmlns:p14="http://schemas.microsoft.com/office/powerpoint/2010/main" val="20149968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2229" y="5265138"/>
            <a:ext cx="8686801" cy="707886"/>
          </a:xfrm>
          <a:prstGeom prst="rect">
            <a:avLst/>
          </a:prstGeom>
          <a:noFill/>
        </p:spPr>
        <p:txBody>
          <a:bodyPr wrap="square" lIns="91440" tIns="45720" rIns="91440" bIns="45720">
            <a:spAutoFit/>
          </a:bodyPr>
          <a:lstStyle/>
          <a:p>
            <a:pPr algn="ctr"/>
            <a:r>
              <a:rPr lang="en-US"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Nadiya</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Safarkhani</a:t>
            </a:r>
            <a:endPar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155" y="361335"/>
            <a:ext cx="6076950" cy="4562475"/>
          </a:xfrm>
          <a:prstGeom prst="rect">
            <a:avLst/>
          </a:prstGeom>
          <a:ln>
            <a:noFill/>
          </a:ln>
          <a:effectLst>
            <a:softEdge rad="112500"/>
          </a:effectLst>
        </p:spPr>
      </p:pic>
    </p:spTree>
    <p:extLst>
      <p:ext uri="{BB962C8B-B14F-4D97-AF65-F5344CB8AC3E}">
        <p14:creationId xmlns:p14="http://schemas.microsoft.com/office/powerpoint/2010/main" val="6570990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7440" y="3477120"/>
            <a:ext cx="4759018" cy="338087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496" y="-17206"/>
            <a:ext cx="5286375" cy="347940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22" y="0"/>
            <a:ext cx="4702278" cy="352136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22" y="3521365"/>
            <a:ext cx="4572000" cy="3336633"/>
          </a:xfrm>
          <a:prstGeom prst="rect">
            <a:avLst/>
          </a:prstGeom>
        </p:spPr>
      </p:pic>
    </p:spTree>
    <p:extLst>
      <p:ext uri="{BB962C8B-B14F-4D97-AF65-F5344CB8AC3E}">
        <p14:creationId xmlns:p14="http://schemas.microsoft.com/office/powerpoint/2010/main" val="1535961985"/>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Background</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rot="900000">
            <a:off x="3472679" y="660588"/>
            <a:ext cx="4658735" cy="5661486"/>
          </a:xfrm>
        </p:spPr>
        <p:txBody>
          <a:bodyPr>
            <a:normAutofit/>
          </a:bodyPr>
          <a:lstStyle/>
          <a:p>
            <a:r>
              <a:rPr lang="en-US" sz="2400" dirty="0"/>
              <a:t>Began around 1924, when a German art critic, Franz Roh, used the term to describe real forms which were painted in a way that did not coincide with reality.</a:t>
            </a:r>
          </a:p>
          <a:p>
            <a:r>
              <a:rPr lang="en-US" altLang="en-US" sz="2400" dirty="0" smtClean="0"/>
              <a:t>Term </a:t>
            </a:r>
            <a:r>
              <a:rPr lang="en-US" altLang="en-US" sz="2400" dirty="0"/>
              <a:t>evolved to apply to Latin American writers in the 1940s whose </a:t>
            </a:r>
            <a:r>
              <a:rPr lang="en-US" altLang="en-US" sz="2400" dirty="0" smtClean="0"/>
              <a:t>works </a:t>
            </a:r>
            <a:r>
              <a:rPr lang="en-US" altLang="en-US" sz="2400" dirty="0"/>
              <a:t>“was a way to express the realistic American mentality and create an autonomous style of literature” at the same time.</a:t>
            </a:r>
          </a:p>
          <a:p>
            <a:endParaRPr lang="en-US" sz="2400" dirty="0"/>
          </a:p>
        </p:txBody>
      </p:sp>
    </p:spTree>
    <p:extLst>
      <p:ext uri="{BB962C8B-B14F-4D97-AF65-F5344CB8AC3E}">
        <p14:creationId xmlns:p14="http://schemas.microsoft.com/office/powerpoint/2010/main" val="1910378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4740000">
            <a:off x="-1473408" y="3114470"/>
            <a:ext cx="4812022" cy="96475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 Magic Realism</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4294967295"/>
          </p:nvPr>
        </p:nvSpPr>
        <p:spPr>
          <a:xfrm rot="600000">
            <a:off x="4877326" y="2009725"/>
            <a:ext cx="3946247" cy="4035781"/>
          </a:xfrm>
        </p:spPr>
        <p:txBody>
          <a:bodyPr>
            <a:normAutofit lnSpcReduction="10000"/>
          </a:bodyPr>
          <a:lstStyle/>
          <a:p>
            <a:pPr>
              <a:lnSpc>
                <a:spcPct val="90000"/>
              </a:lnSpc>
            </a:pPr>
            <a:r>
              <a:rPr lang="en-US" altLang="en-US" sz="2400" dirty="0"/>
              <a:t>Events </a:t>
            </a:r>
            <a:r>
              <a:rPr lang="en-US" altLang="en-US" sz="2400" b="1" dirty="0"/>
              <a:t>don't follow our expectations</a:t>
            </a:r>
            <a:r>
              <a:rPr lang="en-US" altLang="en-US" sz="2400" dirty="0"/>
              <a:t> of “if/then”, like most novels.</a:t>
            </a:r>
          </a:p>
          <a:p>
            <a:pPr marL="365760" lvl="1" indent="0">
              <a:lnSpc>
                <a:spcPct val="90000"/>
              </a:lnSpc>
              <a:buNone/>
            </a:pPr>
            <a:r>
              <a:rPr lang="en-US" altLang="en-US" sz="2000" dirty="0"/>
              <a:t>“If this happens, then this will follow</a:t>
            </a:r>
            <a:r>
              <a:rPr lang="en-US" altLang="en-US" sz="2000" dirty="0" smtClean="0"/>
              <a:t>.”</a:t>
            </a:r>
            <a:endParaRPr lang="en-US" altLang="en-US" sz="2000" dirty="0"/>
          </a:p>
          <a:p>
            <a:r>
              <a:rPr lang="en-US" altLang="en-US" sz="2400" dirty="0"/>
              <a:t>Things often </a:t>
            </a:r>
            <a:r>
              <a:rPr lang="en-US" altLang="en-US" sz="2400" b="1" dirty="0"/>
              <a:t>happen without an explanation</a:t>
            </a:r>
            <a:r>
              <a:rPr lang="en-US" altLang="en-US" sz="2400" dirty="0"/>
              <a:t>, or for reasons that we don't expect. </a:t>
            </a:r>
          </a:p>
        </p:txBody>
      </p:sp>
      <p:pic>
        <p:nvPicPr>
          <p:cNvPr id="7" name="Picture 6" descr="rob_gonsalves_1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600000">
            <a:off x="1661640" y="1231953"/>
            <a:ext cx="3173131" cy="4495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19652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Elements of Magical Realism</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rot="900000">
            <a:off x="3433091" y="914090"/>
            <a:ext cx="4955059" cy="5394586"/>
          </a:xfrm>
        </p:spPr>
        <p:txBody>
          <a:bodyPr>
            <a:normAutofit/>
          </a:bodyPr>
          <a:lstStyle/>
          <a:p>
            <a:r>
              <a:rPr lang="en-US" altLang="en-US" sz="2000" dirty="0"/>
              <a:t>Transformation of the common and the everyday into the awesome and the unreal.</a:t>
            </a:r>
          </a:p>
          <a:p>
            <a:r>
              <a:rPr lang="en-US" sz="2000" dirty="0"/>
              <a:t>Elements of dreams, fairy story, or mythology combine with the everyday.</a:t>
            </a:r>
          </a:p>
          <a:p>
            <a:r>
              <a:rPr lang="en-US" altLang="en-US" sz="2000" dirty="0"/>
              <a:t>The frame or surface of the work may be conventionally realistic.</a:t>
            </a:r>
          </a:p>
          <a:p>
            <a:r>
              <a:rPr lang="en-US" sz="2000" dirty="0"/>
              <a:t>Have a strong narrative drive</a:t>
            </a:r>
            <a:r>
              <a:rPr lang="en-US" sz="2000" dirty="0" smtClean="0"/>
              <a:t>.</a:t>
            </a:r>
          </a:p>
          <a:p>
            <a:r>
              <a:rPr lang="en-US" altLang="en-US" sz="2000" dirty="0"/>
              <a:t>Fantastic elements are never </a:t>
            </a:r>
            <a:r>
              <a:rPr lang="en-US" altLang="en-US" sz="2000" dirty="0" smtClean="0"/>
              <a:t>explained and characters </a:t>
            </a:r>
            <a:r>
              <a:rPr lang="en-US" altLang="en-US" sz="2000" dirty="0"/>
              <a:t>never question the fantastic element</a:t>
            </a:r>
          </a:p>
          <a:p>
            <a:r>
              <a:rPr lang="en-US" altLang="en-US" sz="2000" dirty="0"/>
              <a:t>Union of </a:t>
            </a:r>
            <a:r>
              <a:rPr lang="en-US" altLang="en-US" sz="2000" dirty="0" smtClean="0"/>
              <a:t>opposites (life and death, etc.)</a:t>
            </a:r>
            <a:endParaRPr lang="en-US" sz="2000" dirty="0" smtClean="0"/>
          </a:p>
          <a:p>
            <a:endParaRPr lang="en-US" sz="2000" dirty="0"/>
          </a:p>
        </p:txBody>
      </p:sp>
    </p:spTree>
    <p:extLst>
      <p:ext uri="{BB962C8B-B14F-4D97-AF65-F5344CB8AC3E}">
        <p14:creationId xmlns:p14="http://schemas.microsoft.com/office/powerpoint/2010/main" val="109246516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idx="1"/>
          </p:nvPr>
        </p:nvSpPr>
        <p:spPr>
          <a:xfrm rot="900000">
            <a:off x="2606703" y="2944408"/>
            <a:ext cx="3572249" cy="3537327"/>
          </a:xfrm>
        </p:spPr>
        <p:txBody>
          <a:bodyPr>
            <a:normAutofit fontScale="92500"/>
          </a:bodyPr>
          <a:lstStyle/>
          <a:p>
            <a:pPr algn="just"/>
            <a:r>
              <a:rPr lang="en-US" dirty="0"/>
              <a:t>The movement </a:t>
            </a:r>
            <a:r>
              <a:rPr lang="en-US" dirty="0" smtClean="0"/>
              <a:t>is </a:t>
            </a:r>
            <a:r>
              <a:rPr lang="en-US" dirty="0"/>
              <a:t>generally claimed to have begun </a:t>
            </a:r>
            <a:r>
              <a:rPr lang="en-US" dirty="0" smtClean="0"/>
              <a:t>in the </a:t>
            </a:r>
            <a:r>
              <a:rPr lang="en-US" dirty="0"/>
              <a:t>1940s with the publication of two </a:t>
            </a:r>
            <a:r>
              <a:rPr lang="en-US" dirty="0" smtClean="0"/>
              <a:t>important novels</a:t>
            </a:r>
            <a:r>
              <a:rPr lang="en-US" dirty="0"/>
              <a:t>: Men of Maize by Guatemalan </a:t>
            </a:r>
            <a:r>
              <a:rPr lang="en-US" dirty="0" smtClean="0"/>
              <a:t>writer Miguel </a:t>
            </a:r>
            <a:r>
              <a:rPr lang="en-US" dirty="0"/>
              <a:t>Angel Asturias and The Kingdom of </a:t>
            </a:r>
            <a:r>
              <a:rPr lang="en-US" dirty="0" smtClean="0"/>
              <a:t>This World </a:t>
            </a:r>
            <a:r>
              <a:rPr lang="en-US" dirty="0"/>
              <a:t>by Cuban writer Alejo Carpentier.</a:t>
            </a:r>
          </a:p>
        </p:txBody>
      </p:sp>
      <p:pic>
        <p:nvPicPr>
          <p:cNvPr id="7" name="Picture 6"/>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28600" y="152400"/>
            <a:ext cx="2743200" cy="3200400"/>
          </a:xfrm>
          <a:prstGeom prst="rect">
            <a:avLst/>
          </a:prstGeom>
          <a:ln>
            <a:noFill/>
          </a:ln>
          <a:effectLst>
            <a:softEdge rad="112500"/>
          </a:effectLst>
          <a:scene3d>
            <a:camera prst="isometricOffAxis1Right"/>
            <a:lightRig rig="threePt" dir="t"/>
          </a:scene3d>
        </p:spPr>
      </p:pic>
      <p:pic>
        <p:nvPicPr>
          <p:cNvPr id="8" name="Picture 7"/>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343650" y="533400"/>
            <a:ext cx="2800350" cy="3733799"/>
          </a:xfrm>
          <a:prstGeom prst="rect">
            <a:avLst/>
          </a:prstGeom>
          <a:ln>
            <a:noFill/>
          </a:ln>
          <a:effectLst>
            <a:softEdge rad="112500"/>
          </a:effectLst>
          <a:scene3d>
            <a:camera prst="perspectiveHeroicExtremeLeftFacing"/>
            <a:lightRig rig="threePt" dir="t"/>
          </a:scene3d>
        </p:spPr>
      </p:pic>
    </p:spTree>
    <p:extLst>
      <p:ext uri="{BB962C8B-B14F-4D97-AF65-F5344CB8AC3E}">
        <p14:creationId xmlns:p14="http://schemas.microsoft.com/office/powerpoint/2010/main" val="1333808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4500000">
            <a:off x="-949757" y="3064530"/>
            <a:ext cx="5620291" cy="1695631"/>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7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Representative Authors</a:t>
            </a:r>
            <a:endParaRPr lang="en-US" sz="3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Content Placeholder 4"/>
          <p:cNvSpPr>
            <a:spLocks noGrp="1"/>
          </p:cNvSpPr>
          <p:nvPr>
            <p:ph idx="1"/>
          </p:nvPr>
        </p:nvSpPr>
        <p:spPr>
          <a:xfrm rot="900000">
            <a:off x="3133388" y="958416"/>
            <a:ext cx="5340316" cy="5077623"/>
          </a:xfrm>
        </p:spPr>
        <p:txBody>
          <a:bodyPr>
            <a:normAutofit/>
          </a:bodyPr>
          <a:lstStyle/>
          <a:p>
            <a:pPr>
              <a:buFont typeface="Arial" panose="020B0604020202020204" pitchFamily="34" charset="0"/>
              <a:buChar char="•"/>
            </a:pPr>
            <a:r>
              <a:rPr lang="en-US" sz="2000" dirty="0"/>
              <a:t>Isabel Allende (1942</a:t>
            </a:r>
            <a:r>
              <a:rPr lang="en-US" sz="2000" dirty="0" smtClean="0"/>
              <a:t>–)</a:t>
            </a:r>
          </a:p>
          <a:p>
            <a:pPr>
              <a:buFont typeface="Arial" panose="020B0604020202020204" pitchFamily="34" charset="0"/>
              <a:buChar char="•"/>
            </a:pPr>
            <a:r>
              <a:rPr lang="pt-BR" sz="2000" dirty="0"/>
              <a:t>Miguel A ´ ngel Asturias (1899–1974</a:t>
            </a:r>
            <a:r>
              <a:rPr lang="pt-BR" sz="2000" dirty="0" smtClean="0"/>
              <a:t>)</a:t>
            </a:r>
          </a:p>
          <a:p>
            <a:pPr>
              <a:buFont typeface="Arial" panose="020B0604020202020204" pitchFamily="34" charset="0"/>
              <a:buChar char="•"/>
            </a:pPr>
            <a:r>
              <a:rPr lang="en-US" sz="2000" dirty="0"/>
              <a:t>Jorge Luis Borges (1899–1986</a:t>
            </a:r>
            <a:r>
              <a:rPr lang="en-US" sz="2000" dirty="0" smtClean="0"/>
              <a:t>)</a:t>
            </a:r>
          </a:p>
          <a:p>
            <a:pPr>
              <a:buFont typeface="Arial" panose="020B0604020202020204" pitchFamily="34" charset="0"/>
              <a:buChar char="•"/>
            </a:pPr>
            <a:r>
              <a:rPr lang="en-US" sz="2000" dirty="0"/>
              <a:t>Mikhail Bulgakov (1891–1940</a:t>
            </a:r>
            <a:r>
              <a:rPr lang="en-US" sz="2000" dirty="0" smtClean="0"/>
              <a:t>)</a:t>
            </a:r>
          </a:p>
          <a:p>
            <a:pPr>
              <a:buFont typeface="Arial" panose="020B0604020202020204" pitchFamily="34" charset="0"/>
              <a:buChar char="•"/>
            </a:pPr>
            <a:r>
              <a:rPr lang="en-US" sz="2000" dirty="0"/>
              <a:t>Alejo Carpentier (1904–1980</a:t>
            </a:r>
            <a:r>
              <a:rPr lang="en-US" sz="2000" dirty="0" smtClean="0"/>
              <a:t>)</a:t>
            </a:r>
          </a:p>
          <a:p>
            <a:pPr>
              <a:buFont typeface="Arial" panose="020B0604020202020204" pitchFamily="34" charset="0"/>
              <a:buChar char="•"/>
            </a:pPr>
            <a:r>
              <a:rPr lang="en-US" sz="2000" dirty="0"/>
              <a:t>Laura Esquivel (1950</a:t>
            </a:r>
            <a:r>
              <a:rPr lang="en-US" sz="2000" dirty="0" smtClean="0"/>
              <a:t>–)</a:t>
            </a:r>
          </a:p>
          <a:p>
            <a:pPr>
              <a:buFont typeface="Arial" panose="020B0604020202020204" pitchFamily="34" charset="0"/>
              <a:buChar char="•"/>
            </a:pPr>
            <a:r>
              <a:rPr lang="en-US" sz="2000" dirty="0"/>
              <a:t>Carlos Fuentes (</a:t>
            </a:r>
            <a:r>
              <a:rPr lang="en-US" sz="2000" dirty="0" smtClean="0"/>
              <a:t>1928–2012)</a:t>
            </a:r>
            <a:endParaRPr lang="en-US" sz="2000" dirty="0" smtClean="0"/>
          </a:p>
          <a:p>
            <a:pPr>
              <a:buFont typeface="Arial" panose="020B0604020202020204" pitchFamily="34" charset="0"/>
              <a:buChar char="•"/>
            </a:pPr>
            <a:r>
              <a:rPr lang="en-US" sz="2000" dirty="0"/>
              <a:t>Gabriel </a:t>
            </a:r>
            <a:r>
              <a:rPr lang="en-US" sz="2000" dirty="0" smtClean="0"/>
              <a:t>Garcia Marquez </a:t>
            </a:r>
            <a:r>
              <a:rPr lang="en-US" sz="2000" dirty="0"/>
              <a:t>(</a:t>
            </a:r>
            <a:r>
              <a:rPr lang="en-US" sz="2000" dirty="0" smtClean="0"/>
              <a:t>1928–2014)</a:t>
            </a:r>
            <a:endParaRPr lang="en-US" sz="2000" dirty="0"/>
          </a:p>
        </p:txBody>
      </p:sp>
    </p:spTree>
    <p:extLst>
      <p:ext uri="{BB962C8B-B14F-4D97-AF65-F5344CB8AC3E}">
        <p14:creationId xmlns:p14="http://schemas.microsoft.com/office/powerpoint/2010/main" val="14785943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4500000">
            <a:off x="-889131" y="3117837"/>
            <a:ext cx="5470472" cy="1695631"/>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Marquez on Magic Realism</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p:txBody>
          <a:bodyPr>
            <a:normAutofit fontScale="85000" lnSpcReduction="20000"/>
          </a:bodyPr>
          <a:lstStyle/>
          <a:p>
            <a:r>
              <a:rPr lang="en-US" altLang="en-US" dirty="0"/>
              <a:t>Garcia Marquez maintains that realism is a kind of premeditated literature that offers too static and exclusive a vision of reality.  However good or bad they may be, they are books which finish on the last page. Disproportion is part of our reality too. Our reality is in itself all out of proportion.   In other words, Garcia Marquez suggests that the magic text is, paradoxically, more realistic than the realist text.  </a:t>
            </a:r>
          </a:p>
          <a:p>
            <a:endParaRPr lang="en-US" dirty="0"/>
          </a:p>
        </p:txBody>
      </p:sp>
    </p:spTree>
    <p:extLst>
      <p:ext uri="{BB962C8B-B14F-4D97-AF65-F5344CB8AC3E}">
        <p14:creationId xmlns:p14="http://schemas.microsoft.com/office/powerpoint/2010/main" val="13427181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Kilter">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TM01859865[[fn=Kilter]]</Template>
  <TotalTime>469</TotalTime>
  <Words>888</Words>
  <Application>Microsoft Office PowerPoint</Application>
  <PresentationFormat>On-screen Show (4:3)</PresentationFormat>
  <Paragraphs>87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Kilter</vt:lpstr>
      <vt:lpstr>Magic Realism</vt:lpstr>
      <vt:lpstr>Definition</vt:lpstr>
      <vt:lpstr>PowerPoint Presentation</vt:lpstr>
      <vt:lpstr>Background</vt:lpstr>
      <vt:lpstr>In Magic Realism</vt:lpstr>
      <vt:lpstr>Elements of Magical Realism</vt:lpstr>
      <vt:lpstr>PowerPoint Presentation</vt:lpstr>
      <vt:lpstr>Representative Authors</vt:lpstr>
      <vt:lpstr>Marquez on Magic Realism</vt:lpstr>
      <vt:lpstr>Surrealism</vt:lpstr>
      <vt:lpstr>Dictionary Meaning</vt:lpstr>
      <vt:lpstr>Definition</vt:lpstr>
      <vt:lpstr>PowerPoint Presentation</vt:lpstr>
      <vt:lpstr>PowerPoint Presentation</vt:lpstr>
      <vt:lpstr>PowerPoint Presentation</vt:lpstr>
      <vt:lpstr>Representative Authors</vt:lpstr>
      <vt:lpstr>Themes</vt:lpstr>
      <vt:lpstr>Style</vt:lpstr>
      <vt:lpstr>Movement Variations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magic realism</dc:title>
  <dc:creator>perspolis</dc:creator>
  <cp:lastModifiedBy>perspolis</cp:lastModifiedBy>
  <cp:revision>38</cp:revision>
  <dcterms:created xsi:type="dcterms:W3CDTF">2015-05-03T21:21:46Z</dcterms:created>
  <dcterms:modified xsi:type="dcterms:W3CDTF">2015-05-18T05:11:15Z</dcterms:modified>
</cp:coreProperties>
</file>